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3" r:id="rId1"/>
    <p:sldMasterId id="2147483734" r:id="rId2"/>
  </p:sldMasterIdLst>
  <p:notesMasterIdLst>
    <p:notesMasterId r:id="rId9"/>
  </p:notesMasterIdLst>
  <p:handoutMasterIdLst>
    <p:handoutMasterId r:id="rId10"/>
  </p:handoutMasterIdLst>
  <p:sldIdLst>
    <p:sldId id="939" r:id="rId3"/>
    <p:sldId id="1334" r:id="rId4"/>
    <p:sldId id="1336" r:id="rId5"/>
    <p:sldId id="1338" r:id="rId6"/>
    <p:sldId id="1339" r:id="rId7"/>
    <p:sldId id="1337" r:id="rId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rmot Barry" initials="DB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CCFF"/>
    <a:srgbClr val="3399FF"/>
    <a:srgbClr val="009900"/>
    <a:srgbClr val="00CCFF"/>
    <a:srgbClr val="9999FF"/>
    <a:srgbClr val="99FFCC"/>
    <a:srgbClr val="66FF99"/>
    <a:srgbClr val="FF3300"/>
    <a:srgbClr val="CCFF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10" autoAdjust="0"/>
    <p:restoredTop sz="99821" autoAdjust="0"/>
  </p:normalViewPr>
  <p:slideViewPr>
    <p:cSldViewPr snapToGrid="0">
      <p:cViewPr varScale="1">
        <p:scale>
          <a:sx n="73" d="100"/>
          <a:sy n="73" d="100"/>
        </p:scale>
        <p:origin x="-402" y="-96"/>
      </p:cViewPr>
      <p:guideLst>
        <p:guide orient="horz" pos="812"/>
        <p:guide pos="1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586" y="-102"/>
      </p:cViewPr>
      <p:guideLst>
        <p:guide orient="horz" pos="3126"/>
        <p:guide pos="2141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29F3E25-B805-49D9-8E4F-A03022E0A7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*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07/16/96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536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*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fld id="{88439E94-294B-465B-8A2F-DCFA9ABDBFF6}" type="slidenum">
              <a:rPr lang="en-US"/>
              <a:pPr>
                <a:defRPr/>
              </a:pPr>
              <a:t>‹#›</a:t>
            </a:fld>
            <a:r>
              <a:rPr lang="en-US" dirty="0"/>
              <a:t>##</a:t>
            </a:r>
            <a:endParaRPr lang="en-US" sz="12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/>
          <a:lstStyle/>
          <a:p>
            <a:pPr eaLnBrk="0" hangingPunct="0"/>
            <a:r>
              <a:rPr lang="en-US" sz="1000" b="0" i="1" dirty="0"/>
              <a:t>*</a:t>
            </a:r>
            <a:endParaRPr lang="en-US" b="0" dirty="0">
              <a:latin typeface="Times New Roman" pitchFamily="18" charset="0"/>
            </a:endParaRPr>
          </a:p>
        </p:txBody>
      </p:sp>
      <p:sp>
        <p:nvSpPr>
          <p:cNvPr id="16387" name="Rectangle 6"/>
          <p:cNvSpPr txBox="1">
            <a:spLocks noGrp="1" noChangeArrowheads="1"/>
          </p:cNvSpPr>
          <p:nvPr/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eaLnBrk="0" hangingPunct="0"/>
            <a:r>
              <a:rPr lang="en-US" sz="1000" b="0" i="1" dirty="0"/>
              <a:t>*</a:t>
            </a:r>
            <a:endParaRPr lang="en-US" b="0" dirty="0">
              <a:latin typeface="Times New Roman" pitchFamily="18" charset="0"/>
            </a:endParaRPr>
          </a:p>
        </p:txBody>
      </p:sp>
      <p:sp>
        <p:nvSpPr>
          <p:cNvPr id="16388" name="Rectangle 7"/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fld id="{1DDEB450-F10A-47AA-8745-43538A652B8B}" type="slidenum">
              <a:rPr lang="en-US" sz="1000" b="0" i="1"/>
              <a:pPr algn="r" eaLnBrk="0" hangingPunct="0"/>
              <a:t>1</a:t>
            </a:fld>
            <a:r>
              <a:rPr lang="en-US" sz="1000" b="0" i="1" dirty="0"/>
              <a:t>##</a:t>
            </a:r>
            <a:endParaRPr lang="en-US" b="0" dirty="0">
              <a:latin typeface="Times New Roman" pitchFamily="18" charset="0"/>
            </a:endParaRPr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EB8A77-C585-412C-9ECC-F20B18027FC1}" type="slidenum">
              <a:rPr kumimoji="0" lang="en-GB" b="0"/>
              <a:pPr algn="r"/>
              <a:t>2</a:t>
            </a:fld>
            <a:endParaRPr kumimoji="0" lang="en-GB" b="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EB8A77-C585-412C-9ECC-F20B18027FC1}" type="slidenum">
              <a:rPr kumimoji="0" lang="en-GB" b="0"/>
              <a:pPr algn="r"/>
              <a:t>3</a:t>
            </a:fld>
            <a:endParaRPr kumimoji="0" lang="en-GB" b="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EB8A77-C585-412C-9ECC-F20B18027FC1}" type="slidenum">
              <a:rPr kumimoji="0" lang="en-GB" b="0"/>
              <a:pPr algn="r"/>
              <a:t>4</a:t>
            </a:fld>
            <a:endParaRPr kumimoji="0" lang="en-GB" b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EB8A77-C585-412C-9ECC-F20B18027FC1}" type="slidenum">
              <a:rPr kumimoji="0" lang="en-GB" b="0"/>
              <a:pPr algn="r"/>
              <a:t>5</a:t>
            </a:fld>
            <a:endParaRPr kumimoji="0" lang="en-GB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1704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170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44600"/>
            <a:ext cx="3873500" cy="166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244600"/>
            <a:ext cx="3873500" cy="166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404813"/>
            <a:ext cx="1974850" cy="2508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4813"/>
            <a:ext cx="5772150" cy="2508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404813"/>
            <a:ext cx="7899400" cy="2508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50" y="404813"/>
            <a:ext cx="512445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44600"/>
            <a:ext cx="3873500" cy="1668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244600"/>
            <a:ext cx="3873500" cy="1668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50" y="404813"/>
            <a:ext cx="512445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44600"/>
            <a:ext cx="7899400" cy="16684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3776663"/>
            <a:ext cx="3873500" cy="166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3776663"/>
            <a:ext cx="3873500" cy="166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emo 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0113" y="836613"/>
            <a:ext cx="68834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3776663"/>
            <a:ext cx="7899400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3200"/>
            <a:ext cx="7899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01850" y="404813"/>
            <a:ext cx="5124450" cy="6858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title style</a:t>
            </a:r>
          </a:p>
        </p:txBody>
      </p:sp>
      <p:pic>
        <p:nvPicPr>
          <p:cNvPr id="2052" name="Picture 5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303963"/>
            <a:ext cx="8572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accent2"/>
        </a:buClr>
        <a:buFont typeface="Arial" charset="0"/>
        <a:buChar char="●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10000"/>
        </a:spcAft>
        <a:buClr>
          <a:srgbClr val="003399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800100" indent="-228600" algn="l" rtl="0" eaLnBrk="0" fontAlgn="base" hangingPunct="0">
        <a:spcBef>
          <a:spcPct val="20000"/>
        </a:spcBef>
        <a:spcAft>
          <a:spcPct val="10000"/>
        </a:spcAft>
        <a:buClr>
          <a:srgbClr val="003399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357188" y="3429000"/>
            <a:ext cx="8521700" cy="2805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600"/>
              </a:spcAft>
            </a:pPr>
            <a:r>
              <a:rPr lang="en-IE" b="0" dirty="0" smtClean="0">
                <a:solidFill>
                  <a:schemeClr val="tx1"/>
                </a:solidFill>
              </a:rPr>
              <a:t/>
            </a:r>
            <a:br>
              <a:rPr lang="en-IE" b="0" dirty="0" smtClean="0">
                <a:solidFill>
                  <a:schemeClr val="tx1"/>
                </a:solidFill>
              </a:rPr>
            </a:br>
            <a:r>
              <a:rPr lang="en-IE" dirty="0" smtClean="0">
                <a:solidFill>
                  <a:schemeClr val="tx1"/>
                </a:solidFill>
              </a:rPr>
              <a:t>Modification </a:t>
            </a:r>
            <a:r>
              <a:rPr lang="en-IE" dirty="0" smtClean="0">
                <a:solidFill>
                  <a:schemeClr val="tx1"/>
                </a:solidFill>
              </a:rPr>
              <a:t>Mod</a:t>
            </a:r>
            <a:r>
              <a:rPr lang="en-IE" dirty="0" smtClean="0">
                <a:solidFill>
                  <a:schemeClr val="tx1"/>
                </a:solidFill>
              </a:rPr>
              <a:t>_27_12</a:t>
            </a:r>
            <a:r>
              <a:rPr lang="en-IE" dirty="0" smtClean="0">
                <a:solidFill>
                  <a:schemeClr val="tx1"/>
                </a:solidFill>
              </a:rPr>
              <a:t/>
            </a:r>
            <a:br>
              <a:rPr lang="en-IE" dirty="0" smtClean="0">
                <a:solidFill>
                  <a:schemeClr val="tx1"/>
                </a:solidFill>
              </a:rPr>
            </a:br>
            <a:r>
              <a:rPr lang="en-IE" sz="1600" b="0" dirty="0" smtClean="0">
                <a:solidFill>
                  <a:schemeClr val="tx1"/>
                </a:solidFill>
              </a:rPr>
              <a:t>Representation of Price Takers in the MSP Software</a:t>
            </a:r>
            <a:r>
              <a:rPr lang="en-IE" sz="1600" b="0" dirty="0" smtClean="0">
                <a:solidFill>
                  <a:schemeClr val="tx1"/>
                </a:solidFill>
              </a:rPr>
              <a:t/>
            </a:r>
            <a:br>
              <a:rPr lang="en-IE" sz="1600" b="0" dirty="0" smtClean="0">
                <a:solidFill>
                  <a:schemeClr val="tx1"/>
                </a:solidFill>
              </a:rPr>
            </a:br>
            <a:r>
              <a:rPr lang="en-IE" sz="1600" b="0" dirty="0" smtClean="0">
                <a:solidFill>
                  <a:schemeClr val="tx1"/>
                </a:solidFill>
              </a:rPr>
              <a:t/>
            </a:r>
            <a:br>
              <a:rPr lang="en-IE" sz="1600" b="0" dirty="0" smtClean="0">
                <a:solidFill>
                  <a:schemeClr val="tx1"/>
                </a:solidFill>
              </a:rPr>
            </a:br>
            <a:endParaRPr 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 smtClean="0"/>
              <a:t>Implied Determination of Schedule Demand N.32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66652" y="2939148"/>
            <a:ext cx="1097280" cy="3448595"/>
          </a:xfrm>
          <a:prstGeom prst="rect">
            <a:avLst/>
          </a:prstGeom>
          <a:solidFill>
            <a:srgbClr val="00990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721530" y="3291846"/>
            <a:ext cx="1071154" cy="544287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IRCU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+ Est.</a:t>
            </a:r>
            <a:r>
              <a:rPr kumimoji="1" lang="en-I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DC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059577" y="2939148"/>
            <a:ext cx="1114698" cy="90000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18" rIns="0" bIns="45718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Min (</a:t>
            </a: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NQuh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87338" y="3409388"/>
            <a:ext cx="940525" cy="435413"/>
          </a:xfrm>
          <a:prstGeom prst="rect">
            <a:avLst/>
          </a:prstGeom>
          <a:solidFill>
            <a:srgbClr val="00CCFF"/>
          </a:solidFill>
          <a:ln w="19050" cap="flat" cmpd="sng" algn="ctr">
            <a:solidFill>
              <a:srgbClr val="33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IE" dirty="0" err="1" smtClean="0"/>
              <a:t>AOuh</a:t>
            </a:r>
            <a:endParaRPr lang="en-IE" dirty="0" smtClean="0"/>
          </a:p>
          <a:p>
            <a:pPr algn="ctr" eaLnBrk="0" hangingPunct="0">
              <a:spcBef>
                <a:spcPct val="20000"/>
              </a:spcBef>
            </a:pPr>
            <a:r>
              <a:rPr lang="en-IE" dirty="0" smtClean="0"/>
              <a:t>PPTG</a:t>
            </a:r>
            <a:endParaRPr lang="en-IE" dirty="0" smtClean="0"/>
          </a:p>
        </p:txBody>
      </p:sp>
      <p:sp>
        <p:nvSpPr>
          <p:cNvPr id="8" name="Rectangle 7"/>
          <p:cNvSpPr/>
          <p:nvPr/>
        </p:nvSpPr>
        <p:spPr bwMode="auto">
          <a:xfrm>
            <a:off x="4114797" y="3405029"/>
            <a:ext cx="849087" cy="879594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92677" y="3291846"/>
            <a:ext cx="875219" cy="3095897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SDh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972590" y="3849163"/>
            <a:ext cx="748940" cy="435413"/>
          </a:xfrm>
          <a:prstGeom prst="rect">
            <a:avLst/>
          </a:prstGeom>
          <a:solidFill>
            <a:srgbClr val="3399FF"/>
          </a:solidFill>
          <a:ln w="19050" cap="flat" cmpd="sng" algn="ctr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27909" y="2272932"/>
            <a:ext cx="770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N.32.1 </a:t>
            </a:r>
            <a:endParaRPr lang="en-IE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203267" y="1981195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322329" y="2342599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1600" dirty="0" smtClean="0"/>
              <a:t> </a:t>
            </a:r>
            <a:endParaRPr lang="en-IE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223655" y="2420979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N.32.3a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003079" y="2416623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N.32.3b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852153" y="2412268"/>
            <a:ext cx="992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N.32.4&amp;5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979714" y="6383207"/>
            <a:ext cx="7967436" cy="4538"/>
          </a:xfrm>
          <a:prstGeom prst="line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7872540" y="3287492"/>
            <a:ext cx="875219" cy="3095897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MSQuh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10251" y="2460164"/>
            <a:ext cx="1881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Implied </a:t>
            </a:r>
          </a:p>
          <a:p>
            <a:pPr algn="ctr"/>
            <a:r>
              <a:rPr lang="en-IE" dirty="0" smtClean="0"/>
              <a:t>MSP Software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557555" y="3056714"/>
            <a:ext cx="2312126" cy="3526971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40048" tIns="45718" rIns="91435" bIns="457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endParaRPr kumimoji="1" lang="en-IE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1214846" y="108421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267201" y="4437014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431178" y="160237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2307772" y="425413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116286" y="162850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sz="2400" dirty="0" smtClean="0"/>
              <a:t>5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004560" y="404513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984275" y="1184365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8055429" y="1132113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5" grpId="0" animBg="1"/>
      <p:bldP spid="6" grpId="0" animBg="1"/>
      <p:bldP spid="11" grpId="0" animBg="1"/>
      <p:bldP spid="7" grpId="0" animBg="1"/>
      <p:bldP spid="8" grpId="0" animBg="1"/>
      <p:bldP spid="9" grpId="0" animBg="1"/>
      <p:bldP spid="10" grpId="0" animBg="1"/>
      <p:bldP spid="15" grpId="0"/>
      <p:bldP spid="16" grpId="0"/>
      <p:bldP spid="17" grpId="0"/>
      <p:bldP spid="18" grpId="0"/>
      <p:bldP spid="19" grpId="0"/>
      <p:bldP spid="20" grpId="0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>
            <a:off x="4985629" y="1471754"/>
            <a:ext cx="875219" cy="4902920"/>
          </a:xfrm>
          <a:prstGeom prst="rect">
            <a:avLst/>
          </a:prstGeom>
          <a:solidFill>
            <a:srgbClr val="00B050">
              <a:alpha val="35000"/>
            </a:srgbClr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314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 smtClean="0"/>
              <a:t> Actual Determination of Schedule Demand N.32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66652" y="2939148"/>
            <a:ext cx="1097280" cy="3448595"/>
          </a:xfrm>
          <a:prstGeom prst="rect">
            <a:avLst/>
          </a:prstGeom>
          <a:solidFill>
            <a:srgbClr val="00990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788227" y="1502234"/>
            <a:ext cx="1071154" cy="544287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IRCU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+ Est.</a:t>
            </a:r>
            <a:r>
              <a:rPr kumimoji="1" lang="en-I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DC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965384" y="1502233"/>
            <a:ext cx="1010194" cy="90000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18" rIns="0" bIns="45718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Min (</a:t>
            </a: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NQuh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63920" y="2481915"/>
            <a:ext cx="940525" cy="435413"/>
          </a:xfrm>
          <a:prstGeom prst="rect">
            <a:avLst/>
          </a:prstGeom>
          <a:solidFill>
            <a:srgbClr val="00CCFF"/>
          </a:solidFill>
          <a:ln w="19050" cap="flat" cmpd="sng" algn="ctr">
            <a:solidFill>
              <a:srgbClr val="33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IE" dirty="0" err="1" smtClean="0"/>
              <a:t>AOuh</a:t>
            </a:r>
            <a:endParaRPr lang="en-IE" dirty="0" smtClean="0"/>
          </a:p>
          <a:p>
            <a:pPr algn="ctr" eaLnBrk="0" hangingPunct="0">
              <a:spcBef>
                <a:spcPct val="20000"/>
              </a:spcBef>
            </a:pPr>
            <a:r>
              <a:rPr lang="en-IE" dirty="0" smtClean="0"/>
              <a:t>PPTG</a:t>
            </a:r>
            <a:endParaRPr lang="en-IE" dirty="0" smtClean="0"/>
          </a:p>
        </p:txBody>
      </p:sp>
      <p:sp>
        <p:nvSpPr>
          <p:cNvPr id="8" name="Rectangle 7"/>
          <p:cNvSpPr/>
          <p:nvPr/>
        </p:nvSpPr>
        <p:spPr bwMode="auto">
          <a:xfrm>
            <a:off x="7014763" y="2399189"/>
            <a:ext cx="849087" cy="879594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989983" y="3291846"/>
            <a:ext cx="875219" cy="3095897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SDh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13162" y="2046489"/>
            <a:ext cx="748940" cy="435413"/>
          </a:xfrm>
          <a:prstGeom prst="rect">
            <a:avLst/>
          </a:prstGeom>
          <a:solidFill>
            <a:srgbClr val="3399FF"/>
          </a:solidFill>
          <a:ln w="19050" cap="flat" cmpd="sng" algn="ctr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8091" y="2429687"/>
            <a:ext cx="83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N.32.1 </a:t>
            </a:r>
            <a:endParaRPr lang="en-IE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43759" y="844727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107467" y="1715582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1600" dirty="0" smtClean="0"/>
              <a:t> </a:t>
            </a:r>
            <a:endParaRPr lang="en-IE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045245" y="1637206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N.32.3a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004461" y="1306279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N.32.3b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853536" y="792473"/>
            <a:ext cx="992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N.32.4&amp;5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979714" y="6383207"/>
            <a:ext cx="7967436" cy="4538"/>
          </a:xfrm>
          <a:prstGeom prst="line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7872540" y="3287492"/>
            <a:ext cx="875219" cy="3095897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MSQuh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41817" y="1123406"/>
            <a:ext cx="4127864" cy="546027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40048" tIns="45718" rIns="91435" bIns="457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endParaRPr kumimoji="1" lang="en-IE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40878" y="801182"/>
            <a:ext cx="1881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Actual MSP Software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1214846" y="108421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141041" y="3405049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268584" y="106680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174389" y="2555965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104607" y="71410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sz="2400" dirty="0" smtClean="0"/>
              <a:t>5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045132" y="2216329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155454" y="2137947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8055429" y="2242468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4310743" y="2455817"/>
            <a:ext cx="1658983" cy="1619796"/>
          </a:xfrm>
          <a:prstGeom prst="straightConnector1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4310743" y="3278777"/>
            <a:ext cx="2599508" cy="809897"/>
          </a:xfrm>
          <a:prstGeom prst="straightConnector1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612571" y="3683726"/>
            <a:ext cx="1423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Price Takers individually represented in MSP Software</a:t>
            </a:r>
          </a:p>
          <a:p>
            <a:endParaRPr lang="en-IE" dirty="0" smtClean="0"/>
          </a:p>
          <a:p>
            <a:r>
              <a:rPr lang="en-IE" dirty="0" smtClean="0"/>
              <a:t>MSQs are set according to Table 5.1</a:t>
            </a:r>
            <a:endParaRPr lang="en-IE" dirty="0" smtClean="0"/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3971109" y="5290457"/>
            <a:ext cx="927462" cy="352697"/>
          </a:xfrm>
          <a:prstGeom prst="straightConnector1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2599508" y="5447211"/>
            <a:ext cx="14238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Residual </a:t>
            </a:r>
            <a:r>
              <a:rPr lang="en-IE" dirty="0" smtClean="0"/>
              <a:t>is </a:t>
            </a:r>
            <a:r>
              <a:rPr lang="en-IE" dirty="0" smtClean="0"/>
              <a:t>equal to the Schedule Demand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3315" grpId="0"/>
      <p:bldP spid="5" grpId="0" animBg="1"/>
      <p:bldP spid="6" grpId="0" animBg="1"/>
      <p:bldP spid="11" grpId="0" animBg="1"/>
      <p:bldP spid="7" grpId="0" animBg="1"/>
      <p:bldP spid="8" grpId="0" animBg="1"/>
      <p:bldP spid="9" grpId="0" animBg="1"/>
      <p:bldP spid="10" grpId="0" animBg="1"/>
      <p:bldP spid="15" grpId="0"/>
      <p:bldP spid="16" grpId="0"/>
      <p:bldP spid="17" grpId="0"/>
      <p:bldP spid="18" grpId="0"/>
      <p:bldP spid="19" grpId="0"/>
      <p:bldP spid="20" grpId="0"/>
      <p:bldP spid="29" grpId="0" animBg="1"/>
      <p:bldP spid="31" grpId="0" animBg="1"/>
      <p:bldP spid="22" grpId="0"/>
      <p:bldP spid="24" grpId="0" animBg="1"/>
      <p:bldP spid="25" grpId="0" animBg="1"/>
      <p:bldP spid="26" grpId="0" animBg="1"/>
      <p:bldP spid="27" grpId="0" animBg="1"/>
      <p:bldP spid="28" grpId="0" animBg="1"/>
      <p:bldP spid="32" grpId="0" animBg="1"/>
      <p:bldP spid="33" grpId="0" animBg="1"/>
      <p:bldP spid="34" grpId="0" animBg="1"/>
      <p:bldP spid="41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 smtClean="0"/>
              <a:t>Implied Determination of Schedule Demand N.32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66652" y="2939148"/>
            <a:ext cx="1097280" cy="3448595"/>
          </a:xfrm>
          <a:prstGeom prst="rect">
            <a:avLst/>
          </a:prstGeom>
          <a:solidFill>
            <a:srgbClr val="00990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721530" y="3291846"/>
            <a:ext cx="1071154" cy="544287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IRCU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+ Est.</a:t>
            </a:r>
            <a:r>
              <a:rPr kumimoji="1" lang="en-I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DC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059577" y="2939148"/>
            <a:ext cx="1114698" cy="90000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18" rIns="0" bIns="45718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Min (</a:t>
            </a: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NQuh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87338" y="3409388"/>
            <a:ext cx="940525" cy="435413"/>
          </a:xfrm>
          <a:prstGeom prst="rect">
            <a:avLst/>
          </a:prstGeom>
          <a:solidFill>
            <a:srgbClr val="00CCFF"/>
          </a:solidFill>
          <a:ln w="19050" cap="flat" cmpd="sng" algn="ctr">
            <a:solidFill>
              <a:srgbClr val="33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IE" dirty="0" err="1" smtClean="0"/>
              <a:t>AOuh</a:t>
            </a:r>
            <a:endParaRPr lang="en-IE" dirty="0" smtClean="0"/>
          </a:p>
          <a:p>
            <a:pPr algn="ctr" eaLnBrk="0" hangingPunct="0">
              <a:spcBef>
                <a:spcPct val="20000"/>
              </a:spcBef>
            </a:pPr>
            <a:r>
              <a:rPr lang="en-IE" dirty="0" smtClean="0"/>
              <a:t>PPTG</a:t>
            </a:r>
            <a:endParaRPr lang="en-IE" dirty="0" smtClean="0"/>
          </a:p>
        </p:txBody>
      </p:sp>
      <p:sp>
        <p:nvSpPr>
          <p:cNvPr id="8" name="Rectangle 7"/>
          <p:cNvSpPr/>
          <p:nvPr/>
        </p:nvSpPr>
        <p:spPr bwMode="auto">
          <a:xfrm>
            <a:off x="4114797" y="3405029"/>
            <a:ext cx="849087" cy="879594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92677" y="3291846"/>
            <a:ext cx="875219" cy="3095897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SDh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972590" y="3849163"/>
            <a:ext cx="748940" cy="435413"/>
          </a:xfrm>
          <a:prstGeom prst="rect">
            <a:avLst/>
          </a:prstGeom>
          <a:solidFill>
            <a:srgbClr val="3399FF"/>
          </a:solidFill>
          <a:ln w="19050" cap="flat" cmpd="sng" algn="ctr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27909" y="2272932"/>
            <a:ext cx="770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N.32.1 </a:t>
            </a:r>
            <a:endParaRPr lang="en-IE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203267" y="1981195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322329" y="2342599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1600" dirty="0" smtClean="0"/>
              <a:t> </a:t>
            </a:r>
            <a:endParaRPr lang="en-IE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223655" y="2420979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N.32.3a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003079" y="2416623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N.32.3b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852153" y="2412268"/>
            <a:ext cx="992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N.32.4&amp;5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979714" y="6383207"/>
            <a:ext cx="7967436" cy="4538"/>
          </a:xfrm>
          <a:prstGeom prst="line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7872540" y="3287492"/>
            <a:ext cx="875219" cy="3095897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MSQuh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10251" y="2460164"/>
            <a:ext cx="1881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Implied </a:t>
            </a:r>
          </a:p>
          <a:p>
            <a:pPr algn="ctr"/>
            <a:r>
              <a:rPr lang="en-IE" dirty="0" smtClean="0"/>
              <a:t>MSP Software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557555" y="3056714"/>
            <a:ext cx="2312126" cy="3526971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40048" tIns="45718" rIns="91435" bIns="457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endParaRPr kumimoji="1" lang="en-IE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1214846" y="108421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267201" y="4437014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431178" y="160237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2307772" y="425413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116286" y="162850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sz="2400" dirty="0" smtClean="0"/>
              <a:t>5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004560" y="404513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984275" y="1184365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8055429" y="1132113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>
            <a:off x="4985629" y="1471754"/>
            <a:ext cx="875219" cy="4902920"/>
          </a:xfrm>
          <a:prstGeom prst="rect">
            <a:avLst/>
          </a:prstGeom>
          <a:solidFill>
            <a:srgbClr val="00B050">
              <a:alpha val="35000"/>
            </a:srgbClr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314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 smtClean="0"/>
              <a:t> Actual Determination of Schedule Demand N.32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66652" y="2939148"/>
            <a:ext cx="1097280" cy="3448595"/>
          </a:xfrm>
          <a:prstGeom prst="rect">
            <a:avLst/>
          </a:prstGeom>
          <a:solidFill>
            <a:srgbClr val="00990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788227" y="1502234"/>
            <a:ext cx="1071154" cy="544287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IRCU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+ Est.</a:t>
            </a:r>
            <a:r>
              <a:rPr kumimoji="1" lang="en-I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DC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965384" y="1502233"/>
            <a:ext cx="1010194" cy="90000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18" rIns="0" bIns="45718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Min (</a:t>
            </a: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NQuh</a:t>
            </a:r>
            <a:r>
              <a:rPr kumimoji="1" lang="en-I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63920" y="2481915"/>
            <a:ext cx="940525" cy="435413"/>
          </a:xfrm>
          <a:prstGeom prst="rect">
            <a:avLst/>
          </a:prstGeom>
          <a:solidFill>
            <a:srgbClr val="00CCFF"/>
          </a:solidFill>
          <a:ln w="19050" cap="flat" cmpd="sng" algn="ctr">
            <a:solidFill>
              <a:srgbClr val="33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IE" dirty="0" err="1" smtClean="0"/>
              <a:t>AOuh</a:t>
            </a:r>
            <a:endParaRPr lang="en-IE" dirty="0" smtClean="0"/>
          </a:p>
          <a:p>
            <a:pPr algn="ctr" eaLnBrk="0" hangingPunct="0">
              <a:spcBef>
                <a:spcPct val="20000"/>
              </a:spcBef>
            </a:pPr>
            <a:r>
              <a:rPr lang="en-IE" dirty="0" smtClean="0"/>
              <a:t>PPTG</a:t>
            </a:r>
            <a:endParaRPr lang="en-IE" dirty="0" smtClean="0"/>
          </a:p>
        </p:txBody>
      </p:sp>
      <p:sp>
        <p:nvSpPr>
          <p:cNvPr id="8" name="Rectangle 7"/>
          <p:cNvSpPr/>
          <p:nvPr/>
        </p:nvSpPr>
        <p:spPr bwMode="auto">
          <a:xfrm>
            <a:off x="7014763" y="2399189"/>
            <a:ext cx="849087" cy="879594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989983" y="3291846"/>
            <a:ext cx="875219" cy="3095897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SDh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13162" y="2046489"/>
            <a:ext cx="748940" cy="435413"/>
          </a:xfrm>
          <a:prstGeom prst="rect">
            <a:avLst/>
          </a:prstGeom>
          <a:solidFill>
            <a:srgbClr val="3399FF"/>
          </a:solidFill>
          <a:ln w="19050" cap="flat" cmpd="sng" algn="ctr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AOuh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VPTG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8091" y="2429687"/>
            <a:ext cx="83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N.32.1 </a:t>
            </a:r>
            <a:endParaRPr lang="en-IE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43759" y="844727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107467" y="1715582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N.32.2b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1600" dirty="0" smtClean="0"/>
              <a:t> </a:t>
            </a:r>
            <a:endParaRPr lang="en-IE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045245" y="1637206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N.32.3a</a:t>
            </a:r>
          </a:p>
          <a:p>
            <a:pPr algn="ctr"/>
            <a:r>
              <a:rPr lang="en-IE" sz="2400" dirty="0" smtClean="0"/>
              <a:t>- </a:t>
            </a:r>
            <a:endParaRPr lang="en-IE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004461" y="1306279"/>
            <a:ext cx="81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N.32.3b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853536" y="792473"/>
            <a:ext cx="992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 smtClean="0"/>
              <a:t>N.32.4&amp;5</a:t>
            </a:r>
          </a:p>
          <a:p>
            <a:pPr algn="ctr"/>
            <a:r>
              <a:rPr lang="en-IE" sz="2400" dirty="0" smtClean="0"/>
              <a:t>+</a:t>
            </a:r>
            <a:r>
              <a:rPr lang="en-IE" sz="2400" dirty="0" smtClean="0"/>
              <a:t> </a:t>
            </a:r>
            <a:endParaRPr lang="en-IE" sz="2400" dirty="0"/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979714" y="6383207"/>
            <a:ext cx="7967436" cy="4538"/>
          </a:xfrm>
          <a:prstGeom prst="line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7872540" y="3287492"/>
            <a:ext cx="875219" cy="3095897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MSQuh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dirty="0" smtClean="0"/>
              <a:t>PPMG</a:t>
            </a:r>
            <a:endParaRPr kumimoji="1" lang="en-I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41817" y="1123406"/>
            <a:ext cx="4127864" cy="546027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40048" tIns="45718" rIns="91435" bIns="457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endParaRPr kumimoji="1" lang="en-IE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40878" y="801182"/>
            <a:ext cx="1881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Actual MSP Software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1214846" y="1084216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141041" y="3405049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268584" y="106680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174389" y="2555965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104607" y="714100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lang="en-IE" sz="2400" dirty="0" smtClean="0"/>
              <a:t>5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045132" y="2216329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155454" y="2137947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8055429" y="2242468"/>
            <a:ext cx="548640" cy="587829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</a:pPr>
            <a:r>
              <a:rPr kumimoji="1" lang="en-I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  <a:endParaRPr kumimoji="1" lang="en-I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4310743" y="2455817"/>
            <a:ext cx="1658983" cy="1619796"/>
          </a:xfrm>
          <a:prstGeom prst="straightConnector1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4310743" y="3278777"/>
            <a:ext cx="2599508" cy="809897"/>
          </a:xfrm>
          <a:prstGeom prst="straightConnector1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612571" y="3683726"/>
            <a:ext cx="1423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Price Takers individually represented in MSP Software</a:t>
            </a:r>
          </a:p>
          <a:p>
            <a:endParaRPr lang="en-IE" dirty="0" smtClean="0"/>
          </a:p>
          <a:p>
            <a:r>
              <a:rPr lang="en-IE" dirty="0" smtClean="0"/>
              <a:t>MSQs are set according to Table 5.1</a:t>
            </a:r>
            <a:endParaRPr lang="en-IE" dirty="0" smtClean="0"/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3971109" y="5290457"/>
            <a:ext cx="927462" cy="352697"/>
          </a:xfrm>
          <a:prstGeom prst="straightConnector1">
            <a:avLst/>
          </a:prstGeom>
          <a:gradFill rotWithShape="0">
            <a:gsLst>
              <a:gs pos="0">
                <a:srgbClr val="DDDDDD">
                  <a:gamma/>
                  <a:tint val="23922"/>
                  <a:invGamma/>
                </a:srgbClr>
              </a:gs>
              <a:gs pos="100000">
                <a:srgbClr val="DDDDDD"/>
              </a:gs>
            </a:gsLst>
            <a:path path="rect">
              <a:fillToRect l="50000" t="50000" r="50000" b="50000"/>
            </a:path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2599508" y="5447211"/>
            <a:ext cx="14238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Residual </a:t>
            </a:r>
            <a:r>
              <a:rPr lang="en-IE" dirty="0" smtClean="0"/>
              <a:t>is </a:t>
            </a:r>
            <a:r>
              <a:rPr lang="en-IE" dirty="0" smtClean="0"/>
              <a:t>equal to the Schedule Demand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4109" y="404813"/>
            <a:ext cx="5124450" cy="685800"/>
          </a:xfrm>
        </p:spPr>
        <p:txBody>
          <a:bodyPr/>
          <a:lstStyle/>
          <a:p>
            <a:pPr algn="l"/>
            <a:r>
              <a:rPr lang="en-IE" sz="4000" dirty="0" smtClean="0"/>
              <a:t>Summary</a:t>
            </a:r>
            <a:endParaRPr lang="en-IE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b="0" dirty="0" smtClean="0"/>
              <a:t>This Modification Proposal was raised on the basis of an issue raised during certification of the MSP Software</a:t>
            </a:r>
          </a:p>
          <a:p>
            <a:r>
              <a:rPr lang="en-IE" b="0" dirty="0" smtClean="0"/>
              <a:t>It does not change the Schedule Demand calculations</a:t>
            </a:r>
          </a:p>
          <a:p>
            <a:r>
              <a:rPr lang="en-IE" b="0" dirty="0" smtClean="0"/>
              <a:t>It does not change the scheduling of price takers etc. </a:t>
            </a:r>
          </a:p>
          <a:p>
            <a:r>
              <a:rPr lang="en-IE" b="0" dirty="0" smtClean="0"/>
              <a:t>It merely removes a factual inaccuracy from the Code i.e. price takers </a:t>
            </a:r>
            <a:r>
              <a:rPr lang="en-IE" b="0" i="1" dirty="0" smtClean="0"/>
              <a:t>are</a:t>
            </a:r>
            <a:r>
              <a:rPr lang="en-IE" b="0" dirty="0" smtClean="0"/>
              <a:t> individually represented in the MSP Software</a:t>
            </a:r>
            <a:endParaRPr lang="en-IE" b="0" dirty="0"/>
          </a:p>
        </p:txBody>
      </p:sp>
      <p:pic>
        <p:nvPicPr>
          <p:cNvPr id="5" name="Picture 11" descr="Semo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at Grid Template">
  <a:themeElements>
    <a:clrScheme name="2_Nat Grid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Nat Grid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at Gri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at Gri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at Grid Template">
  <a:themeElements>
    <a:clrScheme name="1_Nat Grid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Nat Grid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at Gri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at Gri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1478</MMTID>
    <ModID xmlns="bd8dd43f-48f8-46ce-9b8d-78f402b7750b">674</ModID>
  </documentManagement>
</p:properties>
</file>

<file path=customXml/itemProps1.xml><?xml version="1.0" encoding="utf-8"?>
<ds:datastoreItem xmlns:ds="http://schemas.openxmlformats.org/officeDocument/2006/customXml" ds:itemID="{0E382D03-536C-48C1-9EBE-AFC0F5DAB09E}"/>
</file>

<file path=customXml/itemProps2.xml><?xml version="1.0" encoding="utf-8"?>
<ds:datastoreItem xmlns:ds="http://schemas.openxmlformats.org/officeDocument/2006/customXml" ds:itemID="{7BA42B3C-45F9-44C3-A7C8-6F66B9EBAE64}"/>
</file>

<file path=customXml/itemProps3.xml><?xml version="1.0" encoding="utf-8"?>
<ds:datastoreItem xmlns:ds="http://schemas.openxmlformats.org/officeDocument/2006/customXml" ds:itemID="{74726397-B8D6-4BE9-A671-3BE61006B530}"/>
</file>

<file path=docProps/app.xml><?xml version="1.0" encoding="utf-8"?>
<Properties xmlns="http://schemas.openxmlformats.org/officeDocument/2006/extended-properties" xmlns:vt="http://schemas.openxmlformats.org/officeDocument/2006/docPropsVTypes">
  <Template>M:\Document Management System\Presentation\Nat Grid Template.ppt</Template>
  <TotalTime>86071</TotalTime>
  <Words>314</Words>
  <Application>Microsoft Office PowerPoint</Application>
  <PresentationFormat>On-screen Show (4:3)</PresentationFormat>
  <Paragraphs>171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2_Nat Grid Template</vt:lpstr>
      <vt:lpstr>1_Nat Grid Template</vt:lpstr>
      <vt:lpstr> Modification Mod_27_12 Representation of Price Takers in the MSP Software  </vt:lpstr>
      <vt:lpstr>Slide 2</vt:lpstr>
      <vt:lpstr>Slide 3</vt:lpstr>
      <vt:lpstr>Slide 4</vt:lpstr>
      <vt:lpstr>Slide 5</vt:lpstr>
      <vt:lpstr>Summary</vt:lpstr>
    </vt:vector>
  </TitlesOfParts>
  <Company>ESB National 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46 Slides</dc:title>
  <dc:creator>Blandine Thiry</dc:creator>
  <cp:lastModifiedBy>ADowney</cp:lastModifiedBy>
  <cp:revision>1476</cp:revision>
  <cp:lastPrinted>2002-07-25T14:31:52Z</cp:lastPrinted>
  <dcterms:created xsi:type="dcterms:W3CDTF">2002-03-27T14:53:01Z</dcterms:created>
  <dcterms:modified xsi:type="dcterms:W3CDTF">2012-11-29T17:44:48Z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1012</vt:lpwstr>
  </property>
  <property fmtid="{D5CDD505-2E9C-101B-9397-08002B2CF9AE}" pid="7" name="Year of Modification Proposal">
    <vt:lpwstr>2012</vt:lpwstr>
  </property>
  <property fmtid="{D5CDD505-2E9C-101B-9397-08002B2CF9AE}" pid="8" name="Document Type">
    <vt:lpwstr>Slides</vt:lpwstr>
  </property>
  <property fmtid="{D5CDD505-2E9C-101B-9397-08002B2CF9AE}" pid="10" name="_CopySource">
    <vt:lpwstr>Mod_27_12 Representation of Price Takers in the MSP Software Slides v0.1.pptx</vt:lpwstr>
  </property>
  <property fmtid="{D5CDD505-2E9C-101B-9397-08002B2CF9AE}" pid="11" name="Order">
    <vt:r8>339500</vt:r8>
  </property>
</Properties>
</file>