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06" r:id="rId3"/>
    <p:sldId id="307" r:id="rId4"/>
    <p:sldId id="315" r:id="rId5"/>
    <p:sldId id="308" r:id="rId6"/>
    <p:sldId id="309" r:id="rId7"/>
    <p:sldId id="310" r:id="rId8"/>
    <p:sldId id="300" r:id="rId9"/>
    <p:sldId id="301" r:id="rId10"/>
    <p:sldId id="311" r:id="rId11"/>
    <p:sldId id="305" r:id="rId12"/>
    <p:sldId id="294" r:id="rId13"/>
    <p:sldId id="299" r:id="rId14"/>
    <p:sldId id="312" r:id="rId15"/>
    <p:sldId id="291" r:id="rId16"/>
    <p:sldId id="302" r:id="rId17"/>
    <p:sldId id="303" r:id="rId18"/>
    <p:sldId id="304" r:id="rId19"/>
    <p:sldId id="290" r:id="rId20"/>
    <p:sldId id="314" r:id="rId21"/>
    <p:sldId id="289" r:id="rId22"/>
    <p:sldId id="313" r:id="rId23"/>
    <p:sldId id="260" r:id="rId24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 xmlns:mv="urn:schemas-microsoft-com:mac:vml" xmlns:mc="http://schemas.openxmlformats.org/markup-compatibility/2006">
        <p14:section name="Untitled Section" id="{42264430-39D9-2941-9774-69F969613334}">
          <p14:sldIdLst>
            <p14:sldId id="259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A8C"/>
    <a:srgbClr val="898989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6309" autoAdjust="0"/>
  </p:normalViewPr>
  <p:slideViewPr>
    <p:cSldViewPr snapToGrid="0" snapToObjects="1">
      <p:cViewPr>
        <p:scale>
          <a:sx n="91" d="100"/>
          <a:sy n="91" d="100"/>
        </p:scale>
        <p:origin x="-157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3776" y="-120"/>
      </p:cViewPr>
      <p:guideLst>
        <p:guide orient="horz" pos="3128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D4D6E-B8EE-4EAB-9D70-BFC4336C7A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7EBB1D-11CA-484E-8159-C4AEA1970750}">
      <dgm:prSet phldrT="[Text]"/>
      <dgm:spPr/>
      <dgm:t>
        <a:bodyPr/>
        <a:lstStyle/>
        <a:p>
          <a:r>
            <a:rPr lang="en-IE" dirty="0" smtClean="0"/>
            <a:t>Application</a:t>
          </a:r>
          <a:endParaRPr lang="en-IE" dirty="0"/>
        </a:p>
      </dgm:t>
    </dgm:pt>
    <dgm:pt modelId="{64A185B1-B7DD-43DF-9A02-3F5785FF8896}" type="parTrans" cxnId="{45FA5FCF-68F2-4368-81C4-CA4B34F7EFEB}">
      <dgm:prSet/>
      <dgm:spPr/>
      <dgm:t>
        <a:bodyPr/>
        <a:lstStyle/>
        <a:p>
          <a:endParaRPr lang="en-IE"/>
        </a:p>
      </dgm:t>
    </dgm:pt>
    <dgm:pt modelId="{CA2F7A5A-DA2E-48DC-A8D9-78094B871A15}" type="sibTrans" cxnId="{45FA5FCF-68F2-4368-81C4-CA4B34F7EFEB}">
      <dgm:prSet/>
      <dgm:spPr/>
      <dgm:t>
        <a:bodyPr/>
        <a:lstStyle/>
        <a:p>
          <a:endParaRPr lang="en-IE"/>
        </a:p>
      </dgm:t>
    </dgm:pt>
    <dgm:pt modelId="{920634E4-9303-40E2-B4B4-72BC34BADAEA}">
      <dgm:prSet phldrT="[Text]"/>
      <dgm:spPr/>
      <dgm:t>
        <a:bodyPr/>
        <a:lstStyle/>
        <a:p>
          <a:r>
            <a:rPr lang="en-IE" dirty="0" smtClean="0"/>
            <a:t>Review</a:t>
          </a:r>
          <a:endParaRPr lang="en-IE" dirty="0"/>
        </a:p>
      </dgm:t>
    </dgm:pt>
    <dgm:pt modelId="{E21F96D9-922C-4D1B-BAE7-E427D7D57FDF}" type="parTrans" cxnId="{7F9E8204-7036-471C-BDE4-3360E8E2A77F}">
      <dgm:prSet/>
      <dgm:spPr/>
      <dgm:t>
        <a:bodyPr/>
        <a:lstStyle/>
        <a:p>
          <a:endParaRPr lang="en-IE"/>
        </a:p>
      </dgm:t>
    </dgm:pt>
    <dgm:pt modelId="{6D89DDF4-E4E4-4D3A-A645-9F4EFF8668DE}" type="sibTrans" cxnId="{7F9E8204-7036-471C-BDE4-3360E8E2A77F}">
      <dgm:prSet/>
      <dgm:spPr/>
      <dgm:t>
        <a:bodyPr/>
        <a:lstStyle/>
        <a:p>
          <a:endParaRPr lang="en-IE"/>
        </a:p>
      </dgm:t>
    </dgm:pt>
    <dgm:pt modelId="{1E8A5CFC-4DA8-4AF7-8925-AA4FC9F1BC21}">
      <dgm:prSet phldrT="[Text]"/>
      <dgm:spPr/>
      <dgm:t>
        <a:bodyPr/>
        <a:lstStyle/>
        <a:p>
          <a:r>
            <a:rPr lang="en-IE" dirty="0" smtClean="0"/>
            <a:t>Readiness</a:t>
          </a:r>
          <a:endParaRPr lang="en-IE" dirty="0"/>
        </a:p>
      </dgm:t>
    </dgm:pt>
    <dgm:pt modelId="{EA8018FF-B5D9-4445-ABDB-57436B8502CC}" type="parTrans" cxnId="{3000B829-EB7C-4D73-B0EE-3440326BA660}">
      <dgm:prSet/>
      <dgm:spPr/>
      <dgm:t>
        <a:bodyPr/>
        <a:lstStyle/>
        <a:p>
          <a:endParaRPr lang="en-IE"/>
        </a:p>
      </dgm:t>
    </dgm:pt>
    <dgm:pt modelId="{C7A9F377-5AE5-4782-90B9-B9F18451D10A}" type="sibTrans" cxnId="{3000B829-EB7C-4D73-B0EE-3440326BA660}">
      <dgm:prSet/>
      <dgm:spPr/>
      <dgm:t>
        <a:bodyPr/>
        <a:lstStyle/>
        <a:p>
          <a:endParaRPr lang="en-IE"/>
        </a:p>
      </dgm:t>
    </dgm:pt>
    <dgm:pt modelId="{566654D3-E6AB-4A6F-BDD2-761492EEE129}">
      <dgm:prSet/>
      <dgm:spPr/>
      <dgm:t>
        <a:bodyPr/>
        <a:lstStyle/>
        <a:p>
          <a:r>
            <a:rPr lang="en-IE" dirty="0" smtClean="0"/>
            <a:t>Go Live</a:t>
          </a:r>
          <a:endParaRPr lang="en-IE" dirty="0"/>
        </a:p>
      </dgm:t>
    </dgm:pt>
    <dgm:pt modelId="{EDCA3888-7CD8-4878-8C64-9FB8376A9851}" type="parTrans" cxnId="{7AC0AD6E-A500-4BFB-8757-80AA8D8C5E3E}">
      <dgm:prSet/>
      <dgm:spPr/>
      <dgm:t>
        <a:bodyPr/>
        <a:lstStyle/>
        <a:p>
          <a:endParaRPr lang="en-IE"/>
        </a:p>
      </dgm:t>
    </dgm:pt>
    <dgm:pt modelId="{CF5DBA53-A533-435A-A305-0EF49920CCFD}" type="sibTrans" cxnId="{7AC0AD6E-A500-4BFB-8757-80AA8D8C5E3E}">
      <dgm:prSet/>
      <dgm:spPr/>
      <dgm:t>
        <a:bodyPr/>
        <a:lstStyle/>
        <a:p>
          <a:endParaRPr lang="en-IE"/>
        </a:p>
      </dgm:t>
    </dgm:pt>
    <dgm:pt modelId="{0EBAEBC8-3CA6-46D6-A90B-FB187AFB2C82}" type="pres">
      <dgm:prSet presAssocID="{717D4D6E-B8EE-4EAB-9D70-BFC4336C7A6A}" presName="Name0" presStyleCnt="0">
        <dgm:presLayoutVars>
          <dgm:dir/>
          <dgm:animLvl val="lvl"/>
          <dgm:resizeHandles val="exact"/>
        </dgm:presLayoutVars>
      </dgm:prSet>
      <dgm:spPr/>
    </dgm:pt>
    <dgm:pt modelId="{CB74414B-2836-4373-92A5-5A6084EC5AC0}" type="pres">
      <dgm:prSet presAssocID="{837EBB1D-11CA-484E-8159-C4AEA197075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4ED496-3B6E-4113-9424-C850D8BB130B}" type="pres">
      <dgm:prSet presAssocID="{CA2F7A5A-DA2E-48DC-A8D9-78094B871A15}" presName="parTxOnlySpace" presStyleCnt="0"/>
      <dgm:spPr/>
    </dgm:pt>
    <dgm:pt modelId="{DE143320-3F2A-4B81-87EB-222219379F31}" type="pres">
      <dgm:prSet presAssocID="{920634E4-9303-40E2-B4B4-72BC34BADA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3263C2C-AE7A-4E2A-BA59-80884CAECAF5}" type="pres">
      <dgm:prSet presAssocID="{6D89DDF4-E4E4-4D3A-A645-9F4EFF8668DE}" presName="parTxOnlySpace" presStyleCnt="0"/>
      <dgm:spPr/>
    </dgm:pt>
    <dgm:pt modelId="{3A22EA89-78E0-4318-8B1E-E94228DACC63}" type="pres">
      <dgm:prSet presAssocID="{1E8A5CFC-4DA8-4AF7-8925-AA4FC9F1BC2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DAC761-D6C1-430C-8EEE-1753844BDFBA}" type="pres">
      <dgm:prSet presAssocID="{C7A9F377-5AE5-4782-90B9-B9F18451D10A}" presName="parTxOnlySpace" presStyleCnt="0"/>
      <dgm:spPr/>
    </dgm:pt>
    <dgm:pt modelId="{0C4F533F-C93F-4A5B-89A1-6674BB3F310A}" type="pres">
      <dgm:prSet presAssocID="{566654D3-E6AB-4A6F-BDD2-761492EEE12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F9E8204-7036-471C-BDE4-3360E8E2A77F}" srcId="{717D4D6E-B8EE-4EAB-9D70-BFC4336C7A6A}" destId="{920634E4-9303-40E2-B4B4-72BC34BADAEA}" srcOrd="1" destOrd="0" parTransId="{E21F96D9-922C-4D1B-BAE7-E427D7D57FDF}" sibTransId="{6D89DDF4-E4E4-4D3A-A645-9F4EFF8668DE}"/>
    <dgm:cxn modelId="{3000B829-EB7C-4D73-B0EE-3440326BA660}" srcId="{717D4D6E-B8EE-4EAB-9D70-BFC4336C7A6A}" destId="{1E8A5CFC-4DA8-4AF7-8925-AA4FC9F1BC21}" srcOrd="2" destOrd="0" parTransId="{EA8018FF-B5D9-4445-ABDB-57436B8502CC}" sibTransId="{C7A9F377-5AE5-4782-90B9-B9F18451D10A}"/>
    <dgm:cxn modelId="{45FA5FCF-68F2-4368-81C4-CA4B34F7EFEB}" srcId="{717D4D6E-B8EE-4EAB-9D70-BFC4336C7A6A}" destId="{837EBB1D-11CA-484E-8159-C4AEA1970750}" srcOrd="0" destOrd="0" parTransId="{64A185B1-B7DD-43DF-9A02-3F5785FF8896}" sibTransId="{CA2F7A5A-DA2E-48DC-A8D9-78094B871A15}"/>
    <dgm:cxn modelId="{7C1CAC4E-6F76-4383-BABF-DB94305400A7}" type="presOf" srcId="{1E8A5CFC-4DA8-4AF7-8925-AA4FC9F1BC21}" destId="{3A22EA89-78E0-4318-8B1E-E94228DACC63}" srcOrd="0" destOrd="0" presId="urn:microsoft.com/office/officeart/2005/8/layout/chevron1"/>
    <dgm:cxn modelId="{1D4B2DD8-D7B3-4452-B4AA-C916A57DB118}" type="presOf" srcId="{837EBB1D-11CA-484E-8159-C4AEA1970750}" destId="{CB74414B-2836-4373-92A5-5A6084EC5AC0}" srcOrd="0" destOrd="0" presId="urn:microsoft.com/office/officeart/2005/8/layout/chevron1"/>
    <dgm:cxn modelId="{908CA51E-F37F-44A3-9080-82BBA77E9164}" type="presOf" srcId="{566654D3-E6AB-4A6F-BDD2-761492EEE129}" destId="{0C4F533F-C93F-4A5B-89A1-6674BB3F310A}" srcOrd="0" destOrd="0" presId="urn:microsoft.com/office/officeart/2005/8/layout/chevron1"/>
    <dgm:cxn modelId="{7AC0AD6E-A500-4BFB-8757-80AA8D8C5E3E}" srcId="{717D4D6E-B8EE-4EAB-9D70-BFC4336C7A6A}" destId="{566654D3-E6AB-4A6F-BDD2-761492EEE129}" srcOrd="3" destOrd="0" parTransId="{EDCA3888-7CD8-4878-8C64-9FB8376A9851}" sibTransId="{CF5DBA53-A533-435A-A305-0EF49920CCFD}"/>
    <dgm:cxn modelId="{952D9068-4EAB-4EA9-9809-3A081AAAEB55}" type="presOf" srcId="{717D4D6E-B8EE-4EAB-9D70-BFC4336C7A6A}" destId="{0EBAEBC8-3CA6-46D6-A90B-FB187AFB2C82}" srcOrd="0" destOrd="0" presId="urn:microsoft.com/office/officeart/2005/8/layout/chevron1"/>
    <dgm:cxn modelId="{C3D3E0EC-E195-457E-A2DF-70BEAABDD6D0}" type="presOf" srcId="{920634E4-9303-40E2-B4B4-72BC34BADAEA}" destId="{DE143320-3F2A-4B81-87EB-222219379F31}" srcOrd="0" destOrd="0" presId="urn:microsoft.com/office/officeart/2005/8/layout/chevron1"/>
    <dgm:cxn modelId="{E2184443-BDDE-4C9C-8E30-4286EC4ECC72}" type="presParOf" srcId="{0EBAEBC8-3CA6-46D6-A90B-FB187AFB2C82}" destId="{CB74414B-2836-4373-92A5-5A6084EC5AC0}" srcOrd="0" destOrd="0" presId="urn:microsoft.com/office/officeart/2005/8/layout/chevron1"/>
    <dgm:cxn modelId="{EFEF0EF0-2C4B-4B21-B96B-F1AA43CFABD8}" type="presParOf" srcId="{0EBAEBC8-3CA6-46D6-A90B-FB187AFB2C82}" destId="{A64ED496-3B6E-4113-9424-C850D8BB130B}" srcOrd="1" destOrd="0" presId="urn:microsoft.com/office/officeart/2005/8/layout/chevron1"/>
    <dgm:cxn modelId="{3A6F3365-2439-4227-BE3C-DC973DD0625A}" type="presParOf" srcId="{0EBAEBC8-3CA6-46D6-A90B-FB187AFB2C82}" destId="{DE143320-3F2A-4B81-87EB-222219379F31}" srcOrd="2" destOrd="0" presId="urn:microsoft.com/office/officeart/2005/8/layout/chevron1"/>
    <dgm:cxn modelId="{37686114-5D20-4B78-A482-B13EFBA9EF4F}" type="presParOf" srcId="{0EBAEBC8-3CA6-46D6-A90B-FB187AFB2C82}" destId="{23263C2C-AE7A-4E2A-BA59-80884CAECAF5}" srcOrd="3" destOrd="0" presId="urn:microsoft.com/office/officeart/2005/8/layout/chevron1"/>
    <dgm:cxn modelId="{BE986A53-64A6-4937-85AA-FEC366A52939}" type="presParOf" srcId="{0EBAEBC8-3CA6-46D6-A90B-FB187AFB2C82}" destId="{3A22EA89-78E0-4318-8B1E-E94228DACC63}" srcOrd="4" destOrd="0" presId="urn:microsoft.com/office/officeart/2005/8/layout/chevron1"/>
    <dgm:cxn modelId="{C9FF7F8B-5DCF-4AF1-A47E-C5503F457EB7}" type="presParOf" srcId="{0EBAEBC8-3CA6-46D6-A90B-FB187AFB2C82}" destId="{00DAC761-D6C1-430C-8EEE-1753844BDFBA}" srcOrd="5" destOrd="0" presId="urn:microsoft.com/office/officeart/2005/8/layout/chevron1"/>
    <dgm:cxn modelId="{0B92A2B9-49FB-4B68-B82F-7442C41452E4}" type="presParOf" srcId="{0EBAEBC8-3CA6-46D6-A90B-FB187AFB2C82}" destId="{0C4F533F-C93F-4A5B-89A1-6674BB3F31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470FC6-4395-45D9-B2F0-FEBCFC8148DD}" type="datetimeFigureOut">
              <a:rPr lang="en-IE" smtClean="0"/>
              <a:pPr/>
              <a:t>03/12/2012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B04F2E-3E5F-4167-AAC3-F0E6C1E6766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3387DD-2551-1A49-BD42-E15F1B49939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62D10-B9CE-CE4C-A1B6-8EA88424E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017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F171B-025C-4129-BDB2-7F64CF6AE5B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62D10-B9CE-CE4C-A1B6-8EA88424E6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68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mo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2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rgbClr val="4651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868A8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A_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IE" dirty="0" smtClean="0">
                <a:solidFill>
                  <a:srgbClr val="495176"/>
                </a:solidFill>
              </a:rPr>
              <a:t>Unit Registration Process Improvement</a:t>
            </a:r>
            <a:endParaRPr lang="en-US" b="1" dirty="0">
              <a:solidFill>
                <a:srgbClr val="495176"/>
              </a:solidFill>
              <a:latin typeface="Arial"/>
              <a:cs typeface="Arial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1752600"/>
          </a:xfrm>
        </p:spPr>
        <p:txBody>
          <a:bodyPr/>
          <a:lstStyle/>
          <a:p>
            <a:r>
              <a:rPr lang="en-IE" dirty="0" smtClean="0"/>
              <a:t>SEMO</a:t>
            </a:r>
          </a:p>
          <a:p>
            <a:r>
              <a:rPr lang="en-IE" dirty="0" smtClean="0"/>
              <a:t>05/12/2012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41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IE" sz="4800" dirty="0" smtClean="0"/>
              <a:t>Proposed Process</a:t>
            </a:r>
            <a:endParaRPr lang="en-I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Proposed Process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Proposed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-355600">
              <a:buClr>
                <a:schemeClr val="tx1"/>
              </a:buClr>
              <a:buSzPts val="2000"/>
            </a:pPr>
            <a:r>
              <a:rPr lang="en-IE" sz="3600" dirty="0" smtClean="0"/>
              <a:t>Split process into 4 stages</a:t>
            </a:r>
          </a:p>
          <a:p>
            <a:pPr lvl="1" indent="-355600">
              <a:buClr>
                <a:schemeClr val="tx1"/>
              </a:buClr>
              <a:buSzPts val="2000"/>
              <a:buNone/>
            </a:pPr>
            <a:endParaRPr lang="en-IE" sz="1000" dirty="0" smtClean="0"/>
          </a:p>
          <a:p>
            <a:pPr indent="-355600">
              <a:buClr>
                <a:schemeClr val="tx1"/>
              </a:buClr>
              <a:buSzPts val="2000"/>
            </a:pPr>
            <a:r>
              <a:rPr lang="en-IE" sz="3600" dirty="0" smtClean="0"/>
              <a:t>Stages are separate to each other:</a:t>
            </a:r>
          </a:p>
          <a:p>
            <a:pPr lvl="1" indent="-355600">
              <a:buClr>
                <a:schemeClr val="tx1"/>
              </a:buClr>
              <a:buSzPts val="2000"/>
            </a:pPr>
            <a:r>
              <a:rPr lang="en-IE" sz="2000" dirty="0" smtClean="0"/>
              <a:t>Can’t advance until current stage is finished</a:t>
            </a:r>
          </a:p>
          <a:p>
            <a:pPr lvl="1" indent="-355600">
              <a:buClr>
                <a:schemeClr val="tx1"/>
              </a:buClr>
              <a:buSzPts val="2000"/>
            </a:pPr>
            <a:r>
              <a:rPr lang="en-IE" sz="2000" dirty="0" smtClean="0"/>
              <a:t>Can’t return to a previous stage</a:t>
            </a:r>
          </a:p>
          <a:p>
            <a:pPr lvl="1" indent="-355600">
              <a:buClr>
                <a:schemeClr val="tx1"/>
              </a:buClr>
              <a:buSzPts val="2000"/>
            </a:pPr>
            <a:r>
              <a:rPr lang="en-IE" sz="2000" dirty="0" smtClean="0"/>
              <a:t>Each stage has distinct timelines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17638"/>
            <a:ext cx="486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40"/>
            <a:ext cx="6482735" cy="1143000"/>
          </a:xfrm>
        </p:spPr>
        <p:txBody>
          <a:bodyPr/>
          <a:lstStyle/>
          <a:p>
            <a:r>
              <a:rPr lang="en-IE" dirty="0" smtClean="0"/>
              <a:t>Proposed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0236"/>
            <a:ext cx="8229600" cy="4915928"/>
          </a:xfrm>
        </p:spPr>
        <p:txBody>
          <a:bodyPr anchor="ctr">
            <a:normAutofit/>
          </a:bodyPr>
          <a:lstStyle/>
          <a:p>
            <a:r>
              <a:rPr lang="en-IE" sz="3600" dirty="0" smtClean="0"/>
              <a:t>Most changes relate to new structure</a:t>
            </a:r>
          </a:p>
          <a:p>
            <a:pPr lvl="1"/>
            <a:r>
              <a:rPr lang="en-IE" sz="2000" dirty="0" smtClean="0"/>
              <a:t>Splitting into 4 stages, changing order of steps, etc.</a:t>
            </a:r>
          </a:p>
          <a:p>
            <a:endParaRPr lang="en-IE" sz="1000" dirty="0" smtClean="0"/>
          </a:p>
          <a:p>
            <a:r>
              <a:rPr lang="en-IE" sz="3600" dirty="0" smtClean="0"/>
              <a:t>Extension requests are removed</a:t>
            </a:r>
          </a:p>
          <a:p>
            <a:pPr lvl="1"/>
            <a:r>
              <a:rPr lang="en-IE" sz="2000" dirty="0" smtClean="0"/>
              <a:t>if requirements are not met process reiterates</a:t>
            </a:r>
          </a:p>
          <a:p>
            <a:endParaRPr lang="en-IE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Proposed Process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IE" sz="4000" dirty="0" smtClean="0"/>
              <a:t>Some minor changes:</a:t>
            </a:r>
          </a:p>
          <a:p>
            <a:pPr lvl="1"/>
            <a:r>
              <a:rPr lang="en-IE" sz="2400" dirty="0" smtClean="0"/>
              <a:t>Explicitly stating when the creation of IDs is to occur</a:t>
            </a:r>
          </a:p>
          <a:p>
            <a:pPr lvl="1"/>
            <a:r>
              <a:rPr lang="en-IE" sz="2400" dirty="0" smtClean="0"/>
              <a:t>Introduction of “Confirmation of Receipt of Application”</a:t>
            </a:r>
          </a:p>
          <a:p>
            <a:pPr lvl="1"/>
            <a:r>
              <a:rPr lang="en-IE" sz="2400" dirty="0" smtClean="0"/>
              <a:t>Allowing for EFT of Registration Fee</a:t>
            </a:r>
            <a:endParaRPr lang="en-US" sz="2400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Stage 1 -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55600">
              <a:buClr>
                <a:schemeClr val="tx1"/>
              </a:buClr>
              <a:buSzPts val="2000"/>
              <a:buNone/>
            </a:pPr>
            <a:endParaRPr lang="en-IE" dirty="0" smtClean="0"/>
          </a:p>
          <a:p>
            <a:pPr indent="-355600">
              <a:buClr>
                <a:schemeClr val="tx1"/>
              </a:buClr>
              <a:buSzPts val="2000"/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835" y="1237129"/>
            <a:ext cx="8390965" cy="465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Stage 2 - Review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4" y="1233056"/>
            <a:ext cx="8589819" cy="45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Stage 3 – PT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55600">
              <a:buClr>
                <a:schemeClr val="tx1"/>
              </a:buClr>
              <a:buSzPts val="2000"/>
              <a:buNone/>
            </a:pPr>
            <a:endParaRPr lang="en-IE" dirty="0" smtClean="0"/>
          </a:p>
          <a:p>
            <a:pPr indent="-355600">
              <a:buClr>
                <a:schemeClr val="tx1"/>
              </a:buClr>
              <a:buSzPts val="2000"/>
              <a:buNone/>
            </a:pPr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5" y="1174200"/>
            <a:ext cx="8395855" cy="47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Stage 4 – GO-Live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55600">
              <a:buClr>
                <a:schemeClr val="tx1"/>
              </a:buClr>
              <a:buSzPts val="2000"/>
              <a:buNone/>
            </a:pPr>
            <a:endParaRPr lang="en-IE" dirty="0" smtClean="0"/>
          </a:p>
          <a:p>
            <a:pPr indent="-355600">
              <a:buClr>
                <a:schemeClr val="tx1"/>
              </a:buClr>
              <a:buSzPts val="2000"/>
              <a:buNone/>
            </a:pP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91" y="1203152"/>
            <a:ext cx="8409709" cy="46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Benefits of Proposed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Stages adds transparency to progress of applications</a:t>
            </a:r>
          </a:p>
          <a:p>
            <a:endParaRPr lang="en-IE" sz="800" dirty="0" smtClean="0"/>
          </a:p>
          <a:p>
            <a:r>
              <a:rPr lang="en-IE" dirty="0" smtClean="0"/>
              <a:t>Delays in one section cannot affect another</a:t>
            </a:r>
          </a:p>
          <a:p>
            <a:pPr>
              <a:buNone/>
            </a:pPr>
            <a:endParaRPr lang="en-IE" sz="800" dirty="0" smtClean="0"/>
          </a:p>
          <a:p>
            <a:r>
              <a:rPr lang="en-IE" dirty="0" smtClean="0"/>
              <a:t>Effective date only agreed when all requirements are met </a:t>
            </a:r>
          </a:p>
          <a:p>
            <a:pPr lvl="1"/>
            <a:r>
              <a:rPr lang="en-IE" dirty="0" smtClean="0"/>
              <a:t>reduces need to change effective date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Background</a:t>
            </a:r>
          </a:p>
          <a:p>
            <a:pPr lvl="1"/>
            <a:r>
              <a:rPr lang="en-IE" sz="2000" dirty="0" smtClean="0"/>
              <a:t>What?</a:t>
            </a:r>
          </a:p>
          <a:p>
            <a:pPr lvl="1"/>
            <a:r>
              <a:rPr lang="en-IE" sz="2000" dirty="0" smtClean="0"/>
              <a:t>Why?</a:t>
            </a:r>
          </a:p>
          <a:p>
            <a:pPr lvl="1"/>
            <a:r>
              <a:rPr lang="en-IE" sz="2000" dirty="0" smtClean="0"/>
              <a:t>How?</a:t>
            </a:r>
          </a:p>
          <a:p>
            <a:r>
              <a:rPr lang="en-IE" sz="3600" dirty="0" smtClean="0"/>
              <a:t>Current Process</a:t>
            </a:r>
          </a:p>
          <a:p>
            <a:r>
              <a:rPr lang="en-IE" sz="3600" dirty="0" smtClean="0"/>
              <a:t>Proposed Process</a:t>
            </a:r>
          </a:p>
          <a:p>
            <a:r>
              <a:rPr lang="en-IE" sz="3600" dirty="0" smtClean="0"/>
              <a:t>Next Steps</a:t>
            </a:r>
            <a:endParaRPr lang="en-I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Impacts on Market Participants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Existing generators and suppliers</a:t>
            </a:r>
          </a:p>
          <a:p>
            <a:pPr lvl="1"/>
            <a:r>
              <a:rPr lang="en-GB" dirty="0" smtClean="0"/>
              <a:t>No impact</a:t>
            </a:r>
          </a:p>
          <a:p>
            <a:r>
              <a:rPr lang="en-GB" dirty="0" smtClean="0"/>
              <a:t>Registering a new unit</a:t>
            </a:r>
          </a:p>
          <a:p>
            <a:pPr lvl="1"/>
            <a:r>
              <a:rPr lang="en-GB" dirty="0" smtClean="0"/>
              <a:t>No system impact</a:t>
            </a:r>
          </a:p>
          <a:p>
            <a:pPr lvl="1"/>
            <a:r>
              <a:rPr lang="en-GB" dirty="0" smtClean="0"/>
              <a:t>Improved registration pack</a:t>
            </a:r>
          </a:p>
          <a:p>
            <a:pPr lvl="1"/>
            <a:r>
              <a:rPr lang="en-GB" dirty="0" smtClean="0"/>
              <a:t>Improved registration process</a:t>
            </a:r>
          </a:p>
          <a:p>
            <a:r>
              <a:rPr lang="en-GB" dirty="0" smtClean="0"/>
              <a:t>Unit type change</a:t>
            </a:r>
          </a:p>
          <a:p>
            <a:pPr lvl="1"/>
            <a:r>
              <a:rPr lang="en-GB" dirty="0" smtClean="0"/>
              <a:t>No impact</a:t>
            </a:r>
          </a:p>
          <a:p>
            <a:r>
              <a:rPr lang="en-GB" dirty="0" smtClean="0"/>
              <a:t>Deregistration/Party Applications</a:t>
            </a:r>
          </a:p>
          <a:p>
            <a:pPr lvl="1"/>
            <a:r>
              <a:rPr lang="en-GB" smtClean="0"/>
              <a:t>No impact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96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IE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8A8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Get agreement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8A8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Relevant parties (SO, MDPs &amp; IA)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8A8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Minimum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rgbClr val="868A8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requirements for registration documents</a:t>
            </a:r>
            <a:endParaRPr kumimoji="0" lang="en-IE" sz="2800" b="0" i="0" u="none" strike="noStrike" kern="1200" cap="none" spc="0" normalizeH="0" baseline="0" noProof="0" dirty="0" smtClean="0">
              <a:ln>
                <a:noFill/>
              </a:ln>
              <a:solidFill>
                <a:srgbClr val="868A8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E" sz="800" b="0" i="0" u="none" strike="noStrike" kern="1200" cap="none" spc="0" normalizeH="0" noProof="0" dirty="0" smtClean="0">
              <a:ln>
                <a:noFill/>
              </a:ln>
              <a:solidFill>
                <a:srgbClr val="868A8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IE" sz="800" dirty="0" smtClean="0">
              <a:solidFill>
                <a:srgbClr val="868A8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IE" dirty="0" smtClean="0"/>
              <a:t>Modify AP1 (provisional mod submitted):</a:t>
            </a:r>
          </a:p>
          <a:p>
            <a:pPr marL="800100" lvl="1" indent="-342900">
              <a:buFont typeface="Arial"/>
              <a:buChar char="•"/>
            </a:pPr>
            <a:r>
              <a:rPr lang="en-IE" sz="2400" dirty="0" smtClean="0">
                <a:solidFill>
                  <a:srgbClr val="868A8C"/>
                </a:solidFill>
              </a:rPr>
              <a:t>Section 3.2.5 – Procedural Steps</a:t>
            </a:r>
          </a:p>
          <a:p>
            <a:pPr marL="800100" lvl="1" indent="-342900">
              <a:buFont typeface="Arial"/>
              <a:buChar char="•"/>
            </a:pPr>
            <a:r>
              <a:rPr lang="en-IE" sz="2400" dirty="0" smtClean="0">
                <a:solidFill>
                  <a:srgbClr val="868A8C"/>
                </a:solidFill>
              </a:rPr>
              <a:t>Section 3.2.6 – Swim Lanes</a:t>
            </a:r>
          </a:p>
          <a:p>
            <a:pPr marL="800100" lvl="1" indent="-342900">
              <a:buFont typeface="Arial"/>
              <a:buChar char="•"/>
            </a:pPr>
            <a:r>
              <a:rPr lang="en-IE" sz="2400" dirty="0" smtClean="0">
                <a:solidFill>
                  <a:srgbClr val="868A8C"/>
                </a:solidFill>
              </a:rPr>
              <a:t>Appendix 1 – Definitions and Abbreviations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_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118" y="981635"/>
            <a:ext cx="556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Questions?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18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E" sz="4400" dirty="0" smtClean="0"/>
              <a:t>What?</a:t>
            </a:r>
          </a:p>
          <a:p>
            <a:pPr lvl="1">
              <a:buNone/>
            </a:pPr>
            <a:endParaRPr lang="en-IE" sz="1700" dirty="0" smtClean="0"/>
          </a:p>
          <a:p>
            <a:pPr lvl="1">
              <a:buNone/>
            </a:pPr>
            <a:r>
              <a:rPr lang="en-IE" sz="3200" dirty="0" smtClean="0"/>
              <a:t>Simplify the SEM registration process for Applicants, SEMO and 3</a:t>
            </a:r>
            <a:r>
              <a:rPr lang="en-IE" sz="3200" baseline="30000" dirty="0" smtClean="0"/>
              <a:t>rd</a:t>
            </a:r>
            <a:r>
              <a:rPr lang="en-IE" sz="3200" dirty="0" smtClean="0"/>
              <a:t> Parties (System Operators, Meter Data Providers, etc.)</a:t>
            </a:r>
          </a:p>
          <a:p>
            <a:pPr lvl="1">
              <a:buNone/>
            </a:pPr>
            <a:r>
              <a:rPr lang="en-IE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s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923558" cy="3574797"/>
          </a:xfrm>
          <a:prstGeom prst="rect">
            <a:avLst/>
          </a:prstGeom>
        </p:spPr>
      </p:pic>
      <p:pic>
        <p:nvPicPr>
          <p:cNvPr id="4" name="Picture 3" descr="china_468x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3952485" cy="359697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851920" y="3501008"/>
            <a:ext cx="1296144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rgbClr val="E06C08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04664"/>
            <a:ext cx="6400800" cy="6480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Simplifying Registration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Why?</a:t>
            </a:r>
          </a:p>
          <a:p>
            <a:pPr lvl="1"/>
            <a:r>
              <a:rPr lang="en-IE" sz="2400" dirty="0" smtClean="0"/>
              <a:t>Current Process:</a:t>
            </a:r>
          </a:p>
          <a:p>
            <a:pPr lvl="2"/>
            <a:r>
              <a:rPr lang="en-IE" sz="2400" dirty="0" smtClean="0"/>
              <a:t>Not very transparent</a:t>
            </a:r>
          </a:p>
          <a:p>
            <a:pPr lvl="2"/>
            <a:r>
              <a:rPr lang="en-IE" sz="2400" dirty="0" smtClean="0"/>
              <a:t>Frustration for all parties involved</a:t>
            </a:r>
          </a:p>
          <a:p>
            <a:pPr lvl="2"/>
            <a:r>
              <a:rPr lang="en-IE" sz="2400" dirty="0" smtClean="0"/>
              <a:t>60 Working Days</a:t>
            </a:r>
          </a:p>
          <a:p>
            <a:pPr lvl="1"/>
            <a:r>
              <a:rPr lang="en-IE" sz="2400" dirty="0" smtClean="0"/>
              <a:t>New Process:</a:t>
            </a:r>
          </a:p>
          <a:p>
            <a:pPr lvl="2"/>
            <a:r>
              <a:rPr lang="en-IE" sz="2400" dirty="0" smtClean="0"/>
              <a:t>Clear visibility of progress</a:t>
            </a:r>
          </a:p>
          <a:p>
            <a:pPr lvl="2"/>
            <a:r>
              <a:rPr lang="en-IE" sz="2400" dirty="0" smtClean="0"/>
              <a:t>Greater Clarity on requirements</a:t>
            </a:r>
          </a:p>
          <a:p>
            <a:pPr lvl="2"/>
            <a:r>
              <a:rPr lang="en-IE" sz="2400" dirty="0" smtClean="0"/>
              <a:t>Speedier Registration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4000" dirty="0" smtClean="0"/>
              <a:t>How? </a:t>
            </a:r>
          </a:p>
          <a:p>
            <a:pPr lvl="1"/>
            <a:r>
              <a:rPr lang="en-IE" sz="2400" dirty="0" smtClean="0"/>
              <a:t>Distinct stages of Registration</a:t>
            </a:r>
          </a:p>
          <a:p>
            <a:pPr lvl="2"/>
            <a:r>
              <a:rPr lang="en-IE" sz="2400" dirty="0" smtClean="0"/>
              <a:t>Applicants know precisely where and how far they are progressed </a:t>
            </a:r>
          </a:p>
          <a:p>
            <a:pPr lvl="1"/>
            <a:r>
              <a:rPr lang="en-IE" sz="2400" dirty="0" smtClean="0"/>
              <a:t>Clearer process flows</a:t>
            </a:r>
          </a:p>
          <a:p>
            <a:pPr lvl="2"/>
            <a:r>
              <a:rPr lang="en-IE" sz="2400" dirty="0" smtClean="0"/>
              <a:t>Less confusion about what’s required and when</a:t>
            </a:r>
          </a:p>
          <a:p>
            <a:pPr lvl="1"/>
            <a:r>
              <a:rPr lang="en-IE" sz="2400" dirty="0" smtClean="0"/>
              <a:t>Quicker Registration</a:t>
            </a:r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IE" sz="4800" dirty="0" smtClean="0"/>
              <a:t>Current Process</a:t>
            </a:r>
            <a:endParaRPr lang="en-I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1025" name="Object 1"/>
          <p:cNvGraphicFramePr>
            <a:graphicFrameLocks/>
          </p:cNvGraphicFramePr>
          <p:nvPr/>
        </p:nvGraphicFramePr>
        <p:xfrm>
          <a:off x="179512" y="116632"/>
          <a:ext cx="8856984" cy="6624736"/>
        </p:xfrm>
        <a:graphic>
          <a:graphicData uri="http://schemas.openxmlformats.org/presentationml/2006/ole">
            <p:oleObj spid="_x0000_s2050" r:id="rId3" imgW="9843600" imgH="76176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2" name="Rectangle 3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79512" y="0"/>
            <a:ext cx="9361040" cy="6669360"/>
            <a:chOff x="0" y="0"/>
            <a:chExt cx="13860" cy="8571"/>
          </a:xfrm>
        </p:grpSpPr>
        <p:sp>
          <p:nvSpPr>
            <p:cNvPr id="4491" name="AutoShape 39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860" cy="857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90" name="Rectangle 394"/>
            <p:cNvSpPr>
              <a:spLocks noChangeArrowheads="1"/>
            </p:cNvSpPr>
            <p:nvPr/>
          </p:nvSpPr>
          <p:spPr bwMode="auto">
            <a:xfrm>
              <a:off x="267" y="0"/>
              <a:ext cx="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3" y="21"/>
              <a:ext cx="12880" cy="8531"/>
              <a:chOff x="23" y="21"/>
              <a:chExt cx="12880" cy="8531"/>
            </a:xfrm>
          </p:grpSpPr>
          <p:grpSp>
            <p:nvGrpSpPr>
              <p:cNvPr id="4" name="Group 193"/>
              <p:cNvGrpSpPr>
                <a:grpSpLocks/>
              </p:cNvGrpSpPr>
              <p:nvPr/>
            </p:nvGrpSpPr>
            <p:grpSpPr bwMode="auto">
              <a:xfrm>
                <a:off x="23" y="247"/>
                <a:ext cx="12880" cy="8305"/>
                <a:chOff x="23" y="247"/>
                <a:chExt cx="12880" cy="8305"/>
              </a:xfrm>
            </p:grpSpPr>
            <p:sp>
              <p:nvSpPr>
                <p:cNvPr id="4489" name="Rectangle 393"/>
                <p:cNvSpPr>
                  <a:spLocks noChangeArrowheads="1"/>
                </p:cNvSpPr>
                <p:nvPr/>
              </p:nvSpPr>
              <p:spPr bwMode="auto">
                <a:xfrm>
                  <a:off x="324" y="247"/>
                  <a:ext cx="12579" cy="1090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88" name="Rectangle 392"/>
                <p:cNvSpPr>
                  <a:spLocks noChangeArrowheads="1"/>
                </p:cNvSpPr>
                <p:nvPr/>
              </p:nvSpPr>
              <p:spPr bwMode="auto">
                <a:xfrm>
                  <a:off x="300" y="1337"/>
                  <a:ext cx="12603" cy="3463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87" name="Rectangle 391"/>
                <p:cNvSpPr>
                  <a:spLocks noChangeArrowheads="1"/>
                </p:cNvSpPr>
                <p:nvPr/>
              </p:nvSpPr>
              <p:spPr bwMode="auto">
                <a:xfrm>
                  <a:off x="296" y="4800"/>
                  <a:ext cx="12607" cy="3752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86" name="Rectangle 390"/>
                <p:cNvSpPr>
                  <a:spLocks noChangeArrowheads="1"/>
                </p:cNvSpPr>
                <p:nvPr/>
              </p:nvSpPr>
              <p:spPr bwMode="auto">
                <a:xfrm>
                  <a:off x="23" y="1305"/>
                  <a:ext cx="301" cy="3463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85" name="Rectangle 389"/>
                <p:cNvSpPr>
                  <a:spLocks noChangeArrowheads="1"/>
                </p:cNvSpPr>
                <p:nvPr/>
              </p:nvSpPr>
              <p:spPr bwMode="auto">
                <a:xfrm>
                  <a:off x="23" y="1305"/>
                  <a:ext cx="301" cy="3463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84" name="Rectangle 388"/>
                <p:cNvSpPr>
                  <a:spLocks noChangeArrowheads="1"/>
                </p:cNvSpPr>
                <p:nvPr/>
              </p:nvSpPr>
              <p:spPr bwMode="auto">
                <a:xfrm rot="16200000">
                  <a:off x="67" y="3339"/>
                  <a:ext cx="150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83" name="Rectangle 387"/>
                <p:cNvSpPr>
                  <a:spLocks noChangeArrowheads="1"/>
                </p:cNvSpPr>
                <p:nvPr/>
              </p:nvSpPr>
              <p:spPr bwMode="auto">
                <a:xfrm rot="16200000">
                  <a:off x="59" y="3284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82" name="Rectangle 386"/>
                <p:cNvSpPr>
                  <a:spLocks noChangeArrowheads="1"/>
                </p:cNvSpPr>
                <p:nvPr/>
              </p:nvSpPr>
              <p:spPr bwMode="auto">
                <a:xfrm rot="16200000">
                  <a:off x="59" y="3220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81" name="Rectangle 385"/>
                <p:cNvSpPr>
                  <a:spLocks noChangeArrowheads="1"/>
                </p:cNvSpPr>
                <p:nvPr/>
              </p:nvSpPr>
              <p:spPr bwMode="auto">
                <a:xfrm rot="16200000">
                  <a:off x="44" y="3221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80" name="Rectangle 384"/>
                <p:cNvSpPr>
                  <a:spLocks noChangeArrowheads="1"/>
                </p:cNvSpPr>
                <p:nvPr/>
              </p:nvSpPr>
              <p:spPr bwMode="auto">
                <a:xfrm rot="16200000">
                  <a:off x="44" y="3200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9" name="Rectangle 383"/>
                <p:cNvSpPr>
                  <a:spLocks noChangeArrowheads="1"/>
                </p:cNvSpPr>
                <p:nvPr/>
              </p:nvSpPr>
              <p:spPr bwMode="auto">
                <a:xfrm rot="16200000">
                  <a:off x="59" y="3103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8" name="Rectangle 382"/>
                <p:cNvSpPr>
                  <a:spLocks noChangeArrowheads="1"/>
                </p:cNvSpPr>
                <p:nvPr/>
              </p:nvSpPr>
              <p:spPr bwMode="auto">
                <a:xfrm rot="16200000">
                  <a:off x="59" y="3049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7" name="Rectangle 381"/>
                <p:cNvSpPr>
                  <a:spLocks noChangeArrowheads="1"/>
                </p:cNvSpPr>
                <p:nvPr/>
              </p:nvSpPr>
              <p:spPr bwMode="auto">
                <a:xfrm rot="16200000">
                  <a:off x="59" y="2985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n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6" name="Rectangle 380"/>
                <p:cNvSpPr>
                  <a:spLocks noChangeArrowheads="1"/>
                </p:cNvSpPr>
                <p:nvPr/>
              </p:nvSpPr>
              <p:spPr bwMode="auto">
                <a:xfrm rot="16200000">
                  <a:off x="43" y="2974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5" name="Rectangle 379"/>
                <p:cNvSpPr>
                  <a:spLocks noChangeArrowheads="1"/>
                </p:cNvSpPr>
                <p:nvPr/>
              </p:nvSpPr>
              <p:spPr bwMode="auto">
                <a:xfrm rot="16200000">
                  <a:off x="43" y="2942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4" name="Rectangle 378"/>
                <p:cNvSpPr>
                  <a:spLocks noChangeArrowheads="1"/>
                </p:cNvSpPr>
                <p:nvPr/>
              </p:nvSpPr>
              <p:spPr bwMode="auto">
                <a:xfrm rot="16200000">
                  <a:off x="43" y="2910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/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3" name="Rectangle 377"/>
                <p:cNvSpPr>
                  <a:spLocks noChangeArrowheads="1"/>
                </p:cNvSpPr>
                <p:nvPr/>
              </p:nvSpPr>
              <p:spPr bwMode="auto">
                <a:xfrm rot="16200000">
                  <a:off x="43" y="2878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2" name="Rectangle 376"/>
                <p:cNvSpPr>
                  <a:spLocks noChangeArrowheads="1"/>
                </p:cNvSpPr>
                <p:nvPr/>
              </p:nvSpPr>
              <p:spPr bwMode="auto">
                <a:xfrm rot="16200000">
                  <a:off x="67" y="2773"/>
                  <a:ext cx="150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1" name="Rectangle 375"/>
                <p:cNvSpPr>
                  <a:spLocks noChangeArrowheads="1"/>
                </p:cNvSpPr>
                <p:nvPr/>
              </p:nvSpPr>
              <p:spPr bwMode="auto">
                <a:xfrm rot="16200000">
                  <a:off x="59" y="2718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70" name="Rectangle 374"/>
                <p:cNvSpPr>
                  <a:spLocks noChangeArrowheads="1"/>
                </p:cNvSpPr>
                <p:nvPr/>
              </p:nvSpPr>
              <p:spPr bwMode="auto">
                <a:xfrm rot="16200000">
                  <a:off x="51" y="2685"/>
                  <a:ext cx="150" cy="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9" name="Rectangle 373"/>
                <p:cNvSpPr>
                  <a:spLocks noChangeArrowheads="1"/>
                </p:cNvSpPr>
                <p:nvPr/>
              </p:nvSpPr>
              <p:spPr bwMode="auto">
                <a:xfrm rot="16200000">
                  <a:off x="43" y="2675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8" name="Rectangle 372"/>
                <p:cNvSpPr>
                  <a:spLocks noChangeArrowheads="1"/>
                </p:cNvSpPr>
                <p:nvPr/>
              </p:nvSpPr>
              <p:spPr bwMode="auto">
                <a:xfrm rot="16200000">
                  <a:off x="59" y="2590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y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7" name="Rectangle 371"/>
                <p:cNvSpPr>
                  <a:spLocks noChangeArrowheads="1"/>
                </p:cNvSpPr>
                <p:nvPr/>
              </p:nvSpPr>
              <p:spPr bwMode="auto">
                <a:xfrm>
                  <a:off x="23" y="4776"/>
                  <a:ext cx="301" cy="3768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66" name="Rectangle 370"/>
                <p:cNvSpPr>
                  <a:spLocks noChangeArrowheads="1"/>
                </p:cNvSpPr>
                <p:nvPr/>
              </p:nvSpPr>
              <p:spPr bwMode="auto">
                <a:xfrm>
                  <a:off x="23" y="4776"/>
                  <a:ext cx="301" cy="3768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65" name="Rectangle 369"/>
                <p:cNvSpPr>
                  <a:spLocks noChangeArrowheads="1"/>
                </p:cNvSpPr>
                <p:nvPr/>
              </p:nvSpPr>
              <p:spPr bwMode="auto">
                <a:xfrm rot="16200000">
                  <a:off x="81" y="6921"/>
                  <a:ext cx="150" cy="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4" name="Rectangle 368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886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3" name="Rectangle 367"/>
                <p:cNvSpPr>
                  <a:spLocks noChangeArrowheads="1"/>
                </p:cNvSpPr>
                <p:nvPr/>
              </p:nvSpPr>
              <p:spPr bwMode="auto">
                <a:xfrm rot="16200000">
                  <a:off x="51" y="6853"/>
                  <a:ext cx="150" cy="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2" name="Rectangle 366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790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k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1" name="Rectangle 365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726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60" name="Rectangle 364"/>
                <p:cNvSpPr>
                  <a:spLocks noChangeArrowheads="1"/>
                </p:cNvSpPr>
                <p:nvPr/>
              </p:nvSpPr>
              <p:spPr bwMode="auto">
                <a:xfrm rot="16200000">
                  <a:off x="43" y="6715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9" name="Rectangle 363"/>
                <p:cNvSpPr>
                  <a:spLocks noChangeArrowheads="1"/>
                </p:cNvSpPr>
                <p:nvPr/>
              </p:nvSpPr>
              <p:spPr bwMode="auto">
                <a:xfrm rot="16200000">
                  <a:off x="43" y="6683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8" name="Rectangle 362"/>
                <p:cNvSpPr>
                  <a:spLocks noChangeArrowheads="1"/>
                </p:cNvSpPr>
                <p:nvPr/>
              </p:nvSpPr>
              <p:spPr bwMode="auto">
                <a:xfrm rot="16200000">
                  <a:off x="73" y="6545"/>
                  <a:ext cx="15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7" name="Rectangle 361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512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6" name="Rectangle 360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448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5" name="Rectangle 359"/>
                <p:cNvSpPr>
                  <a:spLocks noChangeArrowheads="1"/>
                </p:cNvSpPr>
                <p:nvPr/>
              </p:nvSpPr>
              <p:spPr bwMode="auto">
                <a:xfrm rot="16200000">
                  <a:off x="51" y="6415"/>
                  <a:ext cx="150" cy="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4" name="Rectangle 358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352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3" name="Rectangle 357"/>
                <p:cNvSpPr>
                  <a:spLocks noChangeArrowheads="1"/>
                </p:cNvSpPr>
                <p:nvPr/>
              </p:nvSpPr>
              <p:spPr bwMode="auto">
                <a:xfrm rot="16200000">
                  <a:off x="43" y="6341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2" name="Rectangle 356"/>
                <p:cNvSpPr>
                  <a:spLocks noChangeArrowheads="1"/>
                </p:cNvSpPr>
                <p:nvPr/>
              </p:nvSpPr>
              <p:spPr bwMode="auto">
                <a:xfrm rot="16200000">
                  <a:off x="59" y="6256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1" name="Rectangle 355"/>
                <p:cNvSpPr>
                  <a:spLocks noChangeArrowheads="1"/>
                </p:cNvSpPr>
                <p:nvPr/>
              </p:nvSpPr>
              <p:spPr bwMode="auto">
                <a:xfrm rot="16200000">
                  <a:off x="51" y="6223"/>
                  <a:ext cx="150" cy="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50" name="Rectangle 354"/>
                <p:cNvSpPr>
                  <a:spLocks noChangeArrowheads="1"/>
                </p:cNvSpPr>
                <p:nvPr/>
              </p:nvSpPr>
              <p:spPr bwMode="auto">
                <a:xfrm>
                  <a:off x="4876" y="5458"/>
                  <a:ext cx="1050" cy="527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49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76" y="5458"/>
                  <a:ext cx="1050" cy="527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48" name="Rectangle 352"/>
                <p:cNvSpPr>
                  <a:spLocks noChangeArrowheads="1"/>
                </p:cNvSpPr>
                <p:nvPr/>
              </p:nvSpPr>
              <p:spPr bwMode="auto">
                <a:xfrm>
                  <a:off x="5001" y="5568"/>
                  <a:ext cx="60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Inform all relevant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47" name="Rectangle 351"/>
                <p:cNvSpPr>
                  <a:spLocks noChangeArrowheads="1"/>
                </p:cNvSpPr>
                <p:nvPr/>
              </p:nvSpPr>
              <p:spPr bwMode="auto">
                <a:xfrm>
                  <a:off x="4951" y="5675"/>
                  <a:ext cx="67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Parties and facilitate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46" name="Rectangle 350"/>
                <p:cNvSpPr>
                  <a:spLocks noChangeArrowheads="1"/>
                </p:cNvSpPr>
                <p:nvPr/>
              </p:nvSpPr>
              <p:spPr bwMode="auto">
                <a:xfrm>
                  <a:off x="5189" y="5771"/>
                  <a:ext cx="347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resolution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45" name="Rectangle 349"/>
                <p:cNvSpPr>
                  <a:spLocks noChangeArrowheads="1"/>
                </p:cNvSpPr>
                <p:nvPr/>
              </p:nvSpPr>
              <p:spPr bwMode="auto">
                <a:xfrm>
                  <a:off x="4876" y="5987"/>
                  <a:ext cx="1050" cy="12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44" name="Rectangle 348"/>
                <p:cNvSpPr>
                  <a:spLocks noChangeArrowheads="1"/>
                </p:cNvSpPr>
                <p:nvPr/>
              </p:nvSpPr>
              <p:spPr bwMode="auto">
                <a:xfrm>
                  <a:off x="4876" y="5987"/>
                  <a:ext cx="1050" cy="124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43" name="Rectangle 347"/>
                <p:cNvSpPr>
                  <a:spLocks noChangeArrowheads="1"/>
                </p:cNvSpPr>
                <p:nvPr/>
              </p:nvSpPr>
              <p:spPr bwMode="auto">
                <a:xfrm>
                  <a:off x="5301" y="5996"/>
                  <a:ext cx="15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Post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42" name="Rectangle 346"/>
                <p:cNvSpPr>
                  <a:spLocks noChangeArrowheads="1"/>
                </p:cNvSpPr>
                <p:nvPr/>
              </p:nvSpPr>
              <p:spPr bwMode="auto">
                <a:xfrm>
                  <a:off x="4876" y="5330"/>
                  <a:ext cx="1050" cy="12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41" name="Rectangle 345"/>
                <p:cNvSpPr>
                  <a:spLocks noChangeArrowheads="1"/>
                </p:cNvSpPr>
                <p:nvPr/>
              </p:nvSpPr>
              <p:spPr bwMode="auto">
                <a:xfrm>
                  <a:off x="4876" y="5330"/>
                  <a:ext cx="1050" cy="124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40" name="Rectangle 344"/>
                <p:cNvSpPr>
                  <a:spLocks noChangeArrowheads="1"/>
                </p:cNvSpPr>
                <p:nvPr/>
              </p:nvSpPr>
              <p:spPr bwMode="auto">
                <a:xfrm>
                  <a:off x="5126" y="5344"/>
                  <a:ext cx="21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Within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9" name="Rectangle 343"/>
                <p:cNvSpPr>
                  <a:spLocks noChangeArrowheads="1"/>
                </p:cNvSpPr>
                <p:nvPr/>
              </p:nvSpPr>
              <p:spPr bwMode="auto">
                <a:xfrm>
                  <a:off x="5426" y="5344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8" name="Rectangle 342"/>
                <p:cNvSpPr>
                  <a:spLocks noChangeArrowheads="1"/>
                </p:cNvSpPr>
                <p:nvPr/>
              </p:nvSpPr>
              <p:spPr bwMode="auto">
                <a:xfrm>
                  <a:off x="5514" y="5344"/>
                  <a:ext cx="134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WD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7" name="Rectangle 341"/>
                <p:cNvSpPr>
                  <a:spLocks noChangeArrowheads="1"/>
                </p:cNvSpPr>
                <p:nvPr/>
              </p:nvSpPr>
              <p:spPr bwMode="auto">
                <a:xfrm>
                  <a:off x="23" y="247"/>
                  <a:ext cx="301" cy="1090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36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" y="247"/>
                  <a:ext cx="301" cy="1090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35" name="Rectangle 339"/>
                <p:cNvSpPr>
                  <a:spLocks noChangeArrowheads="1"/>
                </p:cNvSpPr>
                <p:nvPr/>
              </p:nvSpPr>
              <p:spPr bwMode="auto">
                <a:xfrm rot="16200000">
                  <a:off x="68" y="1094"/>
                  <a:ext cx="150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4" name="Rectangle 338"/>
                <p:cNvSpPr>
                  <a:spLocks noChangeArrowheads="1"/>
                </p:cNvSpPr>
                <p:nvPr/>
              </p:nvSpPr>
              <p:spPr bwMode="auto">
                <a:xfrm rot="16200000">
                  <a:off x="74" y="986"/>
                  <a:ext cx="15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3" name="Rectangle 337"/>
                <p:cNvSpPr>
                  <a:spLocks noChangeArrowheads="1"/>
                </p:cNvSpPr>
                <p:nvPr/>
              </p:nvSpPr>
              <p:spPr bwMode="auto">
                <a:xfrm rot="16200000">
                  <a:off x="44" y="1006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/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2" name="Rectangle 336"/>
                <p:cNvSpPr>
                  <a:spLocks noChangeArrowheads="1"/>
                </p:cNvSpPr>
                <p:nvPr/>
              </p:nvSpPr>
              <p:spPr bwMode="auto">
                <a:xfrm rot="16200000">
                  <a:off x="82" y="860"/>
                  <a:ext cx="150" cy="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1" name="Rectangle 335"/>
                <p:cNvSpPr>
                  <a:spLocks noChangeArrowheads="1"/>
                </p:cNvSpPr>
                <p:nvPr/>
              </p:nvSpPr>
              <p:spPr bwMode="auto">
                <a:xfrm rot="16200000">
                  <a:off x="75" y="784"/>
                  <a:ext cx="15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30" name="Rectangle 334"/>
                <p:cNvSpPr>
                  <a:spLocks noChangeArrowheads="1"/>
                </p:cNvSpPr>
                <p:nvPr/>
              </p:nvSpPr>
              <p:spPr bwMode="auto">
                <a:xfrm rot="16200000">
                  <a:off x="68" y="720"/>
                  <a:ext cx="150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9" name="Rectangle 333"/>
                <p:cNvSpPr>
                  <a:spLocks noChangeArrowheads="1"/>
                </p:cNvSpPr>
                <p:nvPr/>
              </p:nvSpPr>
              <p:spPr bwMode="auto">
                <a:xfrm rot="16200000">
                  <a:off x="44" y="719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/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8" name="Rectangle 332"/>
                <p:cNvSpPr>
                  <a:spLocks noChangeArrowheads="1"/>
                </p:cNvSpPr>
                <p:nvPr/>
              </p:nvSpPr>
              <p:spPr bwMode="auto">
                <a:xfrm rot="16200000">
                  <a:off x="44" y="687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7" name="Rectangle 331"/>
                <p:cNvSpPr>
                  <a:spLocks noChangeArrowheads="1"/>
                </p:cNvSpPr>
                <p:nvPr/>
              </p:nvSpPr>
              <p:spPr bwMode="auto">
                <a:xfrm rot="16200000">
                  <a:off x="68" y="582"/>
                  <a:ext cx="150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6" name="Rectangle 330"/>
                <p:cNvSpPr>
                  <a:spLocks noChangeArrowheads="1"/>
                </p:cNvSpPr>
                <p:nvPr/>
              </p:nvSpPr>
              <p:spPr bwMode="auto">
                <a:xfrm rot="16200000">
                  <a:off x="44" y="580"/>
                  <a:ext cx="150" cy="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/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5" name="Rectangle 329"/>
                <p:cNvSpPr>
                  <a:spLocks noChangeArrowheads="1"/>
                </p:cNvSpPr>
                <p:nvPr/>
              </p:nvSpPr>
              <p:spPr bwMode="auto">
                <a:xfrm rot="16200000">
                  <a:off x="75" y="454"/>
                  <a:ext cx="15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4" name="Rectangle 328"/>
                <p:cNvSpPr>
                  <a:spLocks noChangeArrowheads="1"/>
                </p:cNvSpPr>
                <p:nvPr/>
              </p:nvSpPr>
              <p:spPr bwMode="auto">
                <a:xfrm rot="16200000">
                  <a:off x="69" y="389"/>
                  <a:ext cx="150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3" name="Rectangle 327"/>
                <p:cNvSpPr>
                  <a:spLocks noChangeArrowheads="1"/>
                </p:cNvSpPr>
                <p:nvPr/>
              </p:nvSpPr>
              <p:spPr bwMode="auto">
                <a:xfrm rot="16200000">
                  <a:off x="61" y="335"/>
                  <a:ext cx="15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22" name="Rectangle 326"/>
                <p:cNvSpPr>
                  <a:spLocks noChangeArrowheads="1"/>
                </p:cNvSpPr>
                <p:nvPr/>
              </p:nvSpPr>
              <p:spPr bwMode="auto">
                <a:xfrm>
                  <a:off x="6077" y="543"/>
                  <a:ext cx="1302" cy="506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21" name="Rectangle 325"/>
                <p:cNvSpPr>
                  <a:spLocks noChangeArrowheads="1"/>
                </p:cNvSpPr>
                <p:nvPr/>
              </p:nvSpPr>
              <p:spPr bwMode="auto">
                <a:xfrm>
                  <a:off x="6077" y="543"/>
                  <a:ext cx="1302" cy="506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20" name="Rectangle 324"/>
                <p:cNvSpPr>
                  <a:spLocks noChangeArrowheads="1"/>
                </p:cNvSpPr>
                <p:nvPr/>
              </p:nvSpPr>
              <p:spPr bwMode="auto">
                <a:xfrm>
                  <a:off x="6264" y="588"/>
                  <a:ext cx="6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Final Confirmation of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9" name="Rectangle 323"/>
                <p:cNvSpPr>
                  <a:spLocks noChangeArrowheads="1"/>
                </p:cNvSpPr>
                <p:nvPr/>
              </p:nvSpPr>
              <p:spPr bwMode="auto">
                <a:xfrm>
                  <a:off x="6302" y="695"/>
                  <a:ext cx="55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Operational and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8" name="Rectangle 322"/>
                <p:cNvSpPr>
                  <a:spLocks noChangeArrowheads="1"/>
                </p:cNvSpPr>
                <p:nvPr/>
              </p:nvSpPr>
              <p:spPr bwMode="auto">
                <a:xfrm>
                  <a:off x="7039" y="695"/>
                  <a:ext cx="1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/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7" name="Rectangle 321"/>
                <p:cNvSpPr>
                  <a:spLocks noChangeArrowheads="1"/>
                </p:cNvSpPr>
                <p:nvPr/>
              </p:nvSpPr>
              <p:spPr bwMode="auto">
                <a:xfrm>
                  <a:off x="7064" y="695"/>
                  <a:ext cx="72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or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6" name="Rectangle 320"/>
                <p:cNvSpPr>
                  <a:spLocks noChangeArrowheads="1"/>
                </p:cNvSpPr>
                <p:nvPr/>
              </p:nvSpPr>
              <p:spPr bwMode="auto">
                <a:xfrm>
                  <a:off x="6239" y="801"/>
                  <a:ext cx="707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Systems Readiness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5" name="Rectangle 319"/>
                <p:cNvSpPr>
                  <a:spLocks noChangeArrowheads="1"/>
                </p:cNvSpPr>
                <p:nvPr/>
              </p:nvSpPr>
              <p:spPr bwMode="auto">
                <a:xfrm>
                  <a:off x="7152" y="801"/>
                  <a:ext cx="4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&amp;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4" name="Rectangle 318"/>
                <p:cNvSpPr>
                  <a:spLocks noChangeArrowheads="1"/>
                </p:cNvSpPr>
                <p:nvPr/>
              </p:nvSpPr>
              <p:spPr bwMode="auto">
                <a:xfrm>
                  <a:off x="6402" y="898"/>
                  <a:ext cx="51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provide TLAFs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3" name="Rectangle 317"/>
                <p:cNvSpPr>
                  <a:spLocks noChangeArrowheads="1"/>
                </p:cNvSpPr>
                <p:nvPr/>
              </p:nvSpPr>
              <p:spPr bwMode="auto">
                <a:xfrm>
                  <a:off x="6077" y="1053"/>
                  <a:ext cx="1302" cy="12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12" name="Rectangle 316"/>
                <p:cNvSpPr>
                  <a:spLocks noChangeArrowheads="1"/>
                </p:cNvSpPr>
                <p:nvPr/>
              </p:nvSpPr>
              <p:spPr bwMode="auto">
                <a:xfrm>
                  <a:off x="6077" y="1053"/>
                  <a:ext cx="1302" cy="124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11" name="Rectangle 315"/>
                <p:cNvSpPr>
                  <a:spLocks noChangeArrowheads="1"/>
                </p:cNvSpPr>
                <p:nvPr/>
              </p:nvSpPr>
              <p:spPr bwMode="auto">
                <a:xfrm>
                  <a:off x="6602" y="1069"/>
                  <a:ext cx="18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Email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10" name="Rectangle 314"/>
                <p:cNvSpPr>
                  <a:spLocks noChangeArrowheads="1"/>
                </p:cNvSpPr>
                <p:nvPr/>
              </p:nvSpPr>
              <p:spPr bwMode="auto">
                <a:xfrm>
                  <a:off x="6077" y="337"/>
                  <a:ext cx="1290" cy="21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09" name="Rectangle 313"/>
                <p:cNvSpPr>
                  <a:spLocks noChangeArrowheads="1"/>
                </p:cNvSpPr>
                <p:nvPr/>
              </p:nvSpPr>
              <p:spPr bwMode="auto">
                <a:xfrm>
                  <a:off x="6077" y="337"/>
                  <a:ext cx="1290" cy="213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08" name="Rectangle 312"/>
                <p:cNvSpPr>
                  <a:spLocks noChangeArrowheads="1"/>
                </p:cNvSpPr>
                <p:nvPr/>
              </p:nvSpPr>
              <p:spPr bwMode="auto">
                <a:xfrm>
                  <a:off x="6214" y="342"/>
                  <a:ext cx="24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At least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07" name="Rectangle 311"/>
                <p:cNvSpPr>
                  <a:spLocks noChangeArrowheads="1"/>
                </p:cNvSpPr>
                <p:nvPr/>
              </p:nvSpPr>
              <p:spPr bwMode="auto">
                <a:xfrm>
                  <a:off x="6577" y="342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06" name="Rectangle 310"/>
                <p:cNvSpPr>
                  <a:spLocks noChangeArrowheads="1"/>
                </p:cNvSpPr>
                <p:nvPr/>
              </p:nvSpPr>
              <p:spPr bwMode="auto">
                <a:xfrm>
                  <a:off x="6639" y="342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0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05" name="Rectangle 309"/>
                <p:cNvSpPr>
                  <a:spLocks noChangeArrowheads="1"/>
                </p:cNvSpPr>
                <p:nvPr/>
              </p:nvSpPr>
              <p:spPr bwMode="auto">
                <a:xfrm>
                  <a:off x="6714" y="342"/>
                  <a:ext cx="134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WD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04" name="Rectangle 308"/>
                <p:cNvSpPr>
                  <a:spLocks noChangeArrowheads="1"/>
                </p:cNvSpPr>
                <p:nvPr/>
              </p:nvSpPr>
              <p:spPr bwMode="auto">
                <a:xfrm>
                  <a:off x="6889" y="342"/>
                  <a:ext cx="25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prior to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03" name="Rectangle 307"/>
                <p:cNvSpPr>
                  <a:spLocks noChangeArrowheads="1"/>
                </p:cNvSpPr>
                <p:nvPr/>
              </p:nvSpPr>
              <p:spPr bwMode="auto">
                <a:xfrm>
                  <a:off x="6414" y="449"/>
                  <a:ext cx="46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Effective Date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02" name="Rectangle 306"/>
                <p:cNvSpPr>
                  <a:spLocks noChangeArrowheads="1"/>
                </p:cNvSpPr>
                <p:nvPr/>
              </p:nvSpPr>
              <p:spPr bwMode="auto">
                <a:xfrm>
                  <a:off x="6203" y="4467"/>
                  <a:ext cx="1050" cy="773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01" name="Rectangle 305"/>
                <p:cNvSpPr>
                  <a:spLocks noChangeArrowheads="1"/>
                </p:cNvSpPr>
                <p:nvPr/>
              </p:nvSpPr>
              <p:spPr bwMode="auto">
                <a:xfrm>
                  <a:off x="6203" y="4467"/>
                  <a:ext cx="1050" cy="773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400" name="Rectangle 304"/>
                <p:cNvSpPr>
                  <a:spLocks noChangeArrowheads="1"/>
                </p:cNvSpPr>
                <p:nvPr/>
              </p:nvSpPr>
              <p:spPr bwMode="auto">
                <a:xfrm>
                  <a:off x="6464" y="4756"/>
                  <a:ext cx="427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Receive SO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99" name="Rectangle 303"/>
                <p:cNvSpPr>
                  <a:spLocks noChangeArrowheads="1"/>
                </p:cNvSpPr>
                <p:nvPr/>
              </p:nvSpPr>
              <p:spPr bwMode="auto">
                <a:xfrm>
                  <a:off x="6439" y="4852"/>
                  <a:ext cx="43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Confirmation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98" name="Rectangle 302"/>
                <p:cNvSpPr>
                  <a:spLocks noChangeArrowheads="1"/>
                </p:cNvSpPr>
                <p:nvPr/>
              </p:nvSpPr>
              <p:spPr bwMode="auto">
                <a:xfrm>
                  <a:off x="6203" y="5225"/>
                  <a:ext cx="1050" cy="2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97" name="Rectangle 301"/>
                <p:cNvSpPr>
                  <a:spLocks noChangeArrowheads="1"/>
                </p:cNvSpPr>
                <p:nvPr/>
              </p:nvSpPr>
              <p:spPr bwMode="auto">
                <a:xfrm>
                  <a:off x="6203" y="5225"/>
                  <a:ext cx="1050" cy="236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96" name="Rectangle 300"/>
                <p:cNvSpPr>
                  <a:spLocks noChangeArrowheads="1"/>
                </p:cNvSpPr>
                <p:nvPr/>
              </p:nvSpPr>
              <p:spPr bwMode="auto">
                <a:xfrm>
                  <a:off x="6602" y="5290"/>
                  <a:ext cx="18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Email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95" name="Rectangle 299"/>
                <p:cNvSpPr>
                  <a:spLocks noChangeArrowheads="1"/>
                </p:cNvSpPr>
                <p:nvPr/>
              </p:nvSpPr>
              <p:spPr bwMode="auto">
                <a:xfrm>
                  <a:off x="6203" y="4244"/>
                  <a:ext cx="1050" cy="2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94" name="Rectangle 298"/>
                <p:cNvSpPr>
                  <a:spLocks noChangeArrowheads="1"/>
                </p:cNvSpPr>
                <p:nvPr/>
              </p:nvSpPr>
              <p:spPr bwMode="auto">
                <a:xfrm>
                  <a:off x="6203" y="4244"/>
                  <a:ext cx="1050" cy="236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93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39" y="4318"/>
                  <a:ext cx="463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When issued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92" name="Rectangle 296"/>
                <p:cNvSpPr>
                  <a:spLocks noChangeArrowheads="1"/>
                </p:cNvSpPr>
                <p:nvPr/>
              </p:nvSpPr>
              <p:spPr bwMode="auto">
                <a:xfrm>
                  <a:off x="8965" y="5922"/>
                  <a:ext cx="1125" cy="578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91" name="Rectangle 295"/>
                <p:cNvSpPr>
                  <a:spLocks noChangeArrowheads="1"/>
                </p:cNvSpPr>
                <p:nvPr/>
              </p:nvSpPr>
              <p:spPr bwMode="auto">
                <a:xfrm>
                  <a:off x="8965" y="5922"/>
                  <a:ext cx="1125" cy="578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90" name="Rectangle 294"/>
                <p:cNvSpPr>
                  <a:spLocks noChangeArrowheads="1"/>
                </p:cNvSpPr>
                <p:nvPr/>
              </p:nvSpPr>
              <p:spPr bwMode="auto">
                <a:xfrm>
                  <a:off x="9027" y="6006"/>
                  <a:ext cx="78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Issue Commencement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9" name="Rectangle 293"/>
                <p:cNvSpPr>
                  <a:spLocks noChangeArrowheads="1"/>
                </p:cNvSpPr>
                <p:nvPr/>
              </p:nvSpPr>
              <p:spPr bwMode="auto">
                <a:xfrm>
                  <a:off x="9040" y="6113"/>
                  <a:ext cx="227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Notice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8" name="Rectangle 292"/>
                <p:cNvSpPr>
                  <a:spLocks noChangeArrowheads="1"/>
                </p:cNvSpPr>
                <p:nvPr/>
              </p:nvSpPr>
              <p:spPr bwMode="auto">
                <a:xfrm>
                  <a:off x="9352" y="6113"/>
                  <a:ext cx="4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&amp;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7" name="Rectangle 291"/>
                <p:cNvSpPr>
                  <a:spLocks noChangeArrowheads="1"/>
                </p:cNvSpPr>
                <p:nvPr/>
              </p:nvSpPr>
              <p:spPr bwMode="auto">
                <a:xfrm>
                  <a:off x="9452" y="6113"/>
                  <a:ext cx="42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update list of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6" name="Rectangle 290"/>
                <p:cNvSpPr>
                  <a:spLocks noChangeArrowheads="1"/>
                </p:cNvSpPr>
                <p:nvPr/>
              </p:nvSpPr>
              <p:spPr bwMode="auto">
                <a:xfrm>
                  <a:off x="9127" y="6210"/>
                  <a:ext cx="63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registered Units in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5" name="Rectangle 289"/>
                <p:cNvSpPr>
                  <a:spLocks noChangeArrowheads="1"/>
                </p:cNvSpPr>
                <p:nvPr/>
              </p:nvSpPr>
              <p:spPr bwMode="auto">
                <a:xfrm>
                  <a:off x="9052" y="6316"/>
                  <a:ext cx="6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accordance with AP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4" name="Rectangle 288"/>
                <p:cNvSpPr>
                  <a:spLocks noChangeArrowheads="1"/>
                </p:cNvSpPr>
                <p:nvPr/>
              </p:nvSpPr>
              <p:spPr bwMode="auto">
                <a:xfrm>
                  <a:off x="9940" y="6316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6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3" name="Rectangle 287"/>
                <p:cNvSpPr>
                  <a:spLocks noChangeArrowheads="1"/>
                </p:cNvSpPr>
                <p:nvPr/>
              </p:nvSpPr>
              <p:spPr bwMode="auto">
                <a:xfrm>
                  <a:off x="8965" y="6504"/>
                  <a:ext cx="1125" cy="12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82" name="Rectangle 286"/>
                <p:cNvSpPr>
                  <a:spLocks noChangeArrowheads="1"/>
                </p:cNvSpPr>
                <p:nvPr/>
              </p:nvSpPr>
              <p:spPr bwMode="auto">
                <a:xfrm>
                  <a:off x="8965" y="6504"/>
                  <a:ext cx="1125" cy="124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81" name="Rectangle 285"/>
                <p:cNvSpPr>
                  <a:spLocks noChangeArrowheads="1"/>
                </p:cNvSpPr>
                <p:nvPr/>
              </p:nvSpPr>
              <p:spPr bwMode="auto">
                <a:xfrm>
                  <a:off x="9265" y="6519"/>
                  <a:ext cx="15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Post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80" name="Rectangle 284"/>
                <p:cNvSpPr>
                  <a:spLocks noChangeArrowheads="1"/>
                </p:cNvSpPr>
                <p:nvPr/>
              </p:nvSpPr>
              <p:spPr bwMode="auto">
                <a:xfrm>
                  <a:off x="9490" y="6519"/>
                  <a:ext cx="1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/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9" name="Rectangle 283"/>
                <p:cNvSpPr>
                  <a:spLocks noChangeArrowheads="1"/>
                </p:cNvSpPr>
                <p:nvPr/>
              </p:nvSpPr>
              <p:spPr bwMode="auto">
                <a:xfrm>
                  <a:off x="9540" y="6519"/>
                  <a:ext cx="18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Email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8" name="Rectangle 282"/>
                <p:cNvSpPr>
                  <a:spLocks noChangeArrowheads="1"/>
                </p:cNvSpPr>
                <p:nvPr/>
              </p:nvSpPr>
              <p:spPr bwMode="auto">
                <a:xfrm>
                  <a:off x="8965" y="5634"/>
                  <a:ext cx="1125" cy="28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77" name="Rectangle 281"/>
                <p:cNvSpPr>
                  <a:spLocks noChangeArrowheads="1"/>
                </p:cNvSpPr>
                <p:nvPr/>
              </p:nvSpPr>
              <p:spPr bwMode="auto">
                <a:xfrm>
                  <a:off x="8965" y="5634"/>
                  <a:ext cx="1125" cy="288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76" name="Rectangle 280"/>
                <p:cNvSpPr>
                  <a:spLocks noChangeArrowheads="1"/>
                </p:cNvSpPr>
                <p:nvPr/>
              </p:nvSpPr>
              <p:spPr bwMode="auto">
                <a:xfrm>
                  <a:off x="9052" y="5675"/>
                  <a:ext cx="24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At least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5" name="Rectangle 279"/>
                <p:cNvSpPr>
                  <a:spLocks noChangeArrowheads="1"/>
                </p:cNvSpPr>
                <p:nvPr/>
              </p:nvSpPr>
              <p:spPr bwMode="auto">
                <a:xfrm>
                  <a:off x="9415" y="5675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4" name="Rectangle 278"/>
                <p:cNvSpPr>
                  <a:spLocks noChangeArrowheads="1"/>
                </p:cNvSpPr>
                <p:nvPr/>
              </p:nvSpPr>
              <p:spPr bwMode="auto">
                <a:xfrm>
                  <a:off x="9465" y="5675"/>
                  <a:ext cx="156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WD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3" name="Rectangle 277"/>
                <p:cNvSpPr>
                  <a:spLocks noChangeArrowheads="1"/>
                </p:cNvSpPr>
                <p:nvPr/>
              </p:nvSpPr>
              <p:spPr bwMode="auto">
                <a:xfrm>
                  <a:off x="9665" y="5675"/>
                  <a:ext cx="25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prior to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2" name="Rectangle 276"/>
                <p:cNvSpPr>
                  <a:spLocks noChangeArrowheads="1"/>
                </p:cNvSpPr>
                <p:nvPr/>
              </p:nvSpPr>
              <p:spPr bwMode="auto">
                <a:xfrm>
                  <a:off x="9165" y="5782"/>
                  <a:ext cx="52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to Effective date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71" name="Rectangle 275"/>
                <p:cNvSpPr>
                  <a:spLocks noChangeArrowheads="1"/>
                </p:cNvSpPr>
                <p:nvPr/>
              </p:nvSpPr>
              <p:spPr bwMode="auto">
                <a:xfrm>
                  <a:off x="4876" y="841"/>
                  <a:ext cx="1050" cy="3981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70" name="Rectangle 274"/>
                <p:cNvSpPr>
                  <a:spLocks noChangeArrowheads="1"/>
                </p:cNvSpPr>
                <p:nvPr/>
              </p:nvSpPr>
              <p:spPr bwMode="auto">
                <a:xfrm>
                  <a:off x="4876" y="841"/>
                  <a:ext cx="1050" cy="3981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69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51" y="2682"/>
                  <a:ext cx="52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All Parties work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68" name="Rectangle 272"/>
                <p:cNvSpPr>
                  <a:spLocks noChangeArrowheads="1"/>
                </p:cNvSpPr>
                <p:nvPr/>
              </p:nvSpPr>
              <p:spPr bwMode="auto">
                <a:xfrm>
                  <a:off x="4989" y="2779"/>
                  <a:ext cx="64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together to resolve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6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176" y="2886"/>
                  <a:ext cx="361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the issues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6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876" y="4805"/>
                  <a:ext cx="1050" cy="12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6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876" y="4805"/>
                  <a:ext cx="1050" cy="123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6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876" y="728"/>
                  <a:ext cx="1050" cy="12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6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876" y="728"/>
                  <a:ext cx="1050" cy="124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62" name="Rectangle 266"/>
                <p:cNvSpPr>
                  <a:spLocks noChangeArrowheads="1"/>
                </p:cNvSpPr>
                <p:nvPr/>
              </p:nvSpPr>
              <p:spPr bwMode="auto">
                <a:xfrm>
                  <a:off x="5101" y="737"/>
                  <a:ext cx="21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Within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61" name="Rectangle 265"/>
                <p:cNvSpPr>
                  <a:spLocks noChangeArrowheads="1"/>
                </p:cNvSpPr>
                <p:nvPr/>
              </p:nvSpPr>
              <p:spPr bwMode="auto">
                <a:xfrm>
                  <a:off x="5401" y="737"/>
                  <a:ext cx="89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10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60" name="Rectangle 264"/>
                <p:cNvSpPr>
                  <a:spLocks noChangeArrowheads="1"/>
                </p:cNvSpPr>
                <p:nvPr/>
              </p:nvSpPr>
              <p:spPr bwMode="auto">
                <a:xfrm>
                  <a:off x="5539" y="737"/>
                  <a:ext cx="134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WD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59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5401" y="4997"/>
                  <a:ext cx="1" cy="333"/>
                </a:xfrm>
                <a:prstGeom prst="line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8" name="Freeform 262"/>
                <p:cNvSpPr>
                  <a:spLocks/>
                </p:cNvSpPr>
                <p:nvPr/>
              </p:nvSpPr>
              <p:spPr bwMode="auto">
                <a:xfrm>
                  <a:off x="5356" y="4928"/>
                  <a:ext cx="91" cy="79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45" y="0"/>
                    </a:cxn>
                    <a:cxn ang="0">
                      <a:pos x="91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91" h="79">
                      <a:moveTo>
                        <a:pt x="0" y="79"/>
                      </a:moveTo>
                      <a:lnTo>
                        <a:pt x="45" y="0"/>
                      </a:lnTo>
                      <a:lnTo>
                        <a:pt x="91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7" name="Rectangle 261"/>
                <p:cNvSpPr>
                  <a:spLocks noChangeArrowheads="1"/>
                </p:cNvSpPr>
                <p:nvPr/>
              </p:nvSpPr>
              <p:spPr bwMode="auto">
                <a:xfrm>
                  <a:off x="8927" y="1130"/>
                  <a:ext cx="1201" cy="1232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6" name="Rectangle 260"/>
                <p:cNvSpPr>
                  <a:spLocks noChangeArrowheads="1"/>
                </p:cNvSpPr>
                <p:nvPr/>
              </p:nvSpPr>
              <p:spPr bwMode="auto">
                <a:xfrm>
                  <a:off x="8927" y="1130"/>
                  <a:ext cx="1201" cy="1232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5" name="Rectangle 259"/>
                <p:cNvSpPr>
                  <a:spLocks noChangeArrowheads="1"/>
                </p:cNvSpPr>
                <p:nvPr/>
              </p:nvSpPr>
              <p:spPr bwMode="auto">
                <a:xfrm>
                  <a:off x="8965" y="1646"/>
                  <a:ext cx="88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Receive Commencement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54" name="Rectangle 258"/>
                <p:cNvSpPr>
                  <a:spLocks noChangeArrowheads="1"/>
                </p:cNvSpPr>
                <p:nvPr/>
              </p:nvSpPr>
              <p:spPr bwMode="auto">
                <a:xfrm>
                  <a:off x="9390" y="1753"/>
                  <a:ext cx="227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Notice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53" name="Rectangle 257"/>
                <p:cNvSpPr>
                  <a:spLocks noChangeArrowheads="1"/>
                </p:cNvSpPr>
                <p:nvPr/>
              </p:nvSpPr>
              <p:spPr bwMode="auto">
                <a:xfrm>
                  <a:off x="8927" y="2348"/>
                  <a:ext cx="1201" cy="22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2" name="Rectangle 256"/>
                <p:cNvSpPr>
                  <a:spLocks noChangeArrowheads="1"/>
                </p:cNvSpPr>
                <p:nvPr/>
              </p:nvSpPr>
              <p:spPr bwMode="auto">
                <a:xfrm>
                  <a:off x="8927" y="2348"/>
                  <a:ext cx="1201" cy="222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1" name="Rectangle 255"/>
                <p:cNvSpPr>
                  <a:spLocks noChangeArrowheads="1"/>
                </p:cNvSpPr>
                <p:nvPr/>
              </p:nvSpPr>
              <p:spPr bwMode="auto">
                <a:xfrm>
                  <a:off x="8927" y="760"/>
                  <a:ext cx="1201" cy="37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50" name="Rectangle 254"/>
                <p:cNvSpPr>
                  <a:spLocks noChangeArrowheads="1"/>
                </p:cNvSpPr>
                <p:nvPr/>
              </p:nvSpPr>
              <p:spPr bwMode="auto">
                <a:xfrm>
                  <a:off x="8927" y="760"/>
                  <a:ext cx="1201" cy="370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49" name="Rectangle 253"/>
                <p:cNvSpPr>
                  <a:spLocks noChangeArrowheads="1"/>
                </p:cNvSpPr>
                <p:nvPr/>
              </p:nvSpPr>
              <p:spPr bwMode="auto">
                <a:xfrm>
                  <a:off x="9040" y="898"/>
                  <a:ext cx="72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Prior to Effective Date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4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9527" y="2639"/>
                  <a:ext cx="1" cy="2995"/>
                </a:xfrm>
                <a:prstGeom prst="line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47" name="Freeform 251"/>
                <p:cNvSpPr>
                  <a:spLocks/>
                </p:cNvSpPr>
                <p:nvPr/>
              </p:nvSpPr>
              <p:spPr bwMode="auto">
                <a:xfrm>
                  <a:off x="9482" y="2570"/>
                  <a:ext cx="91" cy="79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45" y="0"/>
                    </a:cxn>
                    <a:cxn ang="0">
                      <a:pos x="91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91" h="79">
                      <a:moveTo>
                        <a:pt x="0" y="79"/>
                      </a:moveTo>
                      <a:lnTo>
                        <a:pt x="45" y="0"/>
                      </a:lnTo>
                      <a:lnTo>
                        <a:pt x="91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46" name="Freeform 250"/>
                <p:cNvSpPr>
                  <a:spLocks/>
                </p:cNvSpPr>
                <p:nvPr/>
              </p:nvSpPr>
              <p:spPr bwMode="auto">
                <a:xfrm>
                  <a:off x="7502" y="6852"/>
                  <a:ext cx="1050" cy="706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525" y="0"/>
                    </a:cxn>
                    <a:cxn ang="0">
                      <a:pos x="1050" y="353"/>
                    </a:cxn>
                    <a:cxn ang="0">
                      <a:pos x="525" y="706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050" h="706">
                      <a:moveTo>
                        <a:pt x="0" y="353"/>
                      </a:moveTo>
                      <a:lnTo>
                        <a:pt x="525" y="0"/>
                      </a:lnTo>
                      <a:lnTo>
                        <a:pt x="1050" y="353"/>
                      </a:lnTo>
                      <a:lnTo>
                        <a:pt x="525" y="706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AAFF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45" name="Freeform 249"/>
                <p:cNvSpPr>
                  <a:spLocks/>
                </p:cNvSpPr>
                <p:nvPr/>
              </p:nvSpPr>
              <p:spPr bwMode="auto">
                <a:xfrm>
                  <a:off x="7502" y="6852"/>
                  <a:ext cx="1050" cy="706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525" y="0"/>
                    </a:cxn>
                    <a:cxn ang="0">
                      <a:pos x="1050" y="353"/>
                    </a:cxn>
                    <a:cxn ang="0">
                      <a:pos x="525" y="706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050" h="706">
                      <a:moveTo>
                        <a:pt x="0" y="353"/>
                      </a:moveTo>
                      <a:lnTo>
                        <a:pt x="525" y="0"/>
                      </a:lnTo>
                      <a:lnTo>
                        <a:pt x="1050" y="353"/>
                      </a:lnTo>
                      <a:lnTo>
                        <a:pt x="525" y="706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44" name="Rectangle 248"/>
                <p:cNvSpPr>
                  <a:spLocks noChangeArrowheads="1"/>
                </p:cNvSpPr>
                <p:nvPr/>
              </p:nvSpPr>
              <p:spPr bwMode="auto">
                <a:xfrm>
                  <a:off x="7714" y="7000"/>
                  <a:ext cx="46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Is it more than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43" name="Rectangle 247"/>
                <p:cNvSpPr>
                  <a:spLocks noChangeArrowheads="1"/>
                </p:cNvSpPr>
                <p:nvPr/>
              </p:nvSpPr>
              <p:spPr bwMode="auto">
                <a:xfrm>
                  <a:off x="7689" y="7107"/>
                  <a:ext cx="134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365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42" name="Rectangle 246"/>
                <p:cNvSpPr>
                  <a:spLocks noChangeArrowheads="1"/>
                </p:cNvSpPr>
                <p:nvPr/>
              </p:nvSpPr>
              <p:spPr bwMode="auto">
                <a:xfrm>
                  <a:off x="7889" y="7107"/>
                  <a:ext cx="3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days since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41" name="Rectangle 245"/>
                <p:cNvSpPr>
                  <a:spLocks noChangeArrowheads="1"/>
                </p:cNvSpPr>
                <p:nvPr/>
              </p:nvSpPr>
              <p:spPr bwMode="auto">
                <a:xfrm>
                  <a:off x="7664" y="7203"/>
                  <a:ext cx="55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original Effective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40" name="Rectangle 244"/>
                <p:cNvSpPr>
                  <a:spLocks noChangeArrowheads="1"/>
                </p:cNvSpPr>
                <p:nvPr/>
              </p:nvSpPr>
              <p:spPr bwMode="auto">
                <a:xfrm>
                  <a:off x="7889" y="7310"/>
                  <a:ext cx="169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Date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39" name="Rectangle 243"/>
                <p:cNvSpPr>
                  <a:spLocks noChangeArrowheads="1"/>
                </p:cNvSpPr>
                <p:nvPr/>
              </p:nvSpPr>
              <p:spPr bwMode="auto">
                <a:xfrm>
                  <a:off x="8102" y="7310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?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38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815" y="7814"/>
                  <a:ext cx="526" cy="37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37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815" y="7814"/>
                  <a:ext cx="526" cy="371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36" name="Rectangle 240"/>
                <p:cNvSpPr>
                  <a:spLocks noChangeArrowheads="1"/>
                </p:cNvSpPr>
                <p:nvPr/>
              </p:nvSpPr>
              <p:spPr bwMode="auto">
                <a:xfrm>
                  <a:off x="11978" y="7952"/>
                  <a:ext cx="13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35" name="Freeform 239"/>
                <p:cNvSpPr>
                  <a:spLocks/>
                </p:cNvSpPr>
                <p:nvPr/>
              </p:nvSpPr>
              <p:spPr bwMode="auto">
                <a:xfrm>
                  <a:off x="2884" y="7558"/>
                  <a:ext cx="5143" cy="576"/>
                </a:xfrm>
                <a:custGeom>
                  <a:avLst/>
                  <a:gdLst/>
                  <a:ahLst/>
                  <a:cxnLst>
                    <a:cxn ang="0">
                      <a:pos x="5143" y="0"/>
                    </a:cxn>
                    <a:cxn ang="0">
                      <a:pos x="5143" y="576"/>
                    </a:cxn>
                    <a:cxn ang="0">
                      <a:pos x="0" y="576"/>
                    </a:cxn>
                  </a:cxnLst>
                  <a:rect l="0" t="0" r="r" b="b"/>
                  <a:pathLst>
                    <a:path w="5143" h="576">
                      <a:moveTo>
                        <a:pt x="5143" y="0"/>
                      </a:moveTo>
                      <a:lnTo>
                        <a:pt x="5143" y="576"/>
                      </a:lnTo>
                      <a:lnTo>
                        <a:pt x="0" y="576"/>
                      </a:lnTo>
                    </a:path>
                  </a:pathLst>
                </a:cu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34" name="Freeform 238"/>
                <p:cNvSpPr>
                  <a:spLocks/>
                </p:cNvSpPr>
                <p:nvPr/>
              </p:nvSpPr>
              <p:spPr bwMode="auto">
                <a:xfrm>
                  <a:off x="2804" y="8094"/>
                  <a:ext cx="92" cy="78"/>
                </a:xfrm>
                <a:custGeom>
                  <a:avLst/>
                  <a:gdLst/>
                  <a:ahLst/>
                  <a:cxnLst>
                    <a:cxn ang="0">
                      <a:pos x="92" y="78"/>
                    </a:cxn>
                    <a:cxn ang="0">
                      <a:pos x="0" y="40"/>
                    </a:cxn>
                    <a:cxn ang="0">
                      <a:pos x="92" y="0"/>
                    </a:cxn>
                    <a:cxn ang="0">
                      <a:pos x="92" y="78"/>
                    </a:cxn>
                  </a:cxnLst>
                  <a:rect l="0" t="0" r="r" b="b"/>
                  <a:pathLst>
                    <a:path w="92" h="78">
                      <a:moveTo>
                        <a:pt x="92" y="78"/>
                      </a:moveTo>
                      <a:lnTo>
                        <a:pt x="0" y="40"/>
                      </a:lnTo>
                      <a:lnTo>
                        <a:pt x="92" y="0"/>
                      </a:lnTo>
                      <a:lnTo>
                        <a:pt x="92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33" name="Rectangle 237"/>
                <p:cNvSpPr>
                  <a:spLocks noChangeArrowheads="1"/>
                </p:cNvSpPr>
                <p:nvPr/>
              </p:nvSpPr>
              <p:spPr bwMode="auto">
                <a:xfrm>
                  <a:off x="5631" y="8065"/>
                  <a:ext cx="230" cy="13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32" name="Rectangle 236"/>
                <p:cNvSpPr>
                  <a:spLocks noChangeArrowheads="1"/>
                </p:cNvSpPr>
                <p:nvPr/>
              </p:nvSpPr>
              <p:spPr bwMode="auto">
                <a:xfrm>
                  <a:off x="5639" y="8059"/>
                  <a:ext cx="195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Yes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31" name="Line 235"/>
                <p:cNvSpPr>
                  <a:spLocks noChangeShapeType="1"/>
                </p:cNvSpPr>
                <p:nvPr/>
              </p:nvSpPr>
              <p:spPr bwMode="auto">
                <a:xfrm>
                  <a:off x="8027" y="6532"/>
                  <a:ext cx="1" cy="251"/>
                </a:xfrm>
                <a:prstGeom prst="line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30" name="Freeform 234"/>
                <p:cNvSpPr>
                  <a:spLocks/>
                </p:cNvSpPr>
                <p:nvPr/>
              </p:nvSpPr>
              <p:spPr bwMode="auto">
                <a:xfrm>
                  <a:off x="7982" y="6773"/>
                  <a:ext cx="91" cy="79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45" y="79"/>
                    </a:cxn>
                    <a:cxn ang="0">
                      <a:pos x="0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1" h="79">
                      <a:moveTo>
                        <a:pt x="91" y="0"/>
                      </a:moveTo>
                      <a:lnTo>
                        <a:pt x="45" y="79"/>
                      </a:lnTo>
                      <a:lnTo>
                        <a:pt x="0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9" name="Rectangle 233"/>
                <p:cNvSpPr>
                  <a:spLocks noChangeArrowheads="1"/>
                </p:cNvSpPr>
                <p:nvPr/>
              </p:nvSpPr>
              <p:spPr bwMode="auto">
                <a:xfrm>
                  <a:off x="7936" y="6624"/>
                  <a:ext cx="171" cy="1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8" name="Rectangle 232"/>
                <p:cNvSpPr>
                  <a:spLocks noChangeArrowheads="1"/>
                </p:cNvSpPr>
                <p:nvPr/>
              </p:nvSpPr>
              <p:spPr bwMode="auto">
                <a:xfrm>
                  <a:off x="7939" y="6616"/>
                  <a:ext cx="15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No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27" name="Rectangle 231"/>
                <p:cNvSpPr>
                  <a:spLocks noChangeArrowheads="1"/>
                </p:cNvSpPr>
                <p:nvPr/>
              </p:nvSpPr>
              <p:spPr bwMode="auto">
                <a:xfrm>
                  <a:off x="3826" y="2452"/>
                  <a:ext cx="825" cy="408"/>
                </a:xfrm>
                <a:prstGeom prst="rect">
                  <a:avLst/>
                </a:prstGeom>
                <a:solidFill>
                  <a:srgbClr val="B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6" name="Rectangle 230"/>
                <p:cNvSpPr>
                  <a:spLocks noChangeArrowheads="1"/>
                </p:cNvSpPr>
                <p:nvPr/>
              </p:nvSpPr>
              <p:spPr bwMode="auto">
                <a:xfrm>
                  <a:off x="3826" y="2452"/>
                  <a:ext cx="825" cy="408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5" name="Rectangle 229"/>
                <p:cNvSpPr>
                  <a:spLocks noChangeArrowheads="1"/>
                </p:cNvSpPr>
                <p:nvPr/>
              </p:nvSpPr>
              <p:spPr bwMode="auto">
                <a:xfrm>
                  <a:off x="3888" y="2554"/>
                  <a:ext cx="58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Receive revised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2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926" y="2661"/>
                  <a:ext cx="46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Effective Date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23" name="Rectangle 227"/>
                <p:cNvSpPr>
                  <a:spLocks noChangeArrowheads="1"/>
                </p:cNvSpPr>
                <p:nvPr/>
              </p:nvSpPr>
              <p:spPr bwMode="auto">
                <a:xfrm>
                  <a:off x="3826" y="2852"/>
                  <a:ext cx="825" cy="125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2" name="Rectangle 226"/>
                <p:cNvSpPr>
                  <a:spLocks noChangeArrowheads="1"/>
                </p:cNvSpPr>
                <p:nvPr/>
              </p:nvSpPr>
              <p:spPr bwMode="auto">
                <a:xfrm>
                  <a:off x="3826" y="2852"/>
                  <a:ext cx="825" cy="125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1" name="Rectangle 225"/>
                <p:cNvSpPr>
                  <a:spLocks noChangeArrowheads="1"/>
                </p:cNvSpPr>
                <p:nvPr/>
              </p:nvSpPr>
              <p:spPr bwMode="auto">
                <a:xfrm>
                  <a:off x="3826" y="2299"/>
                  <a:ext cx="825" cy="161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20" name="Rectangle 224"/>
                <p:cNvSpPr>
                  <a:spLocks noChangeArrowheads="1"/>
                </p:cNvSpPr>
                <p:nvPr/>
              </p:nvSpPr>
              <p:spPr bwMode="auto">
                <a:xfrm>
                  <a:off x="3826" y="2299"/>
                  <a:ext cx="825" cy="161"/>
                </a:xfrm>
                <a:prstGeom prst="rect">
                  <a:avLst/>
                </a:pr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19" name="Freeform 223"/>
                <p:cNvSpPr>
                  <a:spLocks/>
                </p:cNvSpPr>
                <p:nvPr/>
              </p:nvSpPr>
              <p:spPr bwMode="auto">
                <a:xfrm>
                  <a:off x="3531" y="5721"/>
                  <a:ext cx="1345" cy="1"/>
                </a:xfrm>
                <a:custGeom>
                  <a:avLst/>
                  <a:gdLst/>
                  <a:ahLst/>
                  <a:cxnLst>
                    <a:cxn ang="0">
                      <a:pos x="1345" y="1"/>
                    </a:cxn>
                    <a:cxn ang="0">
                      <a:pos x="1045" y="1"/>
                    </a:cxn>
                    <a:cxn ang="0">
                      <a:pos x="10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5" h="1">
                      <a:moveTo>
                        <a:pt x="1345" y="1"/>
                      </a:moveTo>
                      <a:lnTo>
                        <a:pt x="1045" y="1"/>
                      </a:lnTo>
                      <a:lnTo>
                        <a:pt x="104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18" name="Freeform 222"/>
                <p:cNvSpPr>
                  <a:spLocks/>
                </p:cNvSpPr>
                <p:nvPr/>
              </p:nvSpPr>
              <p:spPr bwMode="auto">
                <a:xfrm>
                  <a:off x="3451" y="5681"/>
                  <a:ext cx="92" cy="79"/>
                </a:xfrm>
                <a:custGeom>
                  <a:avLst/>
                  <a:gdLst/>
                  <a:ahLst/>
                  <a:cxnLst>
                    <a:cxn ang="0">
                      <a:pos x="92" y="79"/>
                    </a:cxn>
                    <a:cxn ang="0">
                      <a:pos x="0" y="40"/>
                    </a:cxn>
                    <a:cxn ang="0">
                      <a:pos x="92" y="0"/>
                    </a:cxn>
                    <a:cxn ang="0">
                      <a:pos x="92" y="79"/>
                    </a:cxn>
                  </a:cxnLst>
                  <a:rect l="0" t="0" r="r" b="b"/>
                  <a:pathLst>
                    <a:path w="92" h="79">
                      <a:moveTo>
                        <a:pt x="92" y="79"/>
                      </a:moveTo>
                      <a:lnTo>
                        <a:pt x="0" y="40"/>
                      </a:lnTo>
                      <a:lnTo>
                        <a:pt x="92" y="0"/>
                      </a:lnTo>
                      <a:lnTo>
                        <a:pt x="92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17" name="Rectangle 221"/>
                <p:cNvSpPr>
                  <a:spLocks noChangeArrowheads="1"/>
                </p:cNvSpPr>
                <p:nvPr/>
              </p:nvSpPr>
              <p:spPr bwMode="auto">
                <a:xfrm>
                  <a:off x="3724" y="5379"/>
                  <a:ext cx="868" cy="6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16" name="Rectangle 220"/>
                <p:cNvSpPr>
                  <a:spLocks noChangeArrowheads="1"/>
                </p:cNvSpPr>
                <p:nvPr/>
              </p:nvSpPr>
              <p:spPr bwMode="auto">
                <a:xfrm>
                  <a:off x="3976" y="5376"/>
                  <a:ext cx="6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15" name="Rectangle 219"/>
                <p:cNvSpPr>
                  <a:spLocks noChangeArrowheads="1"/>
                </p:cNvSpPr>
                <p:nvPr/>
              </p:nvSpPr>
              <p:spPr bwMode="auto">
                <a:xfrm>
                  <a:off x="4051" y="5376"/>
                  <a:ext cx="3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,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14" name="Rectangle 218"/>
                <p:cNvSpPr>
                  <a:spLocks noChangeArrowheads="1"/>
                </p:cNvSpPr>
                <p:nvPr/>
              </p:nvSpPr>
              <p:spPr bwMode="auto">
                <a:xfrm>
                  <a:off x="4126" y="5376"/>
                  <a:ext cx="6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13" name="Rectangle 217"/>
                <p:cNvSpPr>
                  <a:spLocks noChangeArrowheads="1"/>
                </p:cNvSpPr>
                <p:nvPr/>
              </p:nvSpPr>
              <p:spPr bwMode="auto">
                <a:xfrm>
                  <a:off x="4201" y="5376"/>
                  <a:ext cx="3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,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12" name="Rectangle 216"/>
                <p:cNvSpPr>
                  <a:spLocks noChangeArrowheads="1"/>
                </p:cNvSpPr>
                <p:nvPr/>
              </p:nvSpPr>
              <p:spPr bwMode="auto">
                <a:xfrm>
                  <a:off x="4276" y="5376"/>
                  <a:ext cx="6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11" name="Rectangle 215"/>
                <p:cNvSpPr>
                  <a:spLocks noChangeArrowheads="1"/>
                </p:cNvSpPr>
                <p:nvPr/>
              </p:nvSpPr>
              <p:spPr bwMode="auto">
                <a:xfrm>
                  <a:off x="3776" y="5515"/>
                  <a:ext cx="66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Credit Cover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10" name="Rectangle 214"/>
                <p:cNvSpPr>
                  <a:spLocks noChangeArrowheads="1"/>
                </p:cNvSpPr>
                <p:nvPr/>
              </p:nvSpPr>
              <p:spPr bwMode="auto">
                <a:xfrm>
                  <a:off x="4514" y="5515"/>
                  <a:ext cx="3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,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9" name="Rectangle 213"/>
                <p:cNvSpPr>
                  <a:spLocks noChangeArrowheads="1"/>
                </p:cNvSpPr>
                <p:nvPr/>
              </p:nvSpPr>
              <p:spPr bwMode="auto">
                <a:xfrm>
                  <a:off x="3726" y="5643"/>
                  <a:ext cx="705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Effective Date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8" name="Rectangle 212"/>
                <p:cNvSpPr>
                  <a:spLocks noChangeArrowheads="1"/>
                </p:cNvSpPr>
                <p:nvPr/>
              </p:nvSpPr>
              <p:spPr bwMode="auto">
                <a:xfrm>
                  <a:off x="4564" y="5643"/>
                  <a:ext cx="3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,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7" name="Rectangle 211"/>
                <p:cNvSpPr>
                  <a:spLocks noChangeArrowheads="1"/>
                </p:cNvSpPr>
                <p:nvPr/>
              </p:nvSpPr>
              <p:spPr bwMode="auto">
                <a:xfrm>
                  <a:off x="4089" y="5782"/>
                  <a:ext cx="135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or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6" name="Rectangle 210"/>
                <p:cNvSpPr>
                  <a:spLocks noChangeArrowheads="1"/>
                </p:cNvSpPr>
                <p:nvPr/>
              </p:nvSpPr>
              <p:spPr bwMode="auto">
                <a:xfrm>
                  <a:off x="3788" y="5921"/>
                  <a:ext cx="585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Other Issue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5" name="Rectangle 209"/>
                <p:cNvSpPr>
                  <a:spLocks noChangeArrowheads="1"/>
                </p:cNvSpPr>
                <p:nvPr/>
              </p:nvSpPr>
              <p:spPr bwMode="auto">
                <a:xfrm>
                  <a:off x="4476" y="5921"/>
                  <a:ext cx="6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?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4" name="Freeform 208"/>
                <p:cNvSpPr>
                  <a:spLocks/>
                </p:cNvSpPr>
                <p:nvPr/>
              </p:nvSpPr>
              <p:spPr bwMode="auto">
                <a:xfrm>
                  <a:off x="1425" y="5103"/>
                  <a:ext cx="2026" cy="1236"/>
                </a:xfrm>
                <a:custGeom>
                  <a:avLst/>
                  <a:gdLst/>
                  <a:ahLst/>
                  <a:cxnLst>
                    <a:cxn ang="0">
                      <a:pos x="0" y="618"/>
                    </a:cxn>
                    <a:cxn ang="0">
                      <a:pos x="1013" y="0"/>
                    </a:cxn>
                    <a:cxn ang="0">
                      <a:pos x="2026" y="618"/>
                    </a:cxn>
                    <a:cxn ang="0">
                      <a:pos x="1013" y="1236"/>
                    </a:cxn>
                    <a:cxn ang="0">
                      <a:pos x="0" y="618"/>
                    </a:cxn>
                  </a:cxnLst>
                  <a:rect l="0" t="0" r="r" b="b"/>
                  <a:pathLst>
                    <a:path w="2026" h="1236">
                      <a:moveTo>
                        <a:pt x="0" y="618"/>
                      </a:moveTo>
                      <a:lnTo>
                        <a:pt x="1013" y="0"/>
                      </a:lnTo>
                      <a:lnTo>
                        <a:pt x="2026" y="618"/>
                      </a:lnTo>
                      <a:lnTo>
                        <a:pt x="1013" y="1236"/>
                      </a:lnTo>
                      <a:lnTo>
                        <a:pt x="0" y="618"/>
                      </a:lnTo>
                      <a:close/>
                    </a:path>
                  </a:pathLst>
                </a:custGeom>
                <a:solidFill>
                  <a:srgbClr val="AAFF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03" name="Freeform 207"/>
                <p:cNvSpPr>
                  <a:spLocks/>
                </p:cNvSpPr>
                <p:nvPr/>
              </p:nvSpPr>
              <p:spPr bwMode="auto">
                <a:xfrm>
                  <a:off x="1425" y="5103"/>
                  <a:ext cx="2026" cy="1236"/>
                </a:xfrm>
                <a:custGeom>
                  <a:avLst/>
                  <a:gdLst/>
                  <a:ahLst/>
                  <a:cxnLst>
                    <a:cxn ang="0">
                      <a:pos x="0" y="618"/>
                    </a:cxn>
                    <a:cxn ang="0">
                      <a:pos x="1013" y="0"/>
                    </a:cxn>
                    <a:cxn ang="0">
                      <a:pos x="2026" y="618"/>
                    </a:cxn>
                    <a:cxn ang="0">
                      <a:pos x="1013" y="1236"/>
                    </a:cxn>
                    <a:cxn ang="0">
                      <a:pos x="0" y="618"/>
                    </a:cxn>
                  </a:cxnLst>
                  <a:rect l="0" t="0" r="r" b="b"/>
                  <a:pathLst>
                    <a:path w="2026" h="1236">
                      <a:moveTo>
                        <a:pt x="0" y="618"/>
                      </a:moveTo>
                      <a:lnTo>
                        <a:pt x="1013" y="0"/>
                      </a:lnTo>
                      <a:lnTo>
                        <a:pt x="2026" y="618"/>
                      </a:lnTo>
                      <a:lnTo>
                        <a:pt x="1013" y="1236"/>
                      </a:lnTo>
                      <a:lnTo>
                        <a:pt x="0" y="618"/>
                      </a:lnTo>
                      <a:close/>
                    </a:path>
                  </a:pathLst>
                </a:custGeom>
                <a:noFill/>
                <a:ln w="254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E"/>
                </a:p>
              </p:txBody>
            </p:sp>
            <p:sp>
              <p:nvSpPr>
                <p:cNvPr id="430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75" y="5365"/>
                  <a:ext cx="73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Resolution outcomes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938" y="5461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00" name="Rectangle 204"/>
                <p:cNvSpPr>
                  <a:spLocks noChangeArrowheads="1"/>
                </p:cNvSpPr>
                <p:nvPr/>
              </p:nvSpPr>
              <p:spPr bwMode="auto">
                <a:xfrm>
                  <a:off x="1988" y="5461"/>
                  <a:ext cx="1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.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051" y="5461"/>
                  <a:ext cx="64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Outstanding Issue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888" y="5461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?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7" name="Rectangle 201"/>
                <p:cNvSpPr>
                  <a:spLocks noChangeArrowheads="1"/>
                </p:cNvSpPr>
                <p:nvPr/>
              </p:nvSpPr>
              <p:spPr bwMode="auto">
                <a:xfrm>
                  <a:off x="1938" y="5568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001" y="5568"/>
                  <a:ext cx="1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.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051" y="5568"/>
                  <a:ext cx="663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Credit Cover Issue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76" y="5568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?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3" name="Rectangle 197"/>
                <p:cNvSpPr>
                  <a:spLocks noChangeArrowheads="1"/>
                </p:cNvSpPr>
                <p:nvPr/>
              </p:nvSpPr>
              <p:spPr bwMode="auto">
                <a:xfrm>
                  <a:off x="1750" y="5675"/>
                  <a:ext cx="45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2" name="Rectangle 196"/>
                <p:cNvSpPr>
                  <a:spLocks noChangeArrowheads="1"/>
                </p:cNvSpPr>
                <p:nvPr/>
              </p:nvSpPr>
              <p:spPr bwMode="auto">
                <a:xfrm>
                  <a:off x="1800" y="5675"/>
                  <a:ext cx="15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.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1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63" y="5675"/>
                  <a:ext cx="27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Agree 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90" name="Rectangle 194"/>
                <p:cNvSpPr>
                  <a:spLocks noChangeArrowheads="1"/>
                </p:cNvSpPr>
                <p:nvPr/>
              </p:nvSpPr>
              <p:spPr bwMode="auto">
                <a:xfrm>
                  <a:off x="2213" y="5675"/>
                  <a:ext cx="169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new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288" name="Rectangle 192"/>
              <p:cNvSpPr>
                <a:spLocks noChangeArrowheads="1"/>
              </p:cNvSpPr>
              <p:nvPr/>
            </p:nvSpPr>
            <p:spPr bwMode="auto">
              <a:xfrm>
                <a:off x="2426" y="5675"/>
                <a:ext cx="48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Effective 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7" name="Rectangle 191"/>
              <p:cNvSpPr>
                <a:spLocks noChangeArrowheads="1"/>
              </p:cNvSpPr>
              <p:nvPr/>
            </p:nvSpPr>
            <p:spPr bwMode="auto">
              <a:xfrm>
                <a:off x="3076" y="5675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?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6" name="Rectangle 190"/>
              <p:cNvSpPr>
                <a:spLocks noChangeArrowheads="1"/>
              </p:cNvSpPr>
              <p:nvPr/>
            </p:nvSpPr>
            <p:spPr bwMode="auto">
              <a:xfrm>
                <a:off x="1888" y="5771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5" name="Rectangle 189"/>
              <p:cNvSpPr>
                <a:spLocks noChangeArrowheads="1"/>
              </p:cNvSpPr>
              <p:nvPr/>
            </p:nvSpPr>
            <p:spPr bwMode="auto">
              <a:xfrm>
                <a:off x="1938" y="5771"/>
                <a:ext cx="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4" name="Rectangle 188"/>
              <p:cNvSpPr>
                <a:spLocks noChangeArrowheads="1"/>
              </p:cNvSpPr>
              <p:nvPr/>
            </p:nvSpPr>
            <p:spPr bwMode="auto">
              <a:xfrm>
                <a:off x="2001" y="5771"/>
                <a:ext cx="72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Withdraw Application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3" name="Rectangle 187"/>
              <p:cNvSpPr>
                <a:spLocks noChangeArrowheads="1"/>
              </p:cNvSpPr>
              <p:nvPr/>
            </p:nvSpPr>
            <p:spPr bwMode="auto">
              <a:xfrm>
                <a:off x="2938" y="5771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?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2" name="Rectangle 186"/>
              <p:cNvSpPr>
                <a:spLocks noChangeArrowheads="1"/>
              </p:cNvSpPr>
              <p:nvPr/>
            </p:nvSpPr>
            <p:spPr bwMode="auto">
              <a:xfrm>
                <a:off x="1988" y="5878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1" name="Rectangle 185"/>
              <p:cNvSpPr>
                <a:spLocks noChangeArrowheads="1"/>
              </p:cNvSpPr>
              <p:nvPr/>
            </p:nvSpPr>
            <p:spPr bwMode="auto">
              <a:xfrm>
                <a:off x="2038" y="5878"/>
                <a:ext cx="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80" name="Rectangle 184"/>
              <p:cNvSpPr>
                <a:spLocks noChangeArrowheads="1"/>
              </p:cNvSpPr>
              <p:nvPr/>
            </p:nvSpPr>
            <p:spPr bwMode="auto">
              <a:xfrm>
                <a:off x="2101" y="5878"/>
                <a:ext cx="55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Raise a Dispute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79" name="Rectangle 183"/>
              <p:cNvSpPr>
                <a:spLocks noChangeArrowheads="1"/>
              </p:cNvSpPr>
              <p:nvPr/>
            </p:nvSpPr>
            <p:spPr bwMode="auto">
              <a:xfrm>
                <a:off x="2838" y="5878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?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78" name="Rectangle 182"/>
              <p:cNvSpPr>
                <a:spLocks noChangeArrowheads="1"/>
              </p:cNvSpPr>
              <p:nvPr/>
            </p:nvSpPr>
            <p:spPr bwMode="auto">
              <a:xfrm>
                <a:off x="1913" y="1822"/>
                <a:ext cx="1050" cy="404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77" name="Rectangle 181"/>
              <p:cNvSpPr>
                <a:spLocks noChangeArrowheads="1"/>
              </p:cNvSpPr>
              <p:nvPr/>
            </p:nvSpPr>
            <p:spPr bwMode="auto">
              <a:xfrm>
                <a:off x="1913" y="1822"/>
                <a:ext cx="1050" cy="404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76" name="Rectangle 180"/>
              <p:cNvSpPr>
                <a:spLocks noChangeArrowheads="1"/>
              </p:cNvSpPr>
              <p:nvPr/>
            </p:nvSpPr>
            <p:spPr bwMode="auto">
              <a:xfrm>
                <a:off x="2038" y="1870"/>
                <a:ext cx="63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Raise a Dispute in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75" name="Rectangle 179"/>
              <p:cNvSpPr>
                <a:spLocks noChangeArrowheads="1"/>
              </p:cNvSpPr>
              <p:nvPr/>
            </p:nvSpPr>
            <p:spPr bwMode="auto">
              <a:xfrm>
                <a:off x="2076" y="1977"/>
                <a:ext cx="579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accordance with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74" name="Rectangle 178"/>
              <p:cNvSpPr>
                <a:spLocks noChangeArrowheads="1"/>
              </p:cNvSpPr>
              <p:nvPr/>
            </p:nvSpPr>
            <p:spPr bwMode="auto">
              <a:xfrm>
                <a:off x="2313" y="2073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73" name="Rectangle 177"/>
              <p:cNvSpPr>
                <a:spLocks noChangeArrowheads="1"/>
              </p:cNvSpPr>
              <p:nvPr/>
            </p:nvSpPr>
            <p:spPr bwMode="auto">
              <a:xfrm>
                <a:off x="2451" y="2073"/>
                <a:ext cx="89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72" name="Rectangle 176"/>
              <p:cNvSpPr>
                <a:spLocks noChangeArrowheads="1"/>
              </p:cNvSpPr>
              <p:nvPr/>
            </p:nvSpPr>
            <p:spPr bwMode="auto">
              <a:xfrm>
                <a:off x="1913" y="2219"/>
                <a:ext cx="1050" cy="12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71" name="Rectangle 175"/>
              <p:cNvSpPr>
                <a:spLocks noChangeArrowheads="1"/>
              </p:cNvSpPr>
              <p:nvPr/>
            </p:nvSpPr>
            <p:spPr bwMode="auto">
              <a:xfrm>
                <a:off x="1913" y="2219"/>
                <a:ext cx="1050" cy="123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70" name="Rectangle 174"/>
              <p:cNvSpPr>
                <a:spLocks noChangeArrowheads="1"/>
              </p:cNvSpPr>
              <p:nvPr/>
            </p:nvSpPr>
            <p:spPr bwMode="auto">
              <a:xfrm>
                <a:off x="1913" y="1705"/>
                <a:ext cx="1050" cy="1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69" name="Rectangle 173"/>
              <p:cNvSpPr>
                <a:spLocks noChangeArrowheads="1"/>
              </p:cNvSpPr>
              <p:nvPr/>
            </p:nvSpPr>
            <p:spPr bwMode="auto">
              <a:xfrm>
                <a:off x="1913" y="1705"/>
                <a:ext cx="1050" cy="124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68" name="Line 172"/>
              <p:cNvSpPr>
                <a:spLocks noChangeShapeType="1"/>
              </p:cNvSpPr>
              <p:nvPr/>
            </p:nvSpPr>
            <p:spPr bwMode="auto">
              <a:xfrm flipV="1">
                <a:off x="2438" y="2411"/>
                <a:ext cx="1" cy="2692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67" name="Freeform 171"/>
              <p:cNvSpPr>
                <a:spLocks/>
              </p:cNvSpPr>
              <p:nvPr/>
            </p:nvSpPr>
            <p:spPr bwMode="auto">
              <a:xfrm>
                <a:off x="2393" y="2342"/>
                <a:ext cx="91" cy="7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45" y="0"/>
                  </a:cxn>
                  <a:cxn ang="0">
                    <a:pos x="91" y="79"/>
                  </a:cxn>
                  <a:cxn ang="0">
                    <a:pos x="0" y="79"/>
                  </a:cxn>
                </a:cxnLst>
                <a:rect l="0" t="0" r="r" b="b"/>
                <a:pathLst>
                  <a:path w="91" h="79">
                    <a:moveTo>
                      <a:pt x="0" y="79"/>
                    </a:moveTo>
                    <a:lnTo>
                      <a:pt x="45" y="0"/>
                    </a:lnTo>
                    <a:lnTo>
                      <a:pt x="91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66" name="Rectangle 170"/>
              <p:cNvSpPr>
                <a:spLocks noChangeArrowheads="1"/>
              </p:cNvSpPr>
              <p:nvPr/>
            </p:nvSpPr>
            <p:spPr bwMode="auto">
              <a:xfrm>
                <a:off x="2132" y="3586"/>
                <a:ext cx="600" cy="27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65" name="Rectangle 169"/>
              <p:cNvSpPr>
                <a:spLocks noChangeArrowheads="1"/>
              </p:cNvSpPr>
              <p:nvPr/>
            </p:nvSpPr>
            <p:spPr bwMode="auto">
              <a:xfrm>
                <a:off x="2138" y="3580"/>
                <a:ext cx="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64" name="Rectangle 168"/>
              <p:cNvSpPr>
                <a:spLocks noChangeArrowheads="1"/>
              </p:cNvSpPr>
              <p:nvPr/>
            </p:nvSpPr>
            <p:spPr bwMode="auto">
              <a:xfrm>
                <a:off x="2213" y="3580"/>
                <a:ext cx="3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63" name="Rectangle 167"/>
              <p:cNvSpPr>
                <a:spLocks noChangeArrowheads="1"/>
              </p:cNvSpPr>
              <p:nvPr/>
            </p:nvSpPr>
            <p:spPr bwMode="auto">
              <a:xfrm>
                <a:off x="2288" y="3580"/>
                <a:ext cx="39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Raise a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62" name="Rectangle 166"/>
              <p:cNvSpPr>
                <a:spLocks noChangeArrowheads="1"/>
              </p:cNvSpPr>
              <p:nvPr/>
            </p:nvSpPr>
            <p:spPr bwMode="auto">
              <a:xfrm>
                <a:off x="2213" y="3719"/>
                <a:ext cx="39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Dispute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61" name="Rectangle 165"/>
              <p:cNvSpPr>
                <a:spLocks noChangeArrowheads="1"/>
              </p:cNvSpPr>
              <p:nvPr/>
            </p:nvSpPr>
            <p:spPr bwMode="auto">
              <a:xfrm>
                <a:off x="10590" y="21"/>
                <a:ext cx="135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Unit Registration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60" name="Rectangle 164"/>
              <p:cNvSpPr>
                <a:spLocks noChangeArrowheads="1"/>
              </p:cNvSpPr>
              <p:nvPr/>
            </p:nvSpPr>
            <p:spPr bwMode="auto">
              <a:xfrm>
                <a:off x="12128" y="21"/>
                <a:ext cx="6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9" name="Rectangle 163"/>
              <p:cNvSpPr>
                <a:spLocks noChangeArrowheads="1"/>
              </p:cNvSpPr>
              <p:nvPr/>
            </p:nvSpPr>
            <p:spPr bwMode="auto">
              <a:xfrm>
                <a:off x="12191" y="21"/>
                <a:ext cx="10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8" name="Rectangle 162"/>
              <p:cNvSpPr>
                <a:spLocks noChangeArrowheads="1"/>
              </p:cNvSpPr>
              <p:nvPr/>
            </p:nvSpPr>
            <p:spPr bwMode="auto">
              <a:xfrm>
                <a:off x="12303" y="21"/>
                <a:ext cx="6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7" name="Rectangle 161"/>
              <p:cNvSpPr>
                <a:spLocks noChangeArrowheads="1"/>
              </p:cNvSpPr>
              <p:nvPr/>
            </p:nvSpPr>
            <p:spPr bwMode="auto">
              <a:xfrm>
                <a:off x="7502" y="1861"/>
                <a:ext cx="1050" cy="489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56" name="Rectangle 160"/>
              <p:cNvSpPr>
                <a:spLocks noChangeArrowheads="1"/>
              </p:cNvSpPr>
              <p:nvPr/>
            </p:nvSpPr>
            <p:spPr bwMode="auto">
              <a:xfrm>
                <a:off x="7502" y="1861"/>
                <a:ext cx="1050" cy="489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55" name="Rectangle 159"/>
              <p:cNvSpPr>
                <a:spLocks noChangeArrowheads="1"/>
              </p:cNvSpPr>
              <p:nvPr/>
            </p:nvSpPr>
            <p:spPr bwMode="auto">
              <a:xfrm>
                <a:off x="7602" y="2009"/>
                <a:ext cx="19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Post 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4" name="Rectangle 158"/>
              <p:cNvSpPr>
                <a:spLocks noChangeArrowheads="1"/>
              </p:cNvSpPr>
              <p:nvPr/>
            </p:nvSpPr>
            <p:spPr bwMode="auto">
              <a:xfrm>
                <a:off x="7852" y="2009"/>
                <a:ext cx="49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equired Credit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3" name="Rectangle 157"/>
              <p:cNvSpPr>
                <a:spLocks noChangeArrowheads="1"/>
              </p:cNvSpPr>
              <p:nvPr/>
            </p:nvSpPr>
            <p:spPr bwMode="auto">
              <a:xfrm>
                <a:off x="7877" y="2105"/>
                <a:ext cx="22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Cover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2" name="Rectangle 156"/>
              <p:cNvSpPr>
                <a:spLocks noChangeArrowheads="1"/>
              </p:cNvSpPr>
              <p:nvPr/>
            </p:nvSpPr>
            <p:spPr bwMode="auto">
              <a:xfrm>
                <a:off x="8152" y="2105"/>
                <a:ext cx="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51" name="Rectangle 155"/>
              <p:cNvSpPr>
                <a:spLocks noChangeArrowheads="1"/>
              </p:cNvSpPr>
              <p:nvPr/>
            </p:nvSpPr>
            <p:spPr bwMode="auto">
              <a:xfrm>
                <a:off x="7502" y="2352"/>
                <a:ext cx="1050" cy="1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50" name="Rectangle 154"/>
              <p:cNvSpPr>
                <a:spLocks noChangeArrowheads="1"/>
              </p:cNvSpPr>
              <p:nvPr/>
            </p:nvSpPr>
            <p:spPr bwMode="auto">
              <a:xfrm>
                <a:off x="7502" y="2352"/>
                <a:ext cx="1050" cy="124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49" name="Rectangle 153"/>
              <p:cNvSpPr>
                <a:spLocks noChangeArrowheads="1"/>
              </p:cNvSpPr>
              <p:nvPr/>
            </p:nvSpPr>
            <p:spPr bwMode="auto">
              <a:xfrm>
                <a:off x="7927" y="2362"/>
                <a:ext cx="15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Post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48" name="Rectangle 152"/>
              <p:cNvSpPr>
                <a:spLocks noChangeArrowheads="1"/>
              </p:cNvSpPr>
              <p:nvPr/>
            </p:nvSpPr>
            <p:spPr bwMode="auto">
              <a:xfrm>
                <a:off x="7502" y="1653"/>
                <a:ext cx="1050" cy="2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47" name="Rectangle 151"/>
              <p:cNvSpPr>
                <a:spLocks noChangeArrowheads="1"/>
              </p:cNvSpPr>
              <p:nvPr/>
            </p:nvSpPr>
            <p:spPr bwMode="auto">
              <a:xfrm>
                <a:off x="7502" y="1653"/>
                <a:ext cx="1050" cy="206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46" name="Rectangle 150"/>
              <p:cNvSpPr>
                <a:spLocks noChangeArrowheads="1"/>
              </p:cNvSpPr>
              <p:nvPr/>
            </p:nvSpPr>
            <p:spPr bwMode="auto">
              <a:xfrm>
                <a:off x="7552" y="1656"/>
                <a:ext cx="24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At least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45" name="Rectangle 149"/>
              <p:cNvSpPr>
                <a:spLocks noChangeArrowheads="1"/>
              </p:cNvSpPr>
              <p:nvPr/>
            </p:nvSpPr>
            <p:spPr bwMode="auto">
              <a:xfrm>
                <a:off x="7889" y="1656"/>
                <a:ext cx="6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5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/>
            </p:nvSpPr>
            <p:spPr bwMode="auto">
              <a:xfrm>
                <a:off x="8002" y="1656"/>
                <a:ext cx="13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/>
            </p:nvSpPr>
            <p:spPr bwMode="auto">
              <a:xfrm>
                <a:off x="8165" y="1656"/>
                <a:ext cx="25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prior 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42" name="Rectangle 146"/>
              <p:cNvSpPr>
                <a:spLocks noChangeArrowheads="1"/>
              </p:cNvSpPr>
              <p:nvPr/>
            </p:nvSpPr>
            <p:spPr bwMode="auto">
              <a:xfrm>
                <a:off x="7714" y="1753"/>
                <a:ext cx="46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Effective 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41" name="Freeform 145"/>
              <p:cNvSpPr>
                <a:spLocks/>
              </p:cNvSpPr>
              <p:nvPr/>
            </p:nvSpPr>
            <p:spPr bwMode="auto">
              <a:xfrm>
                <a:off x="7502" y="5890"/>
                <a:ext cx="1050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525" y="0"/>
                  </a:cxn>
                  <a:cxn ang="0">
                    <a:pos x="1050" y="321"/>
                  </a:cxn>
                  <a:cxn ang="0">
                    <a:pos x="525" y="642"/>
                  </a:cxn>
                  <a:cxn ang="0">
                    <a:pos x="0" y="321"/>
                  </a:cxn>
                </a:cxnLst>
                <a:rect l="0" t="0" r="r" b="b"/>
                <a:pathLst>
                  <a:path w="1050" h="642">
                    <a:moveTo>
                      <a:pt x="0" y="321"/>
                    </a:moveTo>
                    <a:lnTo>
                      <a:pt x="525" y="0"/>
                    </a:lnTo>
                    <a:lnTo>
                      <a:pt x="1050" y="321"/>
                    </a:lnTo>
                    <a:lnTo>
                      <a:pt x="525" y="642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AAFF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40" name="Freeform 144"/>
              <p:cNvSpPr>
                <a:spLocks/>
              </p:cNvSpPr>
              <p:nvPr/>
            </p:nvSpPr>
            <p:spPr bwMode="auto">
              <a:xfrm>
                <a:off x="7502" y="5890"/>
                <a:ext cx="1050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525" y="0"/>
                  </a:cxn>
                  <a:cxn ang="0">
                    <a:pos x="1050" y="321"/>
                  </a:cxn>
                  <a:cxn ang="0">
                    <a:pos x="525" y="642"/>
                  </a:cxn>
                  <a:cxn ang="0">
                    <a:pos x="0" y="321"/>
                  </a:cxn>
                </a:cxnLst>
                <a:rect l="0" t="0" r="r" b="b"/>
                <a:pathLst>
                  <a:path w="1050" h="642">
                    <a:moveTo>
                      <a:pt x="0" y="321"/>
                    </a:moveTo>
                    <a:lnTo>
                      <a:pt x="525" y="0"/>
                    </a:lnTo>
                    <a:lnTo>
                      <a:pt x="1050" y="321"/>
                    </a:lnTo>
                    <a:lnTo>
                      <a:pt x="525" y="642"/>
                    </a:lnTo>
                    <a:lnTo>
                      <a:pt x="0" y="321"/>
                    </a:lnTo>
                    <a:close/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39" name="Rectangle 143"/>
              <p:cNvSpPr>
                <a:spLocks noChangeArrowheads="1"/>
              </p:cNvSpPr>
              <p:nvPr/>
            </p:nvSpPr>
            <p:spPr bwMode="auto">
              <a:xfrm>
                <a:off x="7827" y="6060"/>
                <a:ext cx="32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Required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8" name="Rectangle 142"/>
              <p:cNvSpPr>
                <a:spLocks noChangeArrowheads="1"/>
              </p:cNvSpPr>
              <p:nvPr/>
            </p:nvSpPr>
            <p:spPr bwMode="auto">
              <a:xfrm>
                <a:off x="7752" y="6167"/>
                <a:ext cx="450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Credit Cover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7" name="Rectangle 141"/>
              <p:cNvSpPr>
                <a:spLocks noChangeArrowheads="1"/>
              </p:cNvSpPr>
              <p:nvPr/>
            </p:nvSpPr>
            <p:spPr bwMode="auto">
              <a:xfrm>
                <a:off x="7677" y="6263"/>
                <a:ext cx="46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Posted in time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6" name="Rectangle 140"/>
              <p:cNvSpPr>
                <a:spLocks noChangeArrowheads="1"/>
              </p:cNvSpPr>
              <p:nvPr/>
            </p:nvSpPr>
            <p:spPr bwMode="auto">
              <a:xfrm>
                <a:off x="8315" y="6263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?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5" name="Rectangle 139"/>
              <p:cNvSpPr>
                <a:spLocks noChangeArrowheads="1"/>
              </p:cNvSpPr>
              <p:nvPr/>
            </p:nvSpPr>
            <p:spPr bwMode="auto">
              <a:xfrm>
                <a:off x="375" y="5620"/>
                <a:ext cx="957" cy="385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34" name="Rectangle 138"/>
              <p:cNvSpPr>
                <a:spLocks noChangeArrowheads="1"/>
              </p:cNvSpPr>
              <p:nvPr/>
            </p:nvSpPr>
            <p:spPr bwMode="auto">
              <a:xfrm>
                <a:off x="375" y="5620"/>
                <a:ext cx="957" cy="385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/>
            </p:nvSpPr>
            <p:spPr bwMode="auto">
              <a:xfrm>
                <a:off x="650" y="5664"/>
                <a:ext cx="3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Hold final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/>
            </p:nvSpPr>
            <p:spPr bwMode="auto">
              <a:xfrm>
                <a:off x="588" y="5761"/>
                <a:ext cx="42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Registration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/>
            </p:nvSpPr>
            <p:spPr bwMode="auto">
              <a:xfrm>
                <a:off x="675" y="5867"/>
                <a:ext cx="27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Meeting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/>
            </p:nvSpPr>
            <p:spPr bwMode="auto">
              <a:xfrm>
                <a:off x="375" y="6007"/>
                <a:ext cx="957" cy="1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/>
            </p:nvSpPr>
            <p:spPr bwMode="auto">
              <a:xfrm>
                <a:off x="375" y="6007"/>
                <a:ext cx="957" cy="124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/>
            </p:nvSpPr>
            <p:spPr bwMode="auto">
              <a:xfrm>
                <a:off x="763" y="6017"/>
                <a:ext cx="138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Call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/>
            </p:nvSpPr>
            <p:spPr bwMode="auto">
              <a:xfrm>
                <a:off x="375" y="5311"/>
                <a:ext cx="957" cy="30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/>
            </p:nvSpPr>
            <p:spPr bwMode="auto">
              <a:xfrm>
                <a:off x="375" y="5311"/>
                <a:ext cx="957" cy="309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/>
            </p:nvSpPr>
            <p:spPr bwMode="auto">
              <a:xfrm>
                <a:off x="413" y="5365"/>
                <a:ext cx="21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Within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/>
            </p:nvSpPr>
            <p:spPr bwMode="auto">
              <a:xfrm>
                <a:off x="713" y="5365"/>
                <a:ext cx="89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/>
            </p:nvSpPr>
            <p:spPr bwMode="auto">
              <a:xfrm>
                <a:off x="850" y="5365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/>
            </p:nvSpPr>
            <p:spPr bwMode="auto">
              <a:xfrm>
                <a:off x="938" y="5365"/>
                <a:ext cx="89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/>
            </p:nvSpPr>
            <p:spPr bwMode="auto">
              <a:xfrm>
                <a:off x="1075" y="5365"/>
                <a:ext cx="17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WDs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/>
            </p:nvSpPr>
            <p:spPr bwMode="auto">
              <a:xfrm>
                <a:off x="488" y="5472"/>
                <a:ext cx="54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of Effective 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/>
            </p:nvSpPr>
            <p:spPr bwMode="auto">
              <a:xfrm>
                <a:off x="2072" y="7875"/>
                <a:ext cx="732" cy="516"/>
              </a:xfrm>
              <a:prstGeom prst="rect">
                <a:avLst/>
              </a:pr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/>
            </p:nvSpPr>
            <p:spPr bwMode="auto">
              <a:xfrm>
                <a:off x="2072" y="7875"/>
                <a:ext cx="732" cy="516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/>
            </p:nvSpPr>
            <p:spPr bwMode="auto">
              <a:xfrm>
                <a:off x="2313" y="7877"/>
                <a:ext cx="19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Go to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/>
            </p:nvSpPr>
            <p:spPr bwMode="auto">
              <a:xfrm>
                <a:off x="2138" y="7984"/>
                <a:ext cx="40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Withdrawal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/>
            </p:nvSpPr>
            <p:spPr bwMode="auto">
              <a:xfrm>
                <a:off x="2701" y="7984"/>
                <a:ext cx="2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/>
            </p:nvSpPr>
            <p:spPr bwMode="auto">
              <a:xfrm>
                <a:off x="2326" y="8080"/>
                <a:ext cx="16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Unit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/>
            </p:nvSpPr>
            <p:spPr bwMode="auto">
              <a:xfrm>
                <a:off x="2151" y="8187"/>
                <a:ext cx="45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Registration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/>
            </p:nvSpPr>
            <p:spPr bwMode="auto">
              <a:xfrm>
                <a:off x="2376" y="8294"/>
                <a:ext cx="2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/>
            </p:nvSpPr>
            <p:spPr bwMode="auto">
              <a:xfrm>
                <a:off x="2413" y="8294"/>
                <a:ext cx="4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/>
            </p:nvSpPr>
            <p:spPr bwMode="auto">
              <a:xfrm>
                <a:off x="2463" y="8294"/>
                <a:ext cx="2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09" name="Line 113"/>
              <p:cNvSpPr>
                <a:spLocks noChangeShapeType="1"/>
              </p:cNvSpPr>
              <p:nvPr/>
            </p:nvSpPr>
            <p:spPr bwMode="auto">
              <a:xfrm>
                <a:off x="6728" y="1177"/>
                <a:ext cx="1" cy="2999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08" name="Freeform 112"/>
              <p:cNvSpPr>
                <a:spLocks/>
              </p:cNvSpPr>
              <p:nvPr/>
            </p:nvSpPr>
            <p:spPr bwMode="auto">
              <a:xfrm>
                <a:off x="6682" y="4166"/>
                <a:ext cx="92" cy="7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46" y="78"/>
                  </a:cxn>
                  <a:cxn ang="0">
                    <a:pos x="0" y="0"/>
                  </a:cxn>
                  <a:cxn ang="0">
                    <a:pos x="92" y="0"/>
                  </a:cxn>
                </a:cxnLst>
                <a:rect l="0" t="0" r="r" b="b"/>
                <a:pathLst>
                  <a:path w="92" h="78">
                    <a:moveTo>
                      <a:pt x="92" y="0"/>
                    </a:moveTo>
                    <a:lnTo>
                      <a:pt x="46" y="78"/>
                    </a:lnTo>
                    <a:lnTo>
                      <a:pt x="0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07" name="Freeform 111"/>
              <p:cNvSpPr>
                <a:spLocks/>
              </p:cNvSpPr>
              <p:nvPr/>
            </p:nvSpPr>
            <p:spPr bwMode="auto">
              <a:xfrm>
                <a:off x="853" y="6200"/>
                <a:ext cx="6649" cy="1005"/>
              </a:xfrm>
              <a:custGeom>
                <a:avLst/>
                <a:gdLst/>
                <a:ahLst/>
                <a:cxnLst>
                  <a:cxn ang="0">
                    <a:pos x="8508" y="1505"/>
                  </a:cxn>
                  <a:cxn ang="0">
                    <a:pos x="2092" y="1505"/>
                  </a:cxn>
                  <a:cxn ang="0">
                    <a:pos x="2028" y="1441"/>
                  </a:cxn>
                  <a:cxn ang="0">
                    <a:pos x="1964" y="1505"/>
                  </a:cxn>
                  <a:cxn ang="0">
                    <a:pos x="1964" y="1505"/>
                  </a:cxn>
                  <a:cxn ang="0">
                    <a:pos x="0" y="1505"/>
                  </a:cxn>
                  <a:cxn ang="0">
                    <a:pos x="0" y="0"/>
                  </a:cxn>
                </a:cxnLst>
                <a:rect l="0" t="0" r="r" b="b"/>
                <a:pathLst>
                  <a:path w="8508" h="1505">
                    <a:moveTo>
                      <a:pt x="8508" y="1505"/>
                    </a:moveTo>
                    <a:lnTo>
                      <a:pt x="2092" y="1505"/>
                    </a:lnTo>
                    <a:cubicBezTo>
                      <a:pt x="2092" y="1470"/>
                      <a:pt x="2064" y="1441"/>
                      <a:pt x="2028" y="1441"/>
                    </a:cubicBezTo>
                    <a:cubicBezTo>
                      <a:pt x="1993" y="1441"/>
                      <a:pt x="1964" y="1470"/>
                      <a:pt x="1964" y="1505"/>
                    </a:cubicBezTo>
                    <a:cubicBezTo>
                      <a:pt x="1964" y="1505"/>
                      <a:pt x="1964" y="1505"/>
                      <a:pt x="1964" y="1505"/>
                    </a:cubicBezTo>
                    <a:lnTo>
                      <a:pt x="0" y="1505"/>
                    </a:lnTo>
                    <a:lnTo>
                      <a:pt x="0" y="0"/>
                    </a:lnTo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06" name="Freeform 110"/>
              <p:cNvSpPr>
                <a:spLocks/>
              </p:cNvSpPr>
              <p:nvPr/>
            </p:nvSpPr>
            <p:spPr bwMode="auto">
              <a:xfrm>
                <a:off x="808" y="6131"/>
                <a:ext cx="91" cy="7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45" y="0"/>
                  </a:cxn>
                  <a:cxn ang="0">
                    <a:pos x="91" y="79"/>
                  </a:cxn>
                  <a:cxn ang="0">
                    <a:pos x="0" y="79"/>
                  </a:cxn>
                </a:cxnLst>
                <a:rect l="0" t="0" r="r" b="b"/>
                <a:pathLst>
                  <a:path w="91" h="79">
                    <a:moveTo>
                      <a:pt x="0" y="79"/>
                    </a:moveTo>
                    <a:lnTo>
                      <a:pt x="45" y="0"/>
                    </a:lnTo>
                    <a:lnTo>
                      <a:pt x="91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/>
            </p:nvSpPr>
            <p:spPr bwMode="auto">
              <a:xfrm>
                <a:off x="2243" y="7137"/>
                <a:ext cx="260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/>
            </p:nvSpPr>
            <p:spPr bwMode="auto">
              <a:xfrm>
                <a:off x="2251" y="7129"/>
                <a:ext cx="18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/>
            </p:nvSpPr>
            <p:spPr bwMode="auto">
              <a:xfrm>
                <a:off x="2451" y="7129"/>
                <a:ext cx="3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/>
            </p:nvSpPr>
            <p:spPr bwMode="auto">
              <a:xfrm>
                <a:off x="2526" y="7129"/>
                <a:ext cx="205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RETURN TO FINAL MEETING STAGE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01" name="Freeform 105"/>
              <p:cNvSpPr>
                <a:spLocks/>
              </p:cNvSpPr>
              <p:nvPr/>
            </p:nvSpPr>
            <p:spPr bwMode="auto">
              <a:xfrm>
                <a:off x="1913" y="7397"/>
                <a:ext cx="1050" cy="401"/>
              </a:xfrm>
              <a:custGeom>
                <a:avLst/>
                <a:gdLst/>
                <a:ahLst/>
                <a:cxnLst>
                  <a:cxn ang="0">
                    <a:pos x="0" y="504"/>
                  </a:cxn>
                  <a:cxn ang="0">
                    <a:pos x="0" y="0"/>
                  </a:cxn>
                  <a:cxn ang="0">
                    <a:pos x="1344" y="0"/>
                  </a:cxn>
                  <a:cxn ang="0">
                    <a:pos x="1344" y="504"/>
                  </a:cxn>
                  <a:cxn ang="0">
                    <a:pos x="672" y="504"/>
                  </a:cxn>
                  <a:cxn ang="0">
                    <a:pos x="0" y="504"/>
                  </a:cxn>
                </a:cxnLst>
                <a:rect l="0" t="0" r="r" b="b"/>
                <a:pathLst>
                  <a:path w="1344" h="600">
                    <a:moveTo>
                      <a:pt x="0" y="504"/>
                    </a:moveTo>
                    <a:lnTo>
                      <a:pt x="0" y="0"/>
                    </a:lnTo>
                    <a:lnTo>
                      <a:pt x="1344" y="0"/>
                    </a:lnTo>
                    <a:lnTo>
                      <a:pt x="1344" y="504"/>
                    </a:lnTo>
                    <a:cubicBezTo>
                      <a:pt x="1131" y="408"/>
                      <a:pt x="886" y="408"/>
                      <a:pt x="672" y="504"/>
                    </a:cubicBezTo>
                    <a:cubicBezTo>
                      <a:pt x="459" y="600"/>
                      <a:pt x="214" y="600"/>
                      <a:pt x="0" y="504"/>
                    </a:cubicBezTo>
                    <a:close/>
                  </a:path>
                </a:pathLst>
              </a:custGeom>
              <a:solidFill>
                <a:srgbClr val="FF9191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200" name="Freeform 104"/>
              <p:cNvSpPr>
                <a:spLocks/>
              </p:cNvSpPr>
              <p:nvPr/>
            </p:nvSpPr>
            <p:spPr bwMode="auto">
              <a:xfrm>
                <a:off x="1913" y="7397"/>
                <a:ext cx="1050" cy="401"/>
              </a:xfrm>
              <a:custGeom>
                <a:avLst/>
                <a:gdLst/>
                <a:ahLst/>
                <a:cxnLst>
                  <a:cxn ang="0">
                    <a:pos x="0" y="504"/>
                  </a:cxn>
                  <a:cxn ang="0">
                    <a:pos x="0" y="0"/>
                  </a:cxn>
                  <a:cxn ang="0">
                    <a:pos x="1344" y="0"/>
                  </a:cxn>
                  <a:cxn ang="0">
                    <a:pos x="1344" y="504"/>
                  </a:cxn>
                  <a:cxn ang="0">
                    <a:pos x="672" y="504"/>
                  </a:cxn>
                  <a:cxn ang="0">
                    <a:pos x="0" y="504"/>
                  </a:cxn>
                </a:cxnLst>
                <a:rect l="0" t="0" r="r" b="b"/>
                <a:pathLst>
                  <a:path w="1344" h="600">
                    <a:moveTo>
                      <a:pt x="0" y="504"/>
                    </a:moveTo>
                    <a:lnTo>
                      <a:pt x="0" y="0"/>
                    </a:lnTo>
                    <a:lnTo>
                      <a:pt x="1344" y="0"/>
                    </a:lnTo>
                    <a:lnTo>
                      <a:pt x="1344" y="504"/>
                    </a:lnTo>
                    <a:cubicBezTo>
                      <a:pt x="1131" y="408"/>
                      <a:pt x="886" y="408"/>
                      <a:pt x="672" y="504"/>
                    </a:cubicBezTo>
                    <a:cubicBezTo>
                      <a:pt x="459" y="600"/>
                      <a:pt x="214" y="600"/>
                      <a:pt x="0" y="504"/>
                    </a:cubicBezTo>
                    <a:close/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/>
            </p:nvSpPr>
            <p:spPr bwMode="auto">
              <a:xfrm>
                <a:off x="2038" y="7492"/>
                <a:ext cx="6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Withdrawal notice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98" name="Line 102"/>
              <p:cNvSpPr>
                <a:spLocks noChangeShapeType="1"/>
              </p:cNvSpPr>
              <p:nvPr/>
            </p:nvSpPr>
            <p:spPr bwMode="auto">
              <a:xfrm>
                <a:off x="2438" y="6339"/>
                <a:ext cx="1" cy="990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97" name="Freeform 101"/>
              <p:cNvSpPr>
                <a:spLocks/>
              </p:cNvSpPr>
              <p:nvPr/>
            </p:nvSpPr>
            <p:spPr bwMode="auto">
              <a:xfrm>
                <a:off x="2393" y="7319"/>
                <a:ext cx="91" cy="7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5" y="78"/>
                  </a:cxn>
                  <a:cxn ang="0">
                    <a:pos x="0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78">
                    <a:moveTo>
                      <a:pt x="91" y="0"/>
                    </a:moveTo>
                    <a:lnTo>
                      <a:pt x="45" y="78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/>
            </p:nvSpPr>
            <p:spPr bwMode="auto">
              <a:xfrm>
                <a:off x="1736" y="6800"/>
                <a:ext cx="1393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/>
            </p:nvSpPr>
            <p:spPr bwMode="auto">
              <a:xfrm>
                <a:off x="1738" y="6797"/>
                <a:ext cx="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/>
            </p:nvSpPr>
            <p:spPr bwMode="auto">
              <a:xfrm>
                <a:off x="1813" y="6797"/>
                <a:ext cx="3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/>
            </p:nvSpPr>
            <p:spPr bwMode="auto">
              <a:xfrm>
                <a:off x="1888" y="6797"/>
                <a:ext cx="108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Withdraw Application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92" name="Line 96"/>
              <p:cNvSpPr>
                <a:spLocks noChangeShapeType="1"/>
              </p:cNvSpPr>
              <p:nvPr/>
            </p:nvSpPr>
            <p:spPr bwMode="auto">
              <a:xfrm>
                <a:off x="2438" y="7782"/>
                <a:ext cx="1" cy="24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91" name="Freeform 95"/>
              <p:cNvSpPr>
                <a:spLocks/>
              </p:cNvSpPr>
              <p:nvPr/>
            </p:nvSpPr>
            <p:spPr bwMode="auto">
              <a:xfrm>
                <a:off x="2393" y="7796"/>
                <a:ext cx="91" cy="7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5" y="79"/>
                  </a:cxn>
                  <a:cxn ang="0">
                    <a:pos x="0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79">
                    <a:moveTo>
                      <a:pt x="91" y="0"/>
                    </a:moveTo>
                    <a:lnTo>
                      <a:pt x="45" y="79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/>
            </p:nvSpPr>
            <p:spPr bwMode="auto">
              <a:xfrm>
                <a:off x="3713" y="3511"/>
                <a:ext cx="1051" cy="1165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/>
            </p:nvSpPr>
            <p:spPr bwMode="auto">
              <a:xfrm>
                <a:off x="3713" y="3511"/>
                <a:ext cx="1051" cy="1165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/>
            </p:nvSpPr>
            <p:spPr bwMode="auto">
              <a:xfrm>
                <a:off x="3788" y="3837"/>
                <a:ext cx="196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Move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/>
            </p:nvSpPr>
            <p:spPr bwMode="auto">
              <a:xfrm>
                <a:off x="4039" y="3837"/>
                <a:ext cx="48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Effective Date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/>
            </p:nvSpPr>
            <p:spPr bwMode="auto">
              <a:xfrm>
                <a:off x="3901" y="3944"/>
                <a:ext cx="26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forward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/>
            </p:nvSpPr>
            <p:spPr bwMode="auto">
              <a:xfrm>
                <a:off x="4239" y="3944"/>
                <a:ext cx="24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to date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/>
            </p:nvSpPr>
            <p:spPr bwMode="auto">
              <a:xfrm>
                <a:off x="3876" y="4040"/>
                <a:ext cx="57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agreed between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/>
            </p:nvSpPr>
            <p:spPr bwMode="auto">
              <a:xfrm>
                <a:off x="3826" y="4147"/>
                <a:ext cx="64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relevant Parties as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/>
            </p:nvSpPr>
            <p:spPr bwMode="auto">
              <a:xfrm>
                <a:off x="4014" y="4254"/>
                <a:ext cx="276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feasible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/>
            </p:nvSpPr>
            <p:spPr bwMode="auto">
              <a:xfrm>
                <a:off x="4364" y="4254"/>
                <a:ext cx="6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&amp;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/>
            </p:nvSpPr>
            <p:spPr bwMode="auto">
              <a:xfrm>
                <a:off x="3713" y="4676"/>
                <a:ext cx="1051" cy="18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/>
            </p:nvSpPr>
            <p:spPr bwMode="auto">
              <a:xfrm>
                <a:off x="3713" y="4676"/>
                <a:ext cx="1051" cy="188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/>
            </p:nvSpPr>
            <p:spPr bwMode="auto">
              <a:xfrm>
                <a:off x="3713" y="3393"/>
                <a:ext cx="1051" cy="1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77" name="Rectangle 81"/>
              <p:cNvSpPr>
                <a:spLocks noChangeArrowheads="1"/>
              </p:cNvSpPr>
              <p:nvPr/>
            </p:nvSpPr>
            <p:spPr bwMode="auto">
              <a:xfrm>
                <a:off x="3713" y="3393"/>
                <a:ext cx="1051" cy="125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/>
            </p:nvSpPr>
            <p:spPr bwMode="auto">
              <a:xfrm>
                <a:off x="3763" y="3409"/>
                <a:ext cx="45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Effective Day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/>
            </p:nvSpPr>
            <p:spPr bwMode="auto">
              <a:xfrm>
                <a:off x="4376" y="3409"/>
                <a:ext cx="2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/>
            </p:nvSpPr>
            <p:spPr bwMode="auto">
              <a:xfrm>
                <a:off x="4414" y="3409"/>
                <a:ext cx="6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/>
            </p:nvSpPr>
            <p:spPr bwMode="auto">
              <a:xfrm>
                <a:off x="4501" y="3409"/>
                <a:ext cx="13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/>
            </p:nvSpPr>
            <p:spPr bwMode="auto">
              <a:xfrm>
                <a:off x="4664" y="3409"/>
                <a:ext cx="4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/>
            </p:nvSpPr>
            <p:spPr bwMode="auto">
              <a:xfrm>
                <a:off x="7502" y="5140"/>
                <a:ext cx="1050" cy="489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/>
            </p:nvSpPr>
            <p:spPr bwMode="auto">
              <a:xfrm>
                <a:off x="7502" y="5140"/>
                <a:ext cx="1050" cy="489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/>
            </p:nvSpPr>
            <p:spPr bwMode="auto">
              <a:xfrm>
                <a:off x="7664" y="5280"/>
                <a:ext cx="58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Check Posting of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/>
            </p:nvSpPr>
            <p:spPr bwMode="auto">
              <a:xfrm>
                <a:off x="7727" y="5387"/>
                <a:ext cx="450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Credit Cover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/>
            </p:nvSpPr>
            <p:spPr bwMode="auto">
              <a:xfrm>
                <a:off x="8290" y="5387"/>
                <a:ext cx="1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/>
            </p:nvSpPr>
            <p:spPr bwMode="auto">
              <a:xfrm>
                <a:off x="7502" y="5538"/>
                <a:ext cx="1050" cy="21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/>
            </p:nvSpPr>
            <p:spPr bwMode="auto">
              <a:xfrm>
                <a:off x="7502" y="5538"/>
                <a:ext cx="1050" cy="217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/>
            </p:nvSpPr>
            <p:spPr bwMode="auto">
              <a:xfrm>
                <a:off x="7927" y="5600"/>
                <a:ext cx="15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Post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/>
            </p:nvSpPr>
            <p:spPr bwMode="auto">
              <a:xfrm>
                <a:off x="7502" y="4931"/>
                <a:ext cx="1050" cy="20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/>
            </p:nvSpPr>
            <p:spPr bwMode="auto">
              <a:xfrm>
                <a:off x="7502" y="4931"/>
                <a:ext cx="1050" cy="207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/>
            </p:nvSpPr>
            <p:spPr bwMode="auto">
              <a:xfrm>
                <a:off x="7552" y="4938"/>
                <a:ext cx="24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At least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/>
            </p:nvSpPr>
            <p:spPr bwMode="auto">
              <a:xfrm>
                <a:off x="7889" y="4938"/>
                <a:ext cx="67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5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/>
            </p:nvSpPr>
            <p:spPr bwMode="auto">
              <a:xfrm>
                <a:off x="8002" y="4938"/>
                <a:ext cx="13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/>
            </p:nvSpPr>
            <p:spPr bwMode="auto">
              <a:xfrm>
                <a:off x="8165" y="4938"/>
                <a:ext cx="25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prior to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/>
            </p:nvSpPr>
            <p:spPr bwMode="auto">
              <a:xfrm>
                <a:off x="7714" y="5034"/>
                <a:ext cx="46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Effective 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>
                <a:off x="8552" y="6211"/>
                <a:ext cx="332" cy="1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auto">
              <a:xfrm>
                <a:off x="8873" y="6172"/>
                <a:ext cx="92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39"/>
                  </a:cxn>
                  <a:cxn ang="0">
                    <a:pos x="0" y="78"/>
                  </a:cxn>
                  <a:cxn ang="0">
                    <a:pos x="0" y="0"/>
                  </a:cxn>
                </a:cxnLst>
                <a:rect l="0" t="0" r="r" b="b"/>
                <a:pathLst>
                  <a:path w="92" h="78">
                    <a:moveTo>
                      <a:pt x="0" y="0"/>
                    </a:moveTo>
                    <a:lnTo>
                      <a:pt x="92" y="39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/>
            </p:nvSpPr>
            <p:spPr bwMode="auto">
              <a:xfrm>
                <a:off x="8637" y="6143"/>
                <a:ext cx="230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/>
            </p:nvSpPr>
            <p:spPr bwMode="auto">
              <a:xfrm>
                <a:off x="8640" y="6135"/>
                <a:ext cx="19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Yes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52" name="Line 56"/>
              <p:cNvSpPr>
                <a:spLocks noChangeShapeType="1"/>
              </p:cNvSpPr>
              <p:nvPr/>
            </p:nvSpPr>
            <p:spPr bwMode="auto">
              <a:xfrm>
                <a:off x="8027" y="5755"/>
                <a:ext cx="1" cy="67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51" name="Freeform 55"/>
              <p:cNvSpPr>
                <a:spLocks/>
              </p:cNvSpPr>
              <p:nvPr/>
            </p:nvSpPr>
            <p:spPr bwMode="auto">
              <a:xfrm>
                <a:off x="7982" y="5812"/>
                <a:ext cx="91" cy="7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5" y="78"/>
                  </a:cxn>
                  <a:cxn ang="0">
                    <a:pos x="0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78">
                    <a:moveTo>
                      <a:pt x="91" y="0"/>
                    </a:moveTo>
                    <a:lnTo>
                      <a:pt x="45" y="78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50" name="Line 54"/>
              <p:cNvSpPr>
                <a:spLocks noChangeShapeType="1"/>
              </p:cNvSpPr>
              <p:nvPr/>
            </p:nvSpPr>
            <p:spPr bwMode="auto">
              <a:xfrm>
                <a:off x="8027" y="2476"/>
                <a:ext cx="1" cy="2386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9" name="Freeform 53"/>
              <p:cNvSpPr>
                <a:spLocks/>
              </p:cNvSpPr>
              <p:nvPr/>
            </p:nvSpPr>
            <p:spPr bwMode="auto">
              <a:xfrm>
                <a:off x="7982" y="4853"/>
                <a:ext cx="91" cy="7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5" y="78"/>
                  </a:cxn>
                  <a:cxn ang="0">
                    <a:pos x="0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78">
                    <a:moveTo>
                      <a:pt x="91" y="0"/>
                    </a:moveTo>
                    <a:lnTo>
                      <a:pt x="45" y="78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/>
            </p:nvSpPr>
            <p:spPr bwMode="auto">
              <a:xfrm>
                <a:off x="11502" y="564"/>
                <a:ext cx="1153" cy="505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/>
            </p:nvSpPr>
            <p:spPr bwMode="auto">
              <a:xfrm>
                <a:off x="11502" y="564"/>
                <a:ext cx="1153" cy="505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/>
            </p:nvSpPr>
            <p:spPr bwMode="auto">
              <a:xfrm>
                <a:off x="11553" y="716"/>
                <a:ext cx="79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Advise MO and Party of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/>
            </p:nvSpPr>
            <p:spPr bwMode="auto">
              <a:xfrm>
                <a:off x="11603" y="823"/>
                <a:ext cx="72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Meter Validation Date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/>
            </p:nvSpPr>
            <p:spPr bwMode="auto">
              <a:xfrm>
                <a:off x="11502" y="1073"/>
                <a:ext cx="1153" cy="20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/>
            </p:nvSpPr>
            <p:spPr bwMode="auto">
              <a:xfrm>
                <a:off x="11502" y="1073"/>
                <a:ext cx="1153" cy="202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/>
            </p:nvSpPr>
            <p:spPr bwMode="auto">
              <a:xfrm>
                <a:off x="11953" y="1122"/>
                <a:ext cx="18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Email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/>
            </p:nvSpPr>
            <p:spPr bwMode="auto">
              <a:xfrm>
                <a:off x="11502" y="357"/>
                <a:ext cx="1153" cy="2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/>
            </p:nvSpPr>
            <p:spPr bwMode="auto">
              <a:xfrm>
                <a:off x="11502" y="357"/>
                <a:ext cx="1153" cy="214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/>
            </p:nvSpPr>
            <p:spPr bwMode="auto">
              <a:xfrm>
                <a:off x="11753" y="363"/>
                <a:ext cx="49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On Meter Data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/>
            </p:nvSpPr>
            <p:spPr bwMode="auto">
              <a:xfrm>
                <a:off x="11753" y="470"/>
                <a:ext cx="49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Validation 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/>
            </p:nvSpPr>
            <p:spPr bwMode="auto">
              <a:xfrm>
                <a:off x="10251" y="709"/>
                <a:ext cx="1152" cy="857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/>
            </p:nvSpPr>
            <p:spPr bwMode="auto">
              <a:xfrm>
                <a:off x="10251" y="709"/>
                <a:ext cx="1152" cy="857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/>
            </p:nvSpPr>
            <p:spPr bwMode="auto">
              <a:xfrm>
                <a:off x="10465" y="983"/>
                <a:ext cx="54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Complete Meter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/>
            </p:nvSpPr>
            <p:spPr bwMode="auto">
              <a:xfrm>
                <a:off x="10353" y="1090"/>
                <a:ext cx="33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Validation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auto">
              <a:xfrm>
                <a:off x="10790" y="1090"/>
                <a:ext cx="75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&amp;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auto">
              <a:xfrm>
                <a:off x="10940" y="1090"/>
                <a:ext cx="30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Reissue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/>
            </p:nvSpPr>
            <p:spPr bwMode="auto">
              <a:xfrm>
                <a:off x="10453" y="1186"/>
                <a:ext cx="60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data if necessary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10251" y="1573"/>
                <a:ext cx="1152" cy="34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10251" y="1573"/>
                <a:ext cx="1152" cy="341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10378" y="1646"/>
                <a:ext cx="71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As required by each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10490" y="1742"/>
                <a:ext cx="51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MDP and Party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10251" y="359"/>
                <a:ext cx="1152" cy="36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10251" y="359"/>
                <a:ext cx="1152" cy="362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10378" y="438"/>
                <a:ext cx="66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On or after Effective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10715" y="545"/>
                <a:ext cx="169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11553" y="4468"/>
                <a:ext cx="1050" cy="773"/>
              </a:xfrm>
              <a:prstGeom prst="rect">
                <a:avLst/>
              </a:prstGeom>
              <a:solidFill>
                <a:srgbClr val="B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11553" y="4468"/>
                <a:ext cx="1050" cy="773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11690" y="4756"/>
                <a:ext cx="60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Receive notice of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11603" y="4852"/>
                <a:ext cx="72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Meter Validation Date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11553" y="5226"/>
                <a:ext cx="1050" cy="2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11553" y="5226"/>
                <a:ext cx="1050" cy="236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11953" y="5290"/>
                <a:ext cx="18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Email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11553" y="4245"/>
                <a:ext cx="1050" cy="2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11553" y="4245"/>
                <a:ext cx="1050" cy="236"/>
              </a:xfrm>
              <a:prstGeom prst="rect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11790" y="4318"/>
                <a:ext cx="46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When issued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12078" y="1275"/>
                <a:ext cx="1" cy="2901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12033" y="4167"/>
                <a:ext cx="91" cy="7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5" y="78"/>
                  </a:cxn>
                  <a:cxn ang="0">
                    <a:pos x="0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78">
                    <a:moveTo>
                      <a:pt x="91" y="0"/>
                    </a:moveTo>
                    <a:lnTo>
                      <a:pt x="45" y="78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12078" y="5462"/>
                <a:ext cx="1" cy="2283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>
                <a:off x="12033" y="7735"/>
                <a:ext cx="91" cy="7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5" y="79"/>
                  </a:cxn>
                  <a:cxn ang="0">
                    <a:pos x="0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79">
                    <a:moveTo>
                      <a:pt x="91" y="0"/>
                    </a:moveTo>
                    <a:lnTo>
                      <a:pt x="45" y="79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V="1">
                <a:off x="4239" y="3045"/>
                <a:ext cx="1" cy="323"/>
              </a:xfrm>
              <a:prstGeom prst="line">
                <a:avLst/>
              </a:pr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auto">
              <a:xfrm>
                <a:off x="4193" y="2977"/>
                <a:ext cx="92" cy="78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46" y="0"/>
                  </a:cxn>
                  <a:cxn ang="0">
                    <a:pos x="92" y="78"/>
                  </a:cxn>
                  <a:cxn ang="0">
                    <a:pos x="0" y="78"/>
                  </a:cxn>
                </a:cxnLst>
                <a:rect l="0" t="0" r="r" b="b"/>
                <a:pathLst>
                  <a:path w="92" h="78">
                    <a:moveTo>
                      <a:pt x="0" y="78"/>
                    </a:moveTo>
                    <a:lnTo>
                      <a:pt x="46" y="0"/>
                    </a:lnTo>
                    <a:lnTo>
                      <a:pt x="92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4239" y="444"/>
                <a:ext cx="1757" cy="1855"/>
              </a:xfrm>
              <a:custGeom>
                <a:avLst/>
                <a:gdLst/>
                <a:ahLst/>
                <a:cxnLst>
                  <a:cxn ang="0">
                    <a:pos x="0" y="1855"/>
                  </a:cxn>
                  <a:cxn ang="0">
                    <a:pos x="0" y="0"/>
                  </a:cxn>
                  <a:cxn ang="0">
                    <a:pos x="1757" y="0"/>
                  </a:cxn>
                </a:cxnLst>
                <a:rect l="0" t="0" r="r" b="b"/>
                <a:pathLst>
                  <a:path w="1757" h="1855">
                    <a:moveTo>
                      <a:pt x="0" y="1855"/>
                    </a:moveTo>
                    <a:lnTo>
                      <a:pt x="0" y="0"/>
                    </a:lnTo>
                    <a:lnTo>
                      <a:pt x="1757" y="0"/>
                    </a:lnTo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5985" y="404"/>
                <a:ext cx="92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40"/>
                  </a:cxn>
                  <a:cxn ang="0">
                    <a:pos x="0" y="79"/>
                  </a:cxn>
                  <a:cxn ang="0">
                    <a:pos x="0" y="0"/>
                  </a:cxn>
                </a:cxnLst>
                <a:rect l="0" t="0" r="r" b="b"/>
                <a:pathLst>
                  <a:path w="92" h="79">
                    <a:moveTo>
                      <a:pt x="0" y="0"/>
                    </a:moveTo>
                    <a:lnTo>
                      <a:pt x="92" y="40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5926" y="1246"/>
                <a:ext cx="526" cy="1586"/>
              </a:xfrm>
              <a:custGeom>
                <a:avLst/>
                <a:gdLst/>
                <a:ahLst/>
                <a:cxnLst>
                  <a:cxn ang="0">
                    <a:pos x="0" y="1586"/>
                  </a:cxn>
                  <a:cxn ang="0">
                    <a:pos x="526" y="1586"/>
                  </a:cxn>
                  <a:cxn ang="0">
                    <a:pos x="526" y="0"/>
                  </a:cxn>
                </a:cxnLst>
                <a:rect l="0" t="0" r="r" b="b"/>
                <a:pathLst>
                  <a:path w="526" h="1586">
                    <a:moveTo>
                      <a:pt x="0" y="1586"/>
                    </a:moveTo>
                    <a:lnTo>
                      <a:pt x="526" y="1586"/>
                    </a:lnTo>
                    <a:lnTo>
                      <a:pt x="526" y="0"/>
                    </a:lnTo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auto">
              <a:xfrm>
                <a:off x="6406" y="1177"/>
                <a:ext cx="92" cy="7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46" y="0"/>
                  </a:cxn>
                  <a:cxn ang="0">
                    <a:pos x="92" y="79"/>
                  </a:cxn>
                  <a:cxn ang="0">
                    <a:pos x="0" y="79"/>
                  </a:cxn>
                </a:cxnLst>
                <a:rect l="0" t="0" r="r" b="b"/>
                <a:pathLst>
                  <a:path w="92" h="79">
                    <a:moveTo>
                      <a:pt x="0" y="79"/>
                    </a:moveTo>
                    <a:lnTo>
                      <a:pt x="46" y="0"/>
                    </a:lnTo>
                    <a:lnTo>
                      <a:pt x="92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auto">
              <a:xfrm>
                <a:off x="4239" y="4928"/>
                <a:ext cx="937" cy="193"/>
              </a:xfrm>
              <a:custGeom>
                <a:avLst/>
                <a:gdLst/>
                <a:ahLst/>
                <a:cxnLst>
                  <a:cxn ang="0">
                    <a:pos x="937" y="0"/>
                  </a:cxn>
                  <a:cxn ang="0">
                    <a:pos x="937" y="193"/>
                  </a:cxn>
                  <a:cxn ang="0">
                    <a:pos x="0" y="193"/>
                  </a:cxn>
                  <a:cxn ang="0">
                    <a:pos x="0" y="5"/>
                  </a:cxn>
                </a:cxnLst>
                <a:rect l="0" t="0" r="r" b="b"/>
                <a:pathLst>
                  <a:path w="937" h="193">
                    <a:moveTo>
                      <a:pt x="937" y="0"/>
                    </a:moveTo>
                    <a:lnTo>
                      <a:pt x="937" y="193"/>
                    </a:lnTo>
                    <a:lnTo>
                      <a:pt x="0" y="193"/>
                    </a:lnTo>
                    <a:lnTo>
                      <a:pt x="0" y="5"/>
                    </a:lnTo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>
                <a:off x="4193" y="4864"/>
                <a:ext cx="92" cy="7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46" y="0"/>
                  </a:cxn>
                  <a:cxn ang="0">
                    <a:pos x="92" y="79"/>
                  </a:cxn>
                  <a:cxn ang="0">
                    <a:pos x="0" y="79"/>
                  </a:cxn>
                </a:cxnLst>
                <a:rect l="0" t="0" r="r" b="b"/>
                <a:pathLst>
                  <a:path w="92" h="79">
                    <a:moveTo>
                      <a:pt x="0" y="79"/>
                    </a:moveTo>
                    <a:lnTo>
                      <a:pt x="46" y="0"/>
                    </a:lnTo>
                    <a:lnTo>
                      <a:pt x="92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100" name="Freeform 4"/>
              <p:cNvSpPr>
                <a:spLocks/>
              </p:cNvSpPr>
              <p:nvPr/>
            </p:nvSpPr>
            <p:spPr bwMode="auto">
              <a:xfrm>
                <a:off x="10090" y="1983"/>
                <a:ext cx="737" cy="4228"/>
              </a:xfrm>
              <a:custGeom>
                <a:avLst/>
                <a:gdLst/>
                <a:ahLst/>
                <a:cxnLst>
                  <a:cxn ang="0">
                    <a:pos x="0" y="4228"/>
                  </a:cxn>
                  <a:cxn ang="0">
                    <a:pos x="737" y="4228"/>
                  </a:cxn>
                  <a:cxn ang="0">
                    <a:pos x="737" y="0"/>
                  </a:cxn>
                </a:cxnLst>
                <a:rect l="0" t="0" r="r" b="b"/>
                <a:pathLst>
                  <a:path w="737" h="4228">
                    <a:moveTo>
                      <a:pt x="0" y="4228"/>
                    </a:moveTo>
                    <a:lnTo>
                      <a:pt x="737" y="4228"/>
                    </a:lnTo>
                    <a:lnTo>
                      <a:pt x="737" y="0"/>
                    </a:lnTo>
                  </a:path>
                </a:pathLst>
              </a:custGeom>
              <a:noFill/>
              <a:ln w="254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4099" name="Freeform 3"/>
              <p:cNvSpPr>
                <a:spLocks/>
              </p:cNvSpPr>
              <p:nvPr/>
            </p:nvSpPr>
            <p:spPr bwMode="auto">
              <a:xfrm>
                <a:off x="10781" y="1914"/>
                <a:ext cx="92" cy="7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46" y="0"/>
                  </a:cxn>
                  <a:cxn ang="0">
                    <a:pos x="92" y="79"/>
                  </a:cxn>
                  <a:cxn ang="0">
                    <a:pos x="0" y="79"/>
                  </a:cxn>
                </a:cxnLst>
                <a:rect l="0" t="0" r="r" b="b"/>
                <a:pathLst>
                  <a:path w="92" h="79">
                    <a:moveTo>
                      <a:pt x="0" y="79"/>
                    </a:moveTo>
                    <a:lnTo>
                      <a:pt x="46" y="0"/>
                    </a:lnTo>
                    <a:lnTo>
                      <a:pt x="92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O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romMMT xmlns="f69c7b9a-bbed-41f8-b24c-bbeb71979adf">true</FromMMT>
    <MMTID xmlns="f69c7b9a-bbed-41f8-b24c-bbeb71979adf">1476</MMTID>
    <ModID xmlns="bd8dd43f-48f8-46ce-9b8d-78f402b7750b">677</ModID>
  </documentManagement>
</p:properties>
</file>

<file path=customXml/itemProps1.xml><?xml version="1.0" encoding="utf-8"?>
<ds:datastoreItem xmlns:ds="http://schemas.openxmlformats.org/officeDocument/2006/customXml" ds:itemID="{A45F5377-B115-43A7-8473-A2BE7659D857}"/>
</file>

<file path=customXml/itemProps2.xml><?xml version="1.0" encoding="utf-8"?>
<ds:datastoreItem xmlns:ds="http://schemas.openxmlformats.org/officeDocument/2006/customXml" ds:itemID="{E63BB717-E24B-4F5D-A6F3-296E452B9E14}"/>
</file>

<file path=customXml/itemProps3.xml><?xml version="1.0" encoding="utf-8"?>
<ds:datastoreItem xmlns:ds="http://schemas.openxmlformats.org/officeDocument/2006/customXml" ds:itemID="{2A817761-277B-4444-9DE4-5BBAB215E173}"/>
</file>

<file path=docProps/app.xml><?xml version="1.0" encoding="utf-8"?>
<Properties xmlns="http://schemas.openxmlformats.org/officeDocument/2006/extended-properties" xmlns:vt="http://schemas.openxmlformats.org/officeDocument/2006/docPropsVTypes">
  <Template>SEMO Master Template</Template>
  <TotalTime>3803</TotalTime>
  <Words>713</Words>
  <Application>Microsoft Office PowerPoint</Application>
  <PresentationFormat>On-screen Show (4:3)</PresentationFormat>
  <Paragraphs>335</Paragraphs>
  <Slides>23</Slides>
  <Notes>11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SEMO Master Template</vt:lpstr>
      <vt:lpstr>Microsoft Office Visio Drawing</vt:lpstr>
      <vt:lpstr>Unit Registration Process Improvement</vt:lpstr>
      <vt:lpstr>Introduction</vt:lpstr>
      <vt:lpstr>Background</vt:lpstr>
      <vt:lpstr>Slide 4</vt:lpstr>
      <vt:lpstr>Background</vt:lpstr>
      <vt:lpstr>Background</vt:lpstr>
      <vt:lpstr>Slide 7</vt:lpstr>
      <vt:lpstr>Slide 8</vt:lpstr>
      <vt:lpstr>Slide 9</vt:lpstr>
      <vt:lpstr>Slide 10</vt:lpstr>
      <vt:lpstr>Proposed Process</vt:lpstr>
      <vt:lpstr>Proposed Process</vt:lpstr>
      <vt:lpstr>Proposed Process</vt:lpstr>
      <vt:lpstr>Proposed Process</vt:lpstr>
      <vt:lpstr>Stage 1 - Application</vt:lpstr>
      <vt:lpstr>Stage 2 - Review</vt:lpstr>
      <vt:lpstr>Stage 3 – PT Readiness</vt:lpstr>
      <vt:lpstr>Stage 4 – GO-Live</vt:lpstr>
      <vt:lpstr>Benefits of Proposed Process</vt:lpstr>
      <vt:lpstr>Impacts on Market Participants</vt:lpstr>
      <vt:lpstr>Next Steps</vt:lpstr>
      <vt:lpstr>Next Steps</vt:lpstr>
      <vt:lpstr>Slide 23</vt:lpstr>
    </vt:vector>
  </TitlesOfParts>
  <Company>SEMO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46 Slides</dc:title>
  <dc:creator>ekelly</dc:creator>
  <cp:lastModifiedBy>sking</cp:lastModifiedBy>
  <cp:revision>384</cp:revision>
  <dcterms:created xsi:type="dcterms:W3CDTF">2012-08-29T10:39:56Z</dcterms:created>
  <dcterms:modified xsi:type="dcterms:W3CDTF">2012-12-03T14:29:09Z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5" name="Copy to Website">
    <vt:lpwstr>true</vt:lpwstr>
  </property>
  <property fmtid="{D5CDD505-2E9C-101B-9397-08002B2CF9AE}" pid="6" name="Mod ID">
    <vt:lpwstr>1015</vt:lpwstr>
  </property>
  <property fmtid="{D5CDD505-2E9C-101B-9397-08002B2CF9AE}" pid="7" name="Year of Modification Proposal">
    <vt:lpwstr>2012</vt:lpwstr>
  </property>
  <property fmtid="{D5CDD505-2E9C-101B-9397-08002B2CF9AE}" pid="8" name="Document Type">
    <vt:lpwstr>Slides</vt:lpwstr>
  </property>
  <property fmtid="{D5CDD505-2E9C-101B-9397-08002B2CF9AE}" pid="10" name="_CopySource">
    <vt:lpwstr>AP1 Process Improvement Slides_External_v2 3.pptx</vt:lpwstr>
  </property>
  <property fmtid="{D5CDD505-2E9C-101B-9397-08002B2CF9AE}" pid="11" name="Order">
    <vt:r8>339300</vt:r8>
  </property>
</Properties>
</file>