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customXml/itemProps1.xml" ContentType="application/vnd.openxmlformats-officedocument.customXmlPropertie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customXml/itemProps2.xml" ContentType="application/vnd.openxmlformats-officedocument.customXmlProperties+xml"/>
  <Override PartName="/ppt/presProps.xml" ContentType="application/vnd.openxmlformats-officedocument.presentationml.presProps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layout4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332" r:id="rId3"/>
    <p:sldId id="265" r:id="rId4"/>
    <p:sldId id="268" r:id="rId5"/>
    <p:sldId id="269" r:id="rId6"/>
    <p:sldId id="294" r:id="rId7"/>
    <p:sldId id="297" r:id="rId8"/>
    <p:sldId id="298" r:id="rId9"/>
    <p:sldId id="299" r:id="rId10"/>
    <p:sldId id="270" r:id="rId11"/>
    <p:sldId id="273" r:id="rId12"/>
    <p:sldId id="274" r:id="rId13"/>
    <p:sldId id="300" r:id="rId14"/>
    <p:sldId id="301" r:id="rId15"/>
    <p:sldId id="303" r:id="rId16"/>
    <p:sldId id="30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smtClean="0"/>
            <a:t>Mod_07_18 </a:t>
          </a:r>
          <a:r>
            <a:rPr lang="en-IE" dirty="0" smtClean="0"/>
            <a:t>– Variable b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5572A3E3-82B4-47FB-AA70-291F91744FF6}" type="presOf" srcId="{B53502B7-CFD9-4D79-A7B6-A209BE8CBF2D}" destId="{BCBE42DD-E755-40FA-869D-120EE8F7268F}" srcOrd="0" destOrd="0" presId="urn:microsoft.com/office/officeart/2005/8/layout/vList2"/>
    <dgm:cxn modelId="{C682ECC1-29B0-4595-8590-B03431A121AF}" type="presOf" srcId="{0892F4D6-8279-418A-8AE9-47AF4E299AA2}" destId="{E48EDA4C-8A74-43CF-ADF1-DB0F43C3695D}" srcOrd="0" destOrd="0" presId="urn:microsoft.com/office/officeart/2005/8/layout/vList2"/>
    <dgm:cxn modelId="{7BE62F6D-0EC8-41AC-9001-1EBE5BAEE45F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Mod_07_18 – Variable b – E.g. 3 Mod v1 correct (1/3)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95B36080-23B2-4A46-B603-34CB4F6A2DE1}" type="presOf" srcId="{B53502B7-CFD9-4D79-A7B6-A209BE8CBF2D}" destId="{BCBE42DD-E755-40FA-869D-120EE8F7268F}" srcOrd="0" destOrd="0" presId="urn:microsoft.com/office/officeart/2005/8/layout/vList2"/>
    <dgm:cxn modelId="{B51D662D-A337-4926-A638-C6C82FEBE780}" type="presOf" srcId="{0892F4D6-8279-418A-8AE9-47AF4E299AA2}" destId="{E48EDA4C-8A74-43CF-ADF1-DB0F43C3695D}" srcOrd="0" destOrd="0" presId="urn:microsoft.com/office/officeart/2005/8/layout/vList2"/>
    <dgm:cxn modelId="{D3FE6449-62A6-4E2F-841E-B1D0388D30CD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Mod_07_18 – Variable b – E.g. 3 Mod v1 correct (2/3)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C765640B-70EB-4F82-8321-205955638E2B}" type="presOf" srcId="{0892F4D6-8279-418A-8AE9-47AF4E299AA2}" destId="{E48EDA4C-8A74-43CF-ADF1-DB0F43C3695D}" srcOrd="0" destOrd="0" presId="urn:microsoft.com/office/officeart/2005/8/layout/vList2"/>
    <dgm:cxn modelId="{0C6851B3-47E5-46A2-AF1A-F52210244FB1}" type="presOf" srcId="{B53502B7-CFD9-4D79-A7B6-A209BE8CBF2D}" destId="{BCBE42DD-E755-40FA-869D-120EE8F7268F}" srcOrd="0" destOrd="0" presId="urn:microsoft.com/office/officeart/2005/8/layout/vList2"/>
    <dgm:cxn modelId="{E20E9D87-DED6-407B-BF99-ABADB40A00F0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Mod_07_18 – Variable b – E.g. 3 Mod v1 correct (3/3)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4CFECD52-8F42-4983-A433-034028DF3239}" type="presOf" srcId="{0892F4D6-8279-418A-8AE9-47AF4E299AA2}" destId="{E48EDA4C-8A74-43CF-ADF1-DB0F43C3695D}" srcOrd="0" destOrd="0" presId="urn:microsoft.com/office/officeart/2005/8/layout/vList2"/>
    <dgm:cxn modelId="{DAFAA109-030A-4D52-9356-39219CE6AB5A}" type="presOf" srcId="{B53502B7-CFD9-4D79-A7B6-A209BE8CBF2D}" destId="{BCBE42DD-E755-40FA-869D-120EE8F7268F}" srcOrd="0" destOrd="0" presId="urn:microsoft.com/office/officeart/2005/8/layout/vList2"/>
    <dgm:cxn modelId="{BBEE0F5D-B6CC-4F70-B845-2F2DEA414F49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Mod_07_18 – Variable b – E.g. 4 Mod v1 incorrect (1/4)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3EC2018E-5B59-435A-B200-9F03E6064D5E}" type="presOf" srcId="{B53502B7-CFD9-4D79-A7B6-A209BE8CBF2D}" destId="{BCBE42DD-E755-40FA-869D-120EE8F7268F}" srcOrd="0" destOrd="0" presId="urn:microsoft.com/office/officeart/2005/8/layout/vList2"/>
    <dgm:cxn modelId="{0724B561-E3E5-4B87-98F2-8F490749FAE7}" type="presOf" srcId="{0892F4D6-8279-418A-8AE9-47AF4E299AA2}" destId="{E48EDA4C-8A74-43CF-ADF1-DB0F43C3695D}" srcOrd="0" destOrd="0" presId="urn:microsoft.com/office/officeart/2005/8/layout/vList2"/>
    <dgm:cxn modelId="{D1906011-F945-4135-9548-6565DAE3EC86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Mod_07_18 – Variable b – E.g. 4 Mod v1 incorrect (2/4)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114D94A9-B24A-4E9E-B382-30E90B624CB6}" type="presOf" srcId="{0892F4D6-8279-418A-8AE9-47AF4E299AA2}" destId="{E48EDA4C-8A74-43CF-ADF1-DB0F43C3695D}" srcOrd="0" destOrd="0" presId="urn:microsoft.com/office/officeart/2005/8/layout/vList2"/>
    <dgm:cxn modelId="{766684B6-68A0-4703-9AB4-49ADD3BD5CF5}" type="presOf" srcId="{B53502B7-CFD9-4D79-A7B6-A209BE8CBF2D}" destId="{BCBE42DD-E755-40FA-869D-120EE8F7268F}" srcOrd="0" destOrd="0" presId="urn:microsoft.com/office/officeart/2005/8/layout/vList2"/>
    <dgm:cxn modelId="{3A351A0B-96CA-4D7A-8F15-203F9C475455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Mod_07_18 – Variable b – E.g. 4 Mod v1 incorrect (3/4)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B8D6D2A9-E1C1-4C69-A556-CA94CCC5FE26}" type="presOf" srcId="{0892F4D6-8279-418A-8AE9-47AF4E299AA2}" destId="{E48EDA4C-8A74-43CF-ADF1-DB0F43C3695D}" srcOrd="0" destOrd="0" presId="urn:microsoft.com/office/officeart/2005/8/layout/vList2"/>
    <dgm:cxn modelId="{E172E698-3997-4AB8-B424-738849E3EC21}" type="presOf" srcId="{B53502B7-CFD9-4D79-A7B6-A209BE8CBF2D}" destId="{BCBE42DD-E755-40FA-869D-120EE8F7268F}" srcOrd="0" destOrd="0" presId="urn:microsoft.com/office/officeart/2005/8/layout/vList2"/>
    <dgm:cxn modelId="{D2BC75C0-E95F-4EE8-917A-FECDDFD1B46C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Mod_07_18 – Variable b – E.g. 4 Mod v2 correct (4/4)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52766626-1C54-4F30-800F-40CBFA69D433}" type="presOf" srcId="{0892F4D6-8279-418A-8AE9-47AF4E299AA2}" destId="{E48EDA4C-8A74-43CF-ADF1-DB0F43C3695D}" srcOrd="0" destOrd="0" presId="urn:microsoft.com/office/officeart/2005/8/layout/vList2"/>
    <dgm:cxn modelId="{8A78AFAD-8583-46F8-986C-07C0CA739DCF}" type="presOf" srcId="{B53502B7-CFD9-4D79-A7B6-A209BE8CBF2D}" destId="{BCBE42DD-E755-40FA-869D-120EE8F7268F}" srcOrd="0" destOrd="0" presId="urn:microsoft.com/office/officeart/2005/8/layout/vList2"/>
    <dgm:cxn modelId="{74275065-1C58-4902-A5D3-9EEB3195BF9F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smtClean="0"/>
            <a:t>Mod_07_18 </a:t>
          </a:r>
          <a:r>
            <a:rPr lang="en-IE" dirty="0" smtClean="0"/>
            <a:t>– Variable b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E0D67C5D-E679-487A-98D6-18310BD530DF}" type="presOf" srcId="{0892F4D6-8279-418A-8AE9-47AF4E299AA2}" destId="{E48EDA4C-8A74-43CF-ADF1-DB0F43C3695D}" srcOrd="0" destOrd="0" presId="urn:microsoft.com/office/officeart/2005/8/layout/vList2"/>
    <dgm:cxn modelId="{C1EEAB2E-D80B-4E66-8888-E5E4EE5452F0}" type="presOf" srcId="{B53502B7-CFD9-4D79-A7B6-A209BE8CBF2D}" destId="{BCBE42DD-E755-40FA-869D-120EE8F7268F}" srcOrd="0" destOrd="0" presId="urn:microsoft.com/office/officeart/2005/8/layout/vList2"/>
    <dgm:cxn modelId="{7ABD7C27-AEF7-47BA-8F82-42C1DB966996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smtClean="0"/>
            <a:t>Mod_07_18 </a:t>
          </a:r>
          <a:r>
            <a:rPr lang="en-IE" dirty="0" smtClean="0"/>
            <a:t>– Variable b – E.g. 1 Mod v1 correct (1/3)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C0AFE987-2072-4A8C-9372-AAF7AAEE07F6}" type="presOf" srcId="{B53502B7-CFD9-4D79-A7B6-A209BE8CBF2D}" destId="{BCBE42DD-E755-40FA-869D-120EE8F7268F}" srcOrd="0" destOrd="0" presId="urn:microsoft.com/office/officeart/2005/8/layout/vList2"/>
    <dgm:cxn modelId="{C1956B3C-7404-48A7-91C0-1DBBD512AE4F}" type="presOf" srcId="{0892F4D6-8279-418A-8AE9-47AF4E299AA2}" destId="{E48EDA4C-8A74-43CF-ADF1-DB0F43C3695D}" srcOrd="0" destOrd="0" presId="urn:microsoft.com/office/officeart/2005/8/layout/vList2"/>
    <dgm:cxn modelId="{3AB622A0-D0B4-4B89-B5B6-A0FCFE39AC5F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smtClean="0"/>
            <a:t>Mod_07_18 </a:t>
          </a:r>
          <a:r>
            <a:rPr lang="en-IE" dirty="0" smtClean="0"/>
            <a:t>– Variable b – E.g. 1 Mod v1 correct (2/3)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FCEB3E0A-279D-45EE-BBDD-52042F38E544}" type="presOf" srcId="{0892F4D6-8279-418A-8AE9-47AF4E299AA2}" destId="{E48EDA4C-8A74-43CF-ADF1-DB0F43C3695D}" srcOrd="0" destOrd="0" presId="urn:microsoft.com/office/officeart/2005/8/layout/vList2"/>
    <dgm:cxn modelId="{A91CF6AE-2010-4B41-BB4E-FBF2CF48E81B}" type="presOf" srcId="{B53502B7-CFD9-4D79-A7B6-A209BE8CBF2D}" destId="{BCBE42DD-E755-40FA-869D-120EE8F7268F}" srcOrd="0" destOrd="0" presId="urn:microsoft.com/office/officeart/2005/8/layout/vList2"/>
    <dgm:cxn modelId="{7DCED122-C379-49DA-98E9-23217DA8FF86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smtClean="0"/>
            <a:t>Mod_07_18 </a:t>
          </a:r>
          <a:r>
            <a:rPr lang="en-IE" dirty="0" smtClean="0"/>
            <a:t>– Variable b – E.g. 1 Mod v1 correct (3/3)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2C4C89C9-A837-4370-AAC9-ADB23B226F3A}" type="presOf" srcId="{B53502B7-CFD9-4D79-A7B6-A209BE8CBF2D}" destId="{BCBE42DD-E755-40FA-869D-120EE8F7268F}" srcOrd="0" destOrd="0" presId="urn:microsoft.com/office/officeart/2005/8/layout/vList2"/>
    <dgm:cxn modelId="{5D03FDD5-D378-467D-9C99-F6605C739527}" type="presOf" srcId="{0892F4D6-8279-418A-8AE9-47AF4E299AA2}" destId="{E48EDA4C-8A74-43CF-ADF1-DB0F43C3695D}" srcOrd="0" destOrd="0" presId="urn:microsoft.com/office/officeart/2005/8/layout/vList2"/>
    <dgm:cxn modelId="{346A368D-6239-4212-B33E-AF7012861596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smtClean="0"/>
            <a:t>Mod_07_18 </a:t>
          </a:r>
          <a:r>
            <a:rPr lang="en-IE" dirty="0" smtClean="0"/>
            <a:t>– Variable b – E.g. 2 Mod v1 incorrect (1/4)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59401206-CA72-4CBB-8F49-C6C27BA76973}" type="presOf" srcId="{0892F4D6-8279-418A-8AE9-47AF4E299AA2}" destId="{E48EDA4C-8A74-43CF-ADF1-DB0F43C3695D}" srcOrd="0" destOrd="0" presId="urn:microsoft.com/office/officeart/2005/8/layout/vList2"/>
    <dgm:cxn modelId="{AE2E4DC2-E9D5-4D08-920F-8B1C3F889087}" type="presOf" srcId="{B53502B7-CFD9-4D79-A7B6-A209BE8CBF2D}" destId="{BCBE42DD-E755-40FA-869D-120EE8F7268F}" srcOrd="0" destOrd="0" presId="urn:microsoft.com/office/officeart/2005/8/layout/vList2"/>
    <dgm:cxn modelId="{F0F30E5D-CF24-4FA7-8E2F-98E14D73D6EA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smtClean="0"/>
            <a:t>Mod_07_18 </a:t>
          </a:r>
          <a:r>
            <a:rPr lang="en-IE" dirty="0" smtClean="0"/>
            <a:t>– Variable b – E.g. 2 Mod v1 incorrect (2/4)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9FEEE13E-99E0-48BD-AA3B-6FB99FAC386E}" type="presOf" srcId="{0892F4D6-8279-418A-8AE9-47AF4E299AA2}" destId="{E48EDA4C-8A74-43CF-ADF1-DB0F43C3695D}" srcOrd="0" destOrd="0" presId="urn:microsoft.com/office/officeart/2005/8/layout/vList2"/>
    <dgm:cxn modelId="{2146EEF5-DFA7-4939-AA86-7A5740B5FB66}" type="presOf" srcId="{B53502B7-CFD9-4D79-A7B6-A209BE8CBF2D}" destId="{BCBE42DD-E755-40FA-869D-120EE8F7268F}" srcOrd="0" destOrd="0" presId="urn:microsoft.com/office/officeart/2005/8/layout/vList2"/>
    <dgm:cxn modelId="{FE7BDA93-6849-479E-B4D7-E9AED715D217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Mod_07_18 – Variable b – E.g. 2 Mod v1 incorrect (3/4)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F31664CB-F537-4D8C-B524-34C8E5342B5F}" type="presOf" srcId="{B53502B7-CFD9-4D79-A7B6-A209BE8CBF2D}" destId="{BCBE42DD-E755-40FA-869D-120EE8F7268F}" srcOrd="0" destOrd="0" presId="urn:microsoft.com/office/officeart/2005/8/layout/vList2"/>
    <dgm:cxn modelId="{73D55E03-6B10-4FBC-876D-3985F0E5DFA5}" type="presOf" srcId="{0892F4D6-8279-418A-8AE9-47AF4E299AA2}" destId="{E48EDA4C-8A74-43CF-ADF1-DB0F43C3695D}" srcOrd="0" destOrd="0" presId="urn:microsoft.com/office/officeart/2005/8/layout/vList2"/>
    <dgm:cxn modelId="{C48C4B06-49AA-4586-93A9-BB8799B79594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Mod_07_18 – Variable b – E.g. 2 Mod v2 correct (4/4)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DA0C090A-165E-48C5-94FA-BE514A54C79D}" type="presOf" srcId="{0892F4D6-8279-418A-8AE9-47AF4E299AA2}" destId="{E48EDA4C-8A74-43CF-ADF1-DB0F43C3695D}" srcOrd="0" destOrd="0" presId="urn:microsoft.com/office/officeart/2005/8/layout/vList2"/>
    <dgm:cxn modelId="{CA50C769-0622-41F6-AA93-57032978A0C6}" type="presOf" srcId="{B53502B7-CFD9-4D79-A7B6-A209BE8CBF2D}" destId="{BCBE42DD-E755-40FA-869D-120EE8F7268F}" srcOrd="0" destOrd="0" presId="urn:microsoft.com/office/officeart/2005/8/layout/vList2"/>
    <dgm:cxn modelId="{F9DEE628-0614-4EA0-9C4C-53426B2F474E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smtClean="0"/>
            <a:t>Mod_07_18 </a:t>
          </a:r>
          <a:r>
            <a:rPr lang="en-IE" sz="2700" kern="1200" dirty="0" smtClean="0"/>
            <a:t>– Variable b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Mod_07_18 – Variable b – E.g. 3 Mod v1 correct (1/3)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Mod_07_18 – Variable b – E.g. 3 Mod v1 correct (2/3)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Mod_07_18 – Variable b – E.g. 3 Mod v1 correct (3/3)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Mod_07_18 – Variable b – E.g. 4 Mod v1 incorrect (1/4)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Mod_07_18 – Variable b – E.g. 4 Mod v1 incorrect (2/4)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Mod_07_18 – Variable b – E.g. 4 Mod v1 incorrect (3/4)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Mod_07_18 – Variable b – E.g. 4 Mod v2 correct (4/4)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smtClean="0"/>
            <a:t>Mod_07_18 </a:t>
          </a:r>
          <a:r>
            <a:rPr lang="en-IE" sz="2700" kern="1200" dirty="0" smtClean="0"/>
            <a:t>– Variable b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smtClean="0"/>
            <a:t>Mod_07_18 </a:t>
          </a:r>
          <a:r>
            <a:rPr lang="en-IE" sz="2700" kern="1200" dirty="0" smtClean="0"/>
            <a:t>– Variable b – E.g. 1 Mod v1 correct (1/3)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smtClean="0"/>
            <a:t>Mod_07_18 </a:t>
          </a:r>
          <a:r>
            <a:rPr lang="en-IE" sz="2700" kern="1200" dirty="0" smtClean="0"/>
            <a:t>– Variable b – E.g. 1 Mod v1 correct (2/3)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smtClean="0"/>
            <a:t>Mod_07_18 </a:t>
          </a:r>
          <a:r>
            <a:rPr lang="en-IE" sz="2700" kern="1200" dirty="0" smtClean="0"/>
            <a:t>– Variable b – E.g. 1 Mod v1 correct (3/3)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smtClean="0"/>
            <a:t>Mod_07_18 </a:t>
          </a:r>
          <a:r>
            <a:rPr lang="en-IE" sz="2700" kern="1200" dirty="0" smtClean="0"/>
            <a:t>– Variable b – E.g. 2 Mod v1 incorrect (1/4)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smtClean="0"/>
            <a:t>Mod_07_18 </a:t>
          </a:r>
          <a:r>
            <a:rPr lang="en-IE" sz="2700" kern="1200" dirty="0" smtClean="0"/>
            <a:t>– Variable b – E.g. 2 Mod v1 incorrect (2/4)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Mod_07_18 – Variable b – E.g. 2 Mod v1 incorrect (3/4)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Mod_07_18 – Variable b – E.g. 2 Mod v2 correct (4/4)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19380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87175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23570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4672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36338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33794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43216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72930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14036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66673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73647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043005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2430206827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IE" dirty="0"/>
              <a:t>The formulas used to calculate </a:t>
            </a:r>
            <a:r>
              <a:rPr lang="en-IE" dirty="0" smtClean="0"/>
              <a:t>NIV and PAR tags in the rules </a:t>
            </a:r>
            <a:r>
              <a:rPr lang="en-IE" dirty="0"/>
              <a:t>rely on determining values for b (the rank of a particular action) and beta (the proportion of that action) needed in order to satisfy the </a:t>
            </a:r>
            <a:r>
              <a:rPr lang="en-IE" dirty="0" smtClean="0"/>
              <a:t>equation</a:t>
            </a:r>
            <a:r>
              <a:rPr lang="en-IE" dirty="0"/>
              <a:t>;</a:t>
            </a:r>
            <a:endParaRPr lang="en-IE" dirty="0" smtClean="0"/>
          </a:p>
          <a:p>
            <a:r>
              <a:rPr lang="en-IE" dirty="0" smtClean="0"/>
              <a:t>The original version of the proposal allowed </a:t>
            </a:r>
            <a:r>
              <a:rPr lang="en-IE" dirty="0"/>
              <a:t>variable b to have a wider range so that they can account for situations where the entirety of the first Accepted Bid or last Accepted Offer needs to be untagged (from 1 &lt;= b &lt;= N to 0 &lt;= b &lt;= N+1</a:t>
            </a:r>
            <a:r>
              <a:rPr lang="en-IE" dirty="0" smtClean="0"/>
              <a:t>):</a:t>
            </a:r>
          </a:p>
          <a:p>
            <a:r>
              <a:rPr lang="en-IE" dirty="0" smtClean="0"/>
              <a:t>However while the proposal seems to adequately cover this scenario, on </a:t>
            </a:r>
            <a:r>
              <a:rPr lang="en-IE" dirty="0"/>
              <a:t>the basis of </a:t>
            </a:r>
            <a:r>
              <a:rPr lang="en-IE" dirty="0" smtClean="0"/>
              <a:t>analysis </a:t>
            </a:r>
            <a:r>
              <a:rPr lang="en-IE" dirty="0"/>
              <a:t>presented </a:t>
            </a:r>
            <a:r>
              <a:rPr lang="en-IE" dirty="0" smtClean="0"/>
              <a:t>in queries it </a:t>
            </a:r>
            <a:r>
              <a:rPr lang="en-IE" dirty="0"/>
              <a:t>appears that the modification proposal text does not </a:t>
            </a:r>
            <a:r>
              <a:rPr lang="en-IE" dirty="0" smtClean="0"/>
              <a:t>cover </a:t>
            </a:r>
            <a:r>
              <a:rPr lang="en-IE" dirty="0"/>
              <a:t>all </a:t>
            </a:r>
            <a:r>
              <a:rPr lang="en-IE" dirty="0" smtClean="0"/>
              <a:t>situations.</a:t>
            </a:r>
          </a:p>
          <a:p>
            <a:r>
              <a:rPr lang="en-IE" dirty="0" smtClean="0"/>
              <a:t>For example, when there are only actions in a single direction (</a:t>
            </a:r>
            <a:r>
              <a:rPr lang="en-IE" dirty="0" err="1" smtClean="0"/>
              <a:t>inc</a:t>
            </a:r>
            <a:r>
              <a:rPr lang="en-IE" dirty="0" smtClean="0"/>
              <a:t> or </a:t>
            </a:r>
            <a:r>
              <a:rPr lang="en-IE" dirty="0" err="1" smtClean="0"/>
              <a:t>dec</a:t>
            </a:r>
            <a:r>
              <a:rPr lang="en-IE" dirty="0" smtClean="0"/>
              <a:t>), meaning that all actions should be untagged to meet the NIV, and if the order that </a:t>
            </a:r>
            <a:r>
              <a:rPr lang="en-IE" dirty="0"/>
              <a:t>is </a:t>
            </a:r>
            <a:r>
              <a:rPr lang="en-IE" dirty="0" smtClean="0"/>
              <a:t>“b” </a:t>
            </a:r>
            <a:r>
              <a:rPr lang="en-IE" dirty="0"/>
              <a:t>is not at the edges of the ranked set, by using an approach which sets b to be the action after the one which needs to be entirely </a:t>
            </a:r>
            <a:r>
              <a:rPr lang="en-IE" dirty="0" err="1"/>
              <a:t>unflagged</a:t>
            </a:r>
            <a:r>
              <a:rPr lang="en-IE" dirty="0"/>
              <a:t>, and having beta equal zero, results in an incorrect outcome </a:t>
            </a:r>
            <a:r>
              <a:rPr lang="en-IE" dirty="0" smtClean="0"/>
              <a:t>where:</a:t>
            </a:r>
          </a:p>
          <a:p>
            <a:pPr lvl="1"/>
            <a:r>
              <a:rPr lang="en-IE" dirty="0" smtClean="0">
                <a:solidFill>
                  <a:srgbClr val="00B050"/>
                </a:solidFill>
              </a:rPr>
              <a:t>all </a:t>
            </a:r>
            <a:r>
              <a:rPr lang="en-IE" dirty="0">
                <a:solidFill>
                  <a:srgbClr val="00B050"/>
                </a:solidFill>
              </a:rPr>
              <a:t>actions up to b have TNIV equal to </a:t>
            </a:r>
            <a:r>
              <a:rPr lang="en-IE" dirty="0" smtClean="0">
                <a:solidFill>
                  <a:srgbClr val="00B050"/>
                </a:solidFill>
              </a:rPr>
              <a:t>1</a:t>
            </a:r>
            <a:r>
              <a:rPr lang="en-IE" dirty="0" smtClean="0"/>
              <a:t>; then</a:t>
            </a:r>
          </a:p>
          <a:p>
            <a:pPr lvl="1"/>
            <a:r>
              <a:rPr lang="en-IE" dirty="0" smtClean="0">
                <a:solidFill>
                  <a:srgbClr val="FF0000"/>
                </a:solidFill>
              </a:rPr>
              <a:t>b has TNIV </a:t>
            </a:r>
            <a:r>
              <a:rPr lang="en-IE" dirty="0">
                <a:solidFill>
                  <a:srgbClr val="FF0000"/>
                </a:solidFill>
              </a:rPr>
              <a:t>equal to beta and therefore equal to </a:t>
            </a:r>
            <a:r>
              <a:rPr lang="en-IE" dirty="0" smtClean="0">
                <a:solidFill>
                  <a:srgbClr val="FF0000"/>
                </a:solidFill>
              </a:rPr>
              <a:t>zero</a:t>
            </a:r>
            <a:r>
              <a:rPr lang="en-IE" dirty="0" smtClean="0"/>
              <a:t>; and</a:t>
            </a:r>
          </a:p>
          <a:p>
            <a:pPr lvl="1"/>
            <a:r>
              <a:rPr lang="en-IE" dirty="0">
                <a:solidFill>
                  <a:srgbClr val="00B050"/>
                </a:solidFill>
              </a:rPr>
              <a:t>a</a:t>
            </a:r>
            <a:r>
              <a:rPr lang="en-IE" dirty="0" smtClean="0">
                <a:solidFill>
                  <a:srgbClr val="00B050"/>
                </a:solidFill>
              </a:rPr>
              <a:t>ll </a:t>
            </a:r>
            <a:r>
              <a:rPr lang="en-IE" dirty="0">
                <a:solidFill>
                  <a:srgbClr val="00B050"/>
                </a:solidFill>
              </a:rPr>
              <a:t>actions after b have TNIV equal to </a:t>
            </a:r>
            <a:r>
              <a:rPr lang="en-IE" dirty="0" smtClean="0">
                <a:solidFill>
                  <a:srgbClr val="00B050"/>
                </a:solidFill>
              </a:rPr>
              <a:t>1</a:t>
            </a:r>
            <a:r>
              <a:rPr lang="en-IE" dirty="0" smtClean="0"/>
              <a:t>;</a:t>
            </a:r>
          </a:p>
          <a:p>
            <a:pPr lvl="1"/>
            <a:r>
              <a:rPr lang="en-IE" dirty="0" smtClean="0"/>
              <a:t>rather </a:t>
            </a:r>
            <a:r>
              <a:rPr lang="en-IE" dirty="0"/>
              <a:t>than all actions having TNIV equal to 1 as </a:t>
            </a:r>
            <a:r>
              <a:rPr lang="en-IE" dirty="0" smtClean="0"/>
              <a:t>intended.</a:t>
            </a:r>
          </a:p>
        </p:txBody>
      </p:sp>
    </p:spTree>
    <p:extLst>
      <p:ext uri="{BB962C8B-B14F-4D97-AF65-F5344CB8AC3E}">
        <p14:creationId xmlns:p14="http://schemas.microsoft.com/office/powerpoint/2010/main" xmlns="" val="295861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PFLOOR</a:t>
            </a:r>
          </a:p>
          <a:p>
            <a:pPr lvl="1"/>
            <a:r>
              <a:rPr lang="en-IE" sz="1800" b="1" dirty="0" smtClean="0"/>
              <a:t>QAB</a:t>
            </a:r>
            <a:r>
              <a:rPr lang="en-IE" sz="1800" b="1" baseline="-25000" dirty="0" smtClean="0"/>
              <a:t>u1φ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-100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 smtClean="0"/>
              <a:t>QAB</a:t>
            </a:r>
            <a:r>
              <a:rPr lang="en-IE" sz="1800" b="1" baseline="-25000" dirty="0" err="1" smtClean="0"/>
              <a:t>ukφ</a:t>
            </a:r>
            <a:r>
              <a:rPr lang="en-IE" sz="1800" dirty="0" smtClean="0"/>
              <a:t> </a:t>
            </a:r>
            <a:r>
              <a:rPr lang="en-IE" sz="1800" dirty="0"/>
              <a:t>x </a:t>
            </a:r>
            <a:r>
              <a:rPr lang="en-IE" sz="1800" dirty="0" smtClean="0"/>
              <a:t>(1 – </a:t>
            </a:r>
            <a:r>
              <a:rPr lang="en-IE" sz="1800" b="1" dirty="0" err="1" smtClean="0"/>
              <a:t>TINIV</a:t>
            </a:r>
            <a:r>
              <a:rPr lang="en-IE" sz="1800" b="1" baseline="-25000" dirty="0" err="1" smtClean="0"/>
              <a:t>ukφ</a:t>
            </a:r>
            <a:r>
              <a:rPr lang="en-IE" sz="1800" dirty="0" smtClean="0"/>
              <a:t>)=</a:t>
            </a:r>
            <a:r>
              <a:rPr lang="en-IE" sz="1800" b="1" dirty="0" smtClean="0"/>
              <a:t> 200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200</a:t>
            </a:r>
            <a:endParaRPr lang="en-IE" sz="1800" b="1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98495633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PMEA =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PFLOOR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QRTAG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1736170939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xmlns="" val="137696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PFLOOR</a:t>
            </a:r>
          </a:p>
          <a:p>
            <a:pPr lvl="1"/>
            <a:r>
              <a:rPr lang="en-IE" sz="1800" b="1" dirty="0"/>
              <a:t>QAB</a:t>
            </a:r>
            <a:r>
              <a:rPr lang="en-IE" sz="1800" b="1" baseline="-25000" dirty="0"/>
              <a:t>u1φ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-100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/>
              <a:t>QAB</a:t>
            </a:r>
            <a:r>
              <a:rPr lang="en-IE" sz="1800" b="1" baseline="-25000" dirty="0" err="1"/>
              <a:t>ukφ</a:t>
            </a:r>
            <a:r>
              <a:rPr lang="en-IE" sz="1800" dirty="0"/>
              <a:t> x (1 – </a:t>
            </a:r>
            <a:r>
              <a:rPr lang="en-IE" sz="1800" b="1" dirty="0" err="1"/>
              <a:t>TINIV</a:t>
            </a:r>
            <a:r>
              <a:rPr lang="en-IE" sz="1800" b="1" baseline="-25000" dirty="0" err="1"/>
              <a:t>ukφ</a:t>
            </a:r>
            <a:r>
              <a:rPr lang="en-IE" sz="1800" dirty="0"/>
              <a:t>)=</a:t>
            </a:r>
            <a:r>
              <a:rPr lang="en-IE" sz="1800" b="1" dirty="0"/>
              <a:t> </a:t>
            </a:r>
            <a:r>
              <a:rPr lang="en-IE" sz="1800" b="1" dirty="0" smtClean="0"/>
              <a:t>200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200</a:t>
            </a:r>
          </a:p>
          <a:p>
            <a:pPr lvl="1"/>
            <a:r>
              <a:rPr lang="en-IE" sz="1800" b="1" dirty="0" smtClean="0"/>
              <a:t>b </a:t>
            </a:r>
            <a:r>
              <a:rPr lang="en-IE" sz="1800" dirty="0"/>
              <a:t>=</a:t>
            </a:r>
            <a:r>
              <a:rPr lang="en-IE" sz="1800" b="1" dirty="0"/>
              <a:t> 0, β </a:t>
            </a:r>
            <a:r>
              <a:rPr lang="en-IE" sz="1800" dirty="0"/>
              <a:t>=</a:t>
            </a:r>
            <a:r>
              <a:rPr lang="en-IE" sz="1800" b="1" dirty="0"/>
              <a:t> 0 (same as b </a:t>
            </a:r>
            <a:r>
              <a:rPr lang="en-IE" sz="1800" dirty="0"/>
              <a:t>=</a:t>
            </a:r>
            <a:r>
              <a:rPr lang="en-IE" sz="1800" b="1" dirty="0"/>
              <a:t> 1, β </a:t>
            </a:r>
            <a:r>
              <a:rPr lang="en-IE" sz="1800" dirty="0"/>
              <a:t>=</a:t>
            </a:r>
            <a:r>
              <a:rPr lang="en-IE" sz="1800" b="1" dirty="0"/>
              <a:t> 1)</a:t>
            </a:r>
          </a:p>
          <a:p>
            <a:pPr lvl="1"/>
            <a:endParaRPr lang="en-IE" sz="1800" b="1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4144412902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PMEA =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PFLOOR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QRTAG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441818179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  <p:sp>
        <p:nvSpPr>
          <p:cNvPr id="10" name="Curved Right Arrow 9"/>
          <p:cNvSpPr/>
          <p:nvPr/>
        </p:nvSpPr>
        <p:spPr>
          <a:xfrm rot="10800000">
            <a:off x="7818120" y="4038600"/>
            <a:ext cx="518160" cy="117348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17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PFLOOR</a:t>
            </a:r>
          </a:p>
          <a:p>
            <a:pPr lvl="1"/>
            <a:r>
              <a:rPr lang="en-IE" sz="1800" b="1" dirty="0"/>
              <a:t>QAB</a:t>
            </a:r>
            <a:r>
              <a:rPr lang="en-IE" sz="1800" b="1" baseline="-25000" dirty="0"/>
              <a:t>u1φ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-100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/>
              <a:t>QAB</a:t>
            </a:r>
            <a:r>
              <a:rPr lang="en-IE" sz="1800" b="1" baseline="-25000" dirty="0" err="1"/>
              <a:t>ukφ</a:t>
            </a:r>
            <a:r>
              <a:rPr lang="en-IE" sz="1800" dirty="0"/>
              <a:t> x (1 – </a:t>
            </a:r>
            <a:r>
              <a:rPr lang="en-IE" sz="1800" b="1" dirty="0" err="1"/>
              <a:t>TINIV</a:t>
            </a:r>
            <a:r>
              <a:rPr lang="en-IE" sz="1800" b="1" baseline="-25000" dirty="0" err="1"/>
              <a:t>ukφ</a:t>
            </a:r>
            <a:r>
              <a:rPr lang="en-IE" sz="1800" dirty="0"/>
              <a:t>)=</a:t>
            </a:r>
            <a:r>
              <a:rPr lang="en-IE" sz="1800" b="1" dirty="0"/>
              <a:t> </a:t>
            </a:r>
            <a:r>
              <a:rPr lang="en-IE" sz="1800" b="1" dirty="0" smtClean="0"/>
              <a:t>200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200</a:t>
            </a:r>
          </a:p>
          <a:p>
            <a:pPr lvl="1"/>
            <a:r>
              <a:rPr lang="en-IE" sz="1800" b="1" dirty="0" smtClean="0">
                <a:solidFill>
                  <a:srgbClr val="00B050"/>
                </a:solidFill>
              </a:rPr>
              <a:t>b </a:t>
            </a:r>
            <a:r>
              <a:rPr lang="en-IE" sz="1800" dirty="0">
                <a:solidFill>
                  <a:srgbClr val="00B050"/>
                </a:solidFill>
              </a:rPr>
              <a:t>=</a:t>
            </a:r>
            <a:r>
              <a:rPr lang="en-IE" sz="1800" b="1" dirty="0">
                <a:solidFill>
                  <a:srgbClr val="00B050"/>
                </a:solidFill>
              </a:rPr>
              <a:t> 0, β </a:t>
            </a:r>
            <a:r>
              <a:rPr lang="en-IE" sz="1800" dirty="0">
                <a:solidFill>
                  <a:srgbClr val="00B050"/>
                </a:solidFill>
              </a:rPr>
              <a:t>=</a:t>
            </a:r>
            <a:r>
              <a:rPr lang="en-IE" sz="1800" b="1" dirty="0">
                <a:solidFill>
                  <a:srgbClr val="00B050"/>
                </a:solidFill>
              </a:rPr>
              <a:t> 0 </a:t>
            </a:r>
            <a:r>
              <a:rPr lang="en-IE" sz="1800" b="1" dirty="0"/>
              <a:t>(same as </a:t>
            </a:r>
            <a:r>
              <a:rPr lang="en-IE" sz="1800" b="1" dirty="0">
                <a:solidFill>
                  <a:srgbClr val="00B050"/>
                </a:solidFill>
              </a:rPr>
              <a:t>b </a:t>
            </a:r>
            <a:r>
              <a:rPr lang="en-IE" sz="1800" dirty="0">
                <a:solidFill>
                  <a:srgbClr val="00B050"/>
                </a:solidFill>
              </a:rPr>
              <a:t>=</a:t>
            </a:r>
            <a:r>
              <a:rPr lang="en-IE" sz="1800" b="1" dirty="0">
                <a:solidFill>
                  <a:srgbClr val="00B050"/>
                </a:solidFill>
              </a:rPr>
              <a:t> 1, β </a:t>
            </a:r>
            <a:r>
              <a:rPr lang="en-IE" sz="1800" dirty="0">
                <a:solidFill>
                  <a:srgbClr val="00B050"/>
                </a:solidFill>
              </a:rPr>
              <a:t>=</a:t>
            </a:r>
            <a:r>
              <a:rPr lang="en-IE" sz="1800" b="1" dirty="0">
                <a:solidFill>
                  <a:srgbClr val="00B050"/>
                </a:solidFill>
              </a:rPr>
              <a:t> 1</a:t>
            </a:r>
            <a:r>
              <a:rPr lang="en-IE" sz="1800" b="1" dirty="0"/>
              <a:t>)</a:t>
            </a:r>
          </a:p>
          <a:p>
            <a:pPr lvl="1"/>
            <a:r>
              <a:rPr lang="en-IE" sz="1800" b="1" dirty="0" err="1"/>
              <a:t>PIMB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P1</a:t>
            </a:r>
          </a:p>
          <a:p>
            <a:pPr lvl="1"/>
            <a:endParaRPr lang="en-IE" sz="1800" b="1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691742672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PMEA =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PFLOOR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PIMB</a:t>
                      </a:r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1853099235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xmlns="" val="247273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P1</a:t>
            </a:r>
            <a:endParaRPr lang="en-IE" sz="1800" b="1" dirty="0"/>
          </a:p>
          <a:p>
            <a:pPr lvl="1"/>
            <a:r>
              <a:rPr lang="en-IE" sz="1800" b="1" dirty="0" smtClean="0"/>
              <a:t>QAB</a:t>
            </a:r>
            <a:r>
              <a:rPr lang="en-IE" sz="1800" b="1" baseline="-25000" dirty="0" smtClean="0"/>
              <a:t>u3φ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-50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/>
              <a:t>QAB</a:t>
            </a:r>
            <a:r>
              <a:rPr lang="en-IE" sz="1800" b="1" baseline="-25000" dirty="0" err="1"/>
              <a:t>ukφ</a:t>
            </a:r>
            <a:r>
              <a:rPr lang="en-IE" sz="1800" dirty="0"/>
              <a:t> x (1 – </a:t>
            </a:r>
            <a:r>
              <a:rPr lang="en-IE" sz="1800" b="1" dirty="0" err="1"/>
              <a:t>TINIV</a:t>
            </a:r>
            <a:r>
              <a:rPr lang="en-IE" sz="1800" b="1" baseline="-25000" dirty="0" err="1"/>
              <a:t>ukφ</a:t>
            </a:r>
            <a:r>
              <a:rPr lang="en-IE" sz="1800" dirty="0"/>
              <a:t>)=</a:t>
            </a:r>
            <a:r>
              <a:rPr lang="en-IE" sz="1800" b="1" dirty="0"/>
              <a:t> 5</a:t>
            </a:r>
            <a:r>
              <a:rPr lang="en-IE" sz="1800" b="1" dirty="0" smtClean="0"/>
              <a:t>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50</a:t>
            </a:r>
            <a:endParaRPr lang="en-IE" sz="1800" b="1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358682047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QRTAG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2856802933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xmlns="" val="14699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P1</a:t>
            </a:r>
            <a:endParaRPr lang="en-IE" sz="1800" b="1" dirty="0"/>
          </a:p>
          <a:p>
            <a:pPr lvl="1"/>
            <a:r>
              <a:rPr lang="en-IE" sz="1800" b="1" dirty="0" smtClean="0"/>
              <a:t>QAB</a:t>
            </a:r>
            <a:r>
              <a:rPr lang="en-IE" sz="1800" b="1" baseline="-25000" dirty="0" smtClean="0"/>
              <a:t>u3φ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-50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/>
              <a:t>QAB</a:t>
            </a:r>
            <a:r>
              <a:rPr lang="en-IE" sz="1800" b="1" baseline="-25000" dirty="0" err="1"/>
              <a:t>ukφ</a:t>
            </a:r>
            <a:r>
              <a:rPr lang="en-IE" sz="1800" dirty="0"/>
              <a:t> x (1 – </a:t>
            </a:r>
            <a:r>
              <a:rPr lang="en-IE" sz="1800" b="1" dirty="0" err="1"/>
              <a:t>TINIV</a:t>
            </a:r>
            <a:r>
              <a:rPr lang="en-IE" sz="1800" b="1" baseline="-25000" dirty="0" err="1"/>
              <a:t>ukφ</a:t>
            </a:r>
            <a:r>
              <a:rPr lang="en-IE" sz="1800" dirty="0"/>
              <a:t>)=</a:t>
            </a:r>
            <a:r>
              <a:rPr lang="en-IE" sz="1800" b="1" dirty="0"/>
              <a:t> </a:t>
            </a:r>
            <a:r>
              <a:rPr lang="en-IE" sz="1800" b="1" dirty="0" smtClean="0"/>
              <a:t>50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50</a:t>
            </a:r>
          </a:p>
          <a:p>
            <a:pPr lvl="1"/>
            <a:r>
              <a:rPr lang="en-IE" sz="1800" b="1" dirty="0"/>
              <a:t>b </a:t>
            </a:r>
            <a:r>
              <a:rPr lang="en-IE" sz="1800" dirty="0"/>
              <a:t>=</a:t>
            </a:r>
            <a:r>
              <a:rPr lang="en-IE" sz="1800" b="1" dirty="0"/>
              <a:t> 1</a:t>
            </a:r>
            <a:r>
              <a:rPr lang="en-IE" sz="1800" b="1" dirty="0" smtClean="0"/>
              <a:t>, </a:t>
            </a:r>
            <a:r>
              <a:rPr lang="en-IE" sz="1800" b="1" dirty="0"/>
              <a:t>β </a:t>
            </a:r>
            <a:r>
              <a:rPr lang="en-IE" sz="1800" dirty="0"/>
              <a:t>=</a:t>
            </a:r>
            <a:r>
              <a:rPr lang="en-IE" sz="1800" b="1" dirty="0"/>
              <a:t> 0 (same as b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2, </a:t>
            </a:r>
            <a:r>
              <a:rPr lang="en-IE" sz="1800" b="1" dirty="0"/>
              <a:t>β </a:t>
            </a:r>
            <a:r>
              <a:rPr lang="en-IE" sz="1800" dirty="0"/>
              <a:t>=</a:t>
            </a:r>
            <a:r>
              <a:rPr lang="en-IE" sz="1800" b="1" dirty="0"/>
              <a:t> 1)</a:t>
            </a:r>
          </a:p>
          <a:p>
            <a:pPr lvl="1"/>
            <a:endParaRPr lang="en-IE" sz="1800" b="1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18231271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QRTAG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3570993009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  <p:sp>
        <p:nvSpPr>
          <p:cNvPr id="7" name="Curved Right Arrow 6"/>
          <p:cNvSpPr/>
          <p:nvPr/>
        </p:nvSpPr>
        <p:spPr>
          <a:xfrm rot="10800000">
            <a:off x="7818120" y="3810000"/>
            <a:ext cx="518160" cy="12192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327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P1</a:t>
            </a:r>
            <a:endParaRPr lang="en-IE" sz="1800" b="1" dirty="0"/>
          </a:p>
          <a:p>
            <a:pPr lvl="1"/>
            <a:r>
              <a:rPr lang="en-IE" sz="1800" b="1" dirty="0" smtClean="0"/>
              <a:t>QAB</a:t>
            </a:r>
            <a:r>
              <a:rPr lang="en-IE" sz="1800" b="1" baseline="-25000" dirty="0" smtClean="0"/>
              <a:t>u3φ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-50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/>
              <a:t>QAB</a:t>
            </a:r>
            <a:r>
              <a:rPr lang="en-IE" sz="1800" b="1" baseline="-25000" dirty="0" err="1"/>
              <a:t>ukφ</a:t>
            </a:r>
            <a:r>
              <a:rPr lang="en-IE" sz="1800" dirty="0"/>
              <a:t> x (1 – </a:t>
            </a:r>
            <a:r>
              <a:rPr lang="en-IE" sz="1800" b="1" dirty="0" err="1"/>
              <a:t>TINIV</a:t>
            </a:r>
            <a:r>
              <a:rPr lang="en-IE" sz="1800" b="1" baseline="-25000" dirty="0" err="1"/>
              <a:t>ukφ</a:t>
            </a:r>
            <a:r>
              <a:rPr lang="en-IE" sz="1800" dirty="0"/>
              <a:t>)=</a:t>
            </a:r>
            <a:r>
              <a:rPr lang="en-IE" sz="1800" b="1" dirty="0"/>
              <a:t> </a:t>
            </a:r>
            <a:r>
              <a:rPr lang="en-IE" sz="1800" b="1" dirty="0" smtClean="0"/>
              <a:t>50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50</a:t>
            </a:r>
          </a:p>
          <a:p>
            <a:pPr lvl="1"/>
            <a:r>
              <a:rPr lang="en-IE" sz="1800" b="1" dirty="0">
                <a:solidFill>
                  <a:srgbClr val="FF0000"/>
                </a:solidFill>
              </a:rPr>
              <a:t>b </a:t>
            </a:r>
            <a:r>
              <a:rPr lang="en-IE" sz="1800" dirty="0">
                <a:solidFill>
                  <a:srgbClr val="FF0000"/>
                </a:solidFill>
              </a:rPr>
              <a:t>=</a:t>
            </a:r>
            <a:r>
              <a:rPr lang="en-IE" sz="1800" b="1" dirty="0">
                <a:solidFill>
                  <a:srgbClr val="FF0000"/>
                </a:solidFill>
              </a:rPr>
              <a:t> 1</a:t>
            </a:r>
            <a:r>
              <a:rPr lang="en-IE" sz="1800" b="1" dirty="0" smtClean="0">
                <a:solidFill>
                  <a:srgbClr val="FF0000"/>
                </a:solidFill>
              </a:rPr>
              <a:t>, </a:t>
            </a:r>
            <a:r>
              <a:rPr lang="en-IE" sz="1800" b="1" dirty="0">
                <a:solidFill>
                  <a:srgbClr val="FF0000"/>
                </a:solidFill>
              </a:rPr>
              <a:t>β </a:t>
            </a:r>
            <a:r>
              <a:rPr lang="en-IE" sz="1800" dirty="0">
                <a:solidFill>
                  <a:srgbClr val="FF0000"/>
                </a:solidFill>
              </a:rPr>
              <a:t>=</a:t>
            </a:r>
            <a:r>
              <a:rPr lang="en-IE" sz="1800" b="1" dirty="0">
                <a:solidFill>
                  <a:srgbClr val="FF0000"/>
                </a:solidFill>
              </a:rPr>
              <a:t> 0 </a:t>
            </a:r>
            <a:r>
              <a:rPr lang="en-IE" sz="1800" b="1" dirty="0"/>
              <a:t>(same as b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2, </a:t>
            </a:r>
            <a:r>
              <a:rPr lang="en-IE" sz="1800" b="1" dirty="0"/>
              <a:t>β </a:t>
            </a:r>
            <a:r>
              <a:rPr lang="en-IE" sz="1800" dirty="0"/>
              <a:t>=</a:t>
            </a:r>
            <a:r>
              <a:rPr lang="en-IE" sz="1800" b="1" dirty="0"/>
              <a:t> 1)</a:t>
            </a:r>
          </a:p>
          <a:p>
            <a:pPr lvl="1"/>
            <a:r>
              <a:rPr lang="en-IE" sz="1800" b="1" dirty="0" err="1"/>
              <a:t>PIMB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P2</a:t>
            </a:r>
            <a:endParaRPr lang="en-IE" sz="1800" b="1" dirty="0"/>
          </a:p>
          <a:p>
            <a:pPr lvl="1"/>
            <a:endParaRPr lang="en-IE" sz="1800" b="1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91637687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PIMB</a:t>
                      </a:r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1043197433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xmlns="" val="35367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P1</a:t>
            </a:r>
            <a:endParaRPr lang="en-IE" sz="1800" b="1" dirty="0"/>
          </a:p>
          <a:p>
            <a:pPr lvl="1"/>
            <a:r>
              <a:rPr lang="en-IE" sz="1800" b="1" dirty="0" smtClean="0"/>
              <a:t>QAB</a:t>
            </a:r>
            <a:r>
              <a:rPr lang="en-IE" sz="1800" b="1" baseline="-25000" dirty="0" smtClean="0"/>
              <a:t>u3φ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-50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/>
              <a:t>QAB</a:t>
            </a:r>
            <a:r>
              <a:rPr lang="en-IE" sz="1800" b="1" baseline="-25000" dirty="0" err="1"/>
              <a:t>ukφ</a:t>
            </a:r>
            <a:r>
              <a:rPr lang="en-IE" sz="1800" dirty="0"/>
              <a:t> x (1 – </a:t>
            </a:r>
            <a:r>
              <a:rPr lang="en-IE" sz="1800" b="1" dirty="0" err="1"/>
              <a:t>TINIV</a:t>
            </a:r>
            <a:r>
              <a:rPr lang="en-IE" sz="1800" b="1" baseline="-25000" dirty="0" err="1"/>
              <a:t>ukφ</a:t>
            </a:r>
            <a:r>
              <a:rPr lang="en-IE" sz="1800" dirty="0"/>
              <a:t>)=</a:t>
            </a:r>
            <a:r>
              <a:rPr lang="en-IE" sz="1800" b="1" dirty="0"/>
              <a:t> </a:t>
            </a:r>
            <a:r>
              <a:rPr lang="en-IE" sz="1800" b="1" dirty="0" smtClean="0"/>
              <a:t>50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50</a:t>
            </a:r>
          </a:p>
          <a:p>
            <a:pPr lvl="1"/>
            <a:r>
              <a:rPr lang="en-IE" sz="1800" b="1" dirty="0"/>
              <a:t>b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1, </a:t>
            </a:r>
            <a:r>
              <a:rPr lang="en-IE" sz="1800" b="1" dirty="0"/>
              <a:t>β </a:t>
            </a:r>
            <a:r>
              <a:rPr lang="en-IE" sz="1800" dirty="0"/>
              <a:t>=</a:t>
            </a:r>
            <a:r>
              <a:rPr lang="en-IE" sz="1800" b="1" dirty="0"/>
              <a:t> 0 (same as </a:t>
            </a:r>
            <a:r>
              <a:rPr lang="en-IE" sz="1800" b="1" dirty="0">
                <a:solidFill>
                  <a:srgbClr val="00B050"/>
                </a:solidFill>
              </a:rPr>
              <a:t>b </a:t>
            </a:r>
            <a:r>
              <a:rPr lang="en-IE" sz="1800" dirty="0">
                <a:solidFill>
                  <a:srgbClr val="00B050"/>
                </a:solidFill>
              </a:rPr>
              <a:t>=</a:t>
            </a:r>
            <a:r>
              <a:rPr lang="en-IE" sz="1800" b="1" dirty="0">
                <a:solidFill>
                  <a:srgbClr val="00B050"/>
                </a:solidFill>
              </a:rPr>
              <a:t> </a:t>
            </a:r>
            <a:r>
              <a:rPr lang="en-IE" sz="1800" b="1" dirty="0" smtClean="0">
                <a:solidFill>
                  <a:srgbClr val="00B050"/>
                </a:solidFill>
              </a:rPr>
              <a:t>2, </a:t>
            </a:r>
            <a:r>
              <a:rPr lang="en-IE" sz="1800" b="1" dirty="0">
                <a:solidFill>
                  <a:srgbClr val="00B050"/>
                </a:solidFill>
              </a:rPr>
              <a:t>β </a:t>
            </a:r>
            <a:r>
              <a:rPr lang="en-IE" sz="1800" dirty="0">
                <a:solidFill>
                  <a:srgbClr val="00B050"/>
                </a:solidFill>
              </a:rPr>
              <a:t>=</a:t>
            </a:r>
            <a:r>
              <a:rPr lang="en-IE" sz="1800" b="1" dirty="0">
                <a:solidFill>
                  <a:srgbClr val="00B050"/>
                </a:solidFill>
              </a:rPr>
              <a:t> 1</a:t>
            </a:r>
            <a:r>
              <a:rPr lang="en-IE" sz="1800" b="1" dirty="0"/>
              <a:t>)</a:t>
            </a:r>
          </a:p>
          <a:p>
            <a:pPr lvl="1"/>
            <a:r>
              <a:rPr lang="en-IE" sz="1800" b="1" dirty="0" err="1" smtClean="0"/>
              <a:t>PIMB</a:t>
            </a:r>
            <a:r>
              <a:rPr lang="en-IE" sz="1800" b="1" baseline="-25000" dirty="0" err="1" smtClean="0"/>
              <a:t>φ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P1</a:t>
            </a:r>
          </a:p>
          <a:p>
            <a:pPr lvl="1"/>
            <a:endParaRPr lang="en-IE" sz="1800" b="1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658682871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PIMB</a:t>
                      </a:r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967297598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xmlns="" val="81473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4123910587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Version 2 of the modification incorporates an approach raised by participants at the previous meeting:</a:t>
            </a:r>
          </a:p>
          <a:p>
            <a:pPr lvl="1"/>
            <a:r>
              <a:rPr lang="en-IE" dirty="0" smtClean="0"/>
              <a:t>Allow beta to equal 1. This creates a situation where there can now two valid results in situations where the entirety of a bid offer acceptance quantity should be untagged, e.g. b = 2 beta = 1 or b = 3 beta = 0. Therefore also add wording to clarify which result is the one used for all following pricing processes: the one with beta = 1 achieves the correct result.</a:t>
            </a:r>
          </a:p>
          <a:p>
            <a:r>
              <a:rPr lang="en-IE" dirty="0" smtClean="0"/>
              <a:t>Other minor changes:</a:t>
            </a:r>
          </a:p>
          <a:p>
            <a:pPr lvl="1"/>
            <a:r>
              <a:rPr lang="en-IE" dirty="0" smtClean="0"/>
              <a:t>Changed language from “any rank k &lt; b” etc. to “each rank k where k &lt; b” etc</a:t>
            </a:r>
            <a:r>
              <a:rPr lang="en-IE" dirty="0"/>
              <a:t>.</a:t>
            </a:r>
            <a:r>
              <a:rPr lang="en-IE" dirty="0" smtClean="0"/>
              <a:t>;</a:t>
            </a:r>
          </a:p>
          <a:p>
            <a:pPr lvl="1"/>
            <a:r>
              <a:rPr lang="en-IE" dirty="0" smtClean="0"/>
              <a:t>V1 of the mod had “…where the Net Imbalance Volume Quantity (</a:t>
            </a:r>
            <a:r>
              <a:rPr lang="en-IE" dirty="0" err="1" smtClean="0"/>
              <a:t>QNIV</a:t>
            </a:r>
            <a:r>
              <a:rPr lang="en-IE" baseline="-25000" dirty="0" err="1" smtClean="0"/>
              <a:t>ukφ</a:t>
            </a:r>
            <a:r>
              <a:rPr lang="en-IE" dirty="0" smtClean="0"/>
              <a:t>) is a negative value” in paragraph 9 before (a), this should be “…positive value”.</a:t>
            </a:r>
          </a:p>
        </p:txBody>
      </p:sp>
    </p:spTree>
    <p:extLst>
      <p:ext uri="{BB962C8B-B14F-4D97-AF65-F5344CB8AC3E}">
        <p14:creationId xmlns:p14="http://schemas.microsoft.com/office/powerpoint/2010/main" xmlns="" val="17106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PCAP</a:t>
            </a:r>
          </a:p>
          <a:p>
            <a:pPr lvl="1"/>
            <a:r>
              <a:rPr lang="en-IE" sz="1800" b="1" dirty="0" smtClean="0"/>
              <a:t>QAO</a:t>
            </a:r>
            <a:r>
              <a:rPr lang="en-IE" sz="1800" b="1" baseline="-25000" dirty="0" smtClean="0"/>
              <a:t>u3φ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100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/>
              <a:t>QAO</a:t>
            </a:r>
            <a:r>
              <a:rPr lang="en-IE" sz="1800" b="1" baseline="-25000" dirty="0" err="1"/>
              <a:t>ukφ</a:t>
            </a:r>
            <a:r>
              <a:rPr lang="en-IE" sz="1800" dirty="0"/>
              <a:t> x </a:t>
            </a:r>
            <a:r>
              <a:rPr lang="en-IE" sz="1800" dirty="0" smtClean="0"/>
              <a:t>(1 – </a:t>
            </a:r>
            <a:r>
              <a:rPr lang="en-IE" sz="1800" b="1" dirty="0" err="1" smtClean="0"/>
              <a:t>TINIV</a:t>
            </a:r>
            <a:r>
              <a:rPr lang="en-IE" sz="1800" b="1" baseline="-25000" dirty="0" err="1" smtClean="0"/>
              <a:t>ukφ</a:t>
            </a:r>
            <a:r>
              <a:rPr lang="en-IE" sz="1800" dirty="0" smtClean="0"/>
              <a:t>) =</a:t>
            </a:r>
            <a:r>
              <a:rPr lang="en-IE" sz="1800" b="1" dirty="0" smtClean="0"/>
              <a:t> 300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-300</a:t>
            </a:r>
            <a:endParaRPr lang="en-IE" sz="1800" b="1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98832170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PMEA=PCAP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QRTAG</a:t>
                      </a:r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1597579262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xmlns="" val="291426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PCAP</a:t>
            </a:r>
            <a:endParaRPr lang="en-IE" sz="1800" b="1" dirty="0"/>
          </a:p>
          <a:p>
            <a:pPr lvl="1"/>
            <a:r>
              <a:rPr lang="en-IE" sz="1800" b="1" dirty="0" smtClean="0"/>
              <a:t>QAO</a:t>
            </a:r>
            <a:r>
              <a:rPr lang="en-IE" sz="1800" b="1" baseline="-25000" dirty="0" smtClean="0"/>
              <a:t>u3φ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100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/>
              <a:t>QAO</a:t>
            </a:r>
            <a:r>
              <a:rPr lang="en-IE" sz="1800" b="1" baseline="-25000" dirty="0" err="1"/>
              <a:t>ukφ</a:t>
            </a:r>
            <a:r>
              <a:rPr lang="en-IE" sz="1800" dirty="0"/>
              <a:t> x (1 – </a:t>
            </a:r>
            <a:r>
              <a:rPr lang="en-IE" sz="1800" b="1" dirty="0" err="1"/>
              <a:t>TINIV</a:t>
            </a:r>
            <a:r>
              <a:rPr lang="en-IE" sz="1800" b="1" baseline="-25000" dirty="0" err="1"/>
              <a:t>ukφ</a:t>
            </a:r>
            <a:r>
              <a:rPr lang="en-IE" sz="1800" dirty="0"/>
              <a:t>) </a:t>
            </a:r>
            <a:r>
              <a:rPr lang="en-IE" sz="1800" dirty="0" smtClean="0"/>
              <a:t>=</a:t>
            </a:r>
            <a:r>
              <a:rPr lang="en-IE" sz="1800" b="1" dirty="0" smtClean="0"/>
              <a:t> 300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-300</a:t>
            </a:r>
            <a:endParaRPr lang="en-IE" sz="1800" b="1" dirty="0"/>
          </a:p>
          <a:p>
            <a:pPr lvl="1"/>
            <a:r>
              <a:rPr lang="en-IE" sz="1800" b="1" dirty="0"/>
              <a:t>b </a:t>
            </a:r>
            <a:r>
              <a:rPr lang="en-IE" sz="1800" dirty="0"/>
              <a:t>=</a:t>
            </a:r>
            <a:r>
              <a:rPr lang="en-IE" sz="1800" b="1" dirty="0"/>
              <a:t> 4, β </a:t>
            </a:r>
            <a:r>
              <a:rPr lang="en-IE" sz="1800" dirty="0"/>
              <a:t>=</a:t>
            </a:r>
            <a:r>
              <a:rPr lang="en-IE" sz="1800" b="1" dirty="0"/>
              <a:t> 0 (same as b </a:t>
            </a:r>
            <a:r>
              <a:rPr lang="en-IE" sz="1800" dirty="0"/>
              <a:t>=</a:t>
            </a:r>
            <a:r>
              <a:rPr lang="en-IE" sz="1800" b="1" dirty="0"/>
              <a:t> 3, β </a:t>
            </a:r>
            <a:r>
              <a:rPr lang="en-IE" sz="1800" dirty="0"/>
              <a:t>=</a:t>
            </a:r>
            <a:r>
              <a:rPr lang="en-IE" sz="1800" b="1" dirty="0"/>
              <a:t> 1)</a:t>
            </a:r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466160281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PMEA=PCAP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QRTAG</a:t>
                      </a:r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2202115720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  <p:sp>
        <p:nvSpPr>
          <p:cNvPr id="10" name="Curved Right Arrow 9"/>
          <p:cNvSpPr/>
          <p:nvPr/>
        </p:nvSpPr>
        <p:spPr>
          <a:xfrm rot="10800000">
            <a:off x="7818120" y="2996952"/>
            <a:ext cx="518160" cy="20627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032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PCAP</a:t>
            </a:r>
            <a:endParaRPr lang="en-IE" sz="1800" b="1" dirty="0"/>
          </a:p>
          <a:p>
            <a:pPr lvl="1"/>
            <a:r>
              <a:rPr lang="en-IE" sz="1800" b="1" dirty="0" smtClean="0"/>
              <a:t>QAO</a:t>
            </a:r>
            <a:r>
              <a:rPr lang="en-IE" sz="1800" b="1" baseline="-25000" dirty="0" smtClean="0"/>
              <a:t>u3φ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100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/>
              <a:t>QAO</a:t>
            </a:r>
            <a:r>
              <a:rPr lang="en-IE" sz="1800" b="1" baseline="-25000" dirty="0" err="1"/>
              <a:t>ukφ</a:t>
            </a:r>
            <a:r>
              <a:rPr lang="en-IE" sz="1800" dirty="0"/>
              <a:t> x (1 – </a:t>
            </a:r>
            <a:r>
              <a:rPr lang="en-IE" sz="1800" b="1" dirty="0" err="1"/>
              <a:t>TINIV</a:t>
            </a:r>
            <a:r>
              <a:rPr lang="en-IE" sz="1800" b="1" baseline="-25000" dirty="0" err="1"/>
              <a:t>ukφ</a:t>
            </a:r>
            <a:r>
              <a:rPr lang="en-IE" sz="1800" dirty="0"/>
              <a:t>) </a:t>
            </a:r>
            <a:r>
              <a:rPr lang="en-IE" sz="1800" dirty="0" smtClean="0"/>
              <a:t>=</a:t>
            </a:r>
            <a:r>
              <a:rPr lang="en-IE" sz="1800" b="1" dirty="0" smtClean="0"/>
              <a:t> 300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-300</a:t>
            </a:r>
            <a:endParaRPr lang="en-IE" sz="1800" b="1" dirty="0"/>
          </a:p>
          <a:p>
            <a:pPr lvl="1"/>
            <a:r>
              <a:rPr lang="en-IE" sz="1800" b="1" dirty="0">
                <a:solidFill>
                  <a:srgbClr val="00B050"/>
                </a:solidFill>
              </a:rPr>
              <a:t>b </a:t>
            </a:r>
            <a:r>
              <a:rPr lang="en-IE" sz="1800" dirty="0">
                <a:solidFill>
                  <a:srgbClr val="00B050"/>
                </a:solidFill>
              </a:rPr>
              <a:t>=</a:t>
            </a:r>
            <a:r>
              <a:rPr lang="en-IE" sz="1800" b="1" dirty="0">
                <a:solidFill>
                  <a:srgbClr val="00B050"/>
                </a:solidFill>
              </a:rPr>
              <a:t> 4, β </a:t>
            </a:r>
            <a:r>
              <a:rPr lang="en-IE" sz="1800" dirty="0">
                <a:solidFill>
                  <a:srgbClr val="00B050"/>
                </a:solidFill>
              </a:rPr>
              <a:t>=</a:t>
            </a:r>
            <a:r>
              <a:rPr lang="en-IE" sz="1800" b="1" dirty="0">
                <a:solidFill>
                  <a:srgbClr val="00B050"/>
                </a:solidFill>
              </a:rPr>
              <a:t> 0 </a:t>
            </a:r>
            <a:r>
              <a:rPr lang="en-IE" sz="1800" b="1" dirty="0"/>
              <a:t>(same as </a:t>
            </a:r>
            <a:r>
              <a:rPr lang="en-IE" sz="1800" b="1" dirty="0">
                <a:solidFill>
                  <a:srgbClr val="00B050"/>
                </a:solidFill>
              </a:rPr>
              <a:t>b </a:t>
            </a:r>
            <a:r>
              <a:rPr lang="en-IE" sz="1800" dirty="0">
                <a:solidFill>
                  <a:srgbClr val="00B050"/>
                </a:solidFill>
              </a:rPr>
              <a:t>=</a:t>
            </a:r>
            <a:r>
              <a:rPr lang="en-IE" sz="1800" b="1" dirty="0">
                <a:solidFill>
                  <a:srgbClr val="00B050"/>
                </a:solidFill>
              </a:rPr>
              <a:t> 3, β </a:t>
            </a:r>
            <a:r>
              <a:rPr lang="en-IE" sz="1800" dirty="0">
                <a:solidFill>
                  <a:srgbClr val="00B050"/>
                </a:solidFill>
              </a:rPr>
              <a:t>=</a:t>
            </a:r>
            <a:r>
              <a:rPr lang="en-IE" sz="1800" b="1" dirty="0">
                <a:solidFill>
                  <a:srgbClr val="00B050"/>
                </a:solidFill>
              </a:rPr>
              <a:t> 1</a:t>
            </a:r>
            <a:r>
              <a:rPr lang="en-IE" sz="1800" b="1" dirty="0"/>
              <a:t>)</a:t>
            </a:r>
          </a:p>
          <a:p>
            <a:pPr lvl="1"/>
            <a:r>
              <a:rPr lang="en-IE" sz="1800" b="1" dirty="0" err="1"/>
              <a:t>PIMB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P3</a:t>
            </a:r>
          </a:p>
          <a:p>
            <a:pPr lvl="1"/>
            <a:endParaRPr lang="en-IE" sz="1800" b="1" dirty="0" smtClean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028104917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PMEA=PCAP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PIMB</a:t>
                      </a:r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2728496272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xmlns="" val="366384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P3</a:t>
            </a:r>
            <a:endParaRPr lang="en-IE" sz="1800" b="1" dirty="0"/>
          </a:p>
          <a:p>
            <a:pPr lvl="1"/>
            <a:r>
              <a:rPr lang="en-IE" sz="1800" b="1" dirty="0" smtClean="0"/>
              <a:t>QAO</a:t>
            </a:r>
            <a:r>
              <a:rPr lang="en-IE" sz="1800" b="1" baseline="-25000" dirty="0" smtClean="0"/>
              <a:t>u2φ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100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/>
              <a:t>QAO</a:t>
            </a:r>
            <a:r>
              <a:rPr lang="en-IE" sz="1800" b="1" baseline="-25000" dirty="0" err="1"/>
              <a:t>ukφ</a:t>
            </a:r>
            <a:r>
              <a:rPr lang="en-IE" sz="1800" dirty="0"/>
              <a:t> x (1 – </a:t>
            </a:r>
            <a:r>
              <a:rPr lang="en-IE" sz="1800" b="1" dirty="0" err="1"/>
              <a:t>TINIV</a:t>
            </a:r>
            <a:r>
              <a:rPr lang="en-IE" sz="1800" b="1" baseline="-25000" dirty="0" err="1"/>
              <a:t>ukφ</a:t>
            </a:r>
            <a:r>
              <a:rPr lang="en-IE" sz="1800" dirty="0"/>
              <a:t>)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100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-100</a:t>
            </a:r>
            <a:endParaRPr lang="en-IE" sz="1800" b="1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4226429314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QRTAG</a:t>
                      </a:r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1878156293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xmlns="" val="204716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P3</a:t>
            </a:r>
            <a:endParaRPr lang="en-IE" sz="1800" b="1" dirty="0"/>
          </a:p>
          <a:p>
            <a:pPr lvl="1"/>
            <a:r>
              <a:rPr lang="en-IE" sz="1800" b="1" dirty="0" smtClean="0"/>
              <a:t>QAO</a:t>
            </a:r>
            <a:r>
              <a:rPr lang="en-IE" sz="1800" b="1" baseline="-25000" dirty="0" smtClean="0"/>
              <a:t>u2φ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100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/>
              <a:t>QAO</a:t>
            </a:r>
            <a:r>
              <a:rPr lang="en-IE" sz="1800" b="1" baseline="-25000" dirty="0" err="1"/>
              <a:t>ukφ</a:t>
            </a:r>
            <a:r>
              <a:rPr lang="en-IE" sz="1800" dirty="0"/>
              <a:t> x (1 – </a:t>
            </a:r>
            <a:r>
              <a:rPr lang="en-IE" sz="1800" b="1" dirty="0" err="1"/>
              <a:t>TINIV</a:t>
            </a:r>
            <a:r>
              <a:rPr lang="en-IE" sz="1800" b="1" baseline="-25000" dirty="0" err="1"/>
              <a:t>ukφ</a:t>
            </a:r>
            <a:r>
              <a:rPr lang="en-IE" sz="1800" dirty="0"/>
              <a:t>)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100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-100</a:t>
            </a:r>
          </a:p>
          <a:p>
            <a:pPr lvl="1"/>
            <a:r>
              <a:rPr lang="en-IE" sz="1800" b="1" dirty="0"/>
              <a:t>b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3, </a:t>
            </a:r>
            <a:r>
              <a:rPr lang="en-IE" sz="1800" b="1" dirty="0"/>
              <a:t>β </a:t>
            </a:r>
            <a:r>
              <a:rPr lang="en-IE" sz="1800" dirty="0"/>
              <a:t>=</a:t>
            </a:r>
            <a:r>
              <a:rPr lang="en-IE" sz="1800" b="1" dirty="0"/>
              <a:t> 0 (same as b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2, </a:t>
            </a:r>
            <a:r>
              <a:rPr lang="en-IE" sz="1800" b="1" dirty="0"/>
              <a:t>β </a:t>
            </a:r>
            <a:r>
              <a:rPr lang="en-IE" sz="1800" dirty="0"/>
              <a:t>=</a:t>
            </a:r>
            <a:r>
              <a:rPr lang="en-IE" sz="1800" b="1" dirty="0"/>
              <a:t> 1)</a:t>
            </a:r>
          </a:p>
          <a:p>
            <a:pPr lvl="1"/>
            <a:endParaRPr lang="en-IE" sz="1800" b="1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660548591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QRTAG</a:t>
                      </a:r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1520483274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  <p:sp>
        <p:nvSpPr>
          <p:cNvPr id="7" name="Curved Right Arrow 6"/>
          <p:cNvSpPr/>
          <p:nvPr/>
        </p:nvSpPr>
        <p:spPr>
          <a:xfrm rot="10800000">
            <a:off x="7818120" y="2996952"/>
            <a:ext cx="518160" cy="12702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89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P3</a:t>
            </a:r>
            <a:endParaRPr lang="en-IE" sz="1800" b="1" dirty="0"/>
          </a:p>
          <a:p>
            <a:pPr lvl="1"/>
            <a:r>
              <a:rPr lang="en-IE" sz="1800" b="1" dirty="0" smtClean="0"/>
              <a:t>QAO</a:t>
            </a:r>
            <a:r>
              <a:rPr lang="en-IE" sz="1800" b="1" baseline="-25000" dirty="0" smtClean="0"/>
              <a:t>u2φ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100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/>
              <a:t>QAO</a:t>
            </a:r>
            <a:r>
              <a:rPr lang="en-IE" sz="1800" b="1" baseline="-25000" dirty="0" err="1"/>
              <a:t>ukφ</a:t>
            </a:r>
            <a:r>
              <a:rPr lang="en-IE" sz="1800" dirty="0"/>
              <a:t> x (1 – </a:t>
            </a:r>
            <a:r>
              <a:rPr lang="en-IE" sz="1800" b="1" dirty="0" err="1"/>
              <a:t>TINIV</a:t>
            </a:r>
            <a:r>
              <a:rPr lang="en-IE" sz="1800" b="1" baseline="-25000" dirty="0" err="1"/>
              <a:t>ukφ</a:t>
            </a:r>
            <a:r>
              <a:rPr lang="en-IE" sz="1800" dirty="0"/>
              <a:t>)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100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-100</a:t>
            </a:r>
          </a:p>
          <a:p>
            <a:pPr lvl="1"/>
            <a:r>
              <a:rPr lang="en-IE" sz="1800" b="1" dirty="0">
                <a:solidFill>
                  <a:srgbClr val="FF0000"/>
                </a:solidFill>
              </a:rPr>
              <a:t>b </a:t>
            </a:r>
            <a:r>
              <a:rPr lang="en-IE" sz="1800" dirty="0">
                <a:solidFill>
                  <a:srgbClr val="FF0000"/>
                </a:solidFill>
              </a:rPr>
              <a:t>=</a:t>
            </a:r>
            <a:r>
              <a:rPr lang="en-IE" sz="1800" b="1" dirty="0">
                <a:solidFill>
                  <a:srgbClr val="FF0000"/>
                </a:solidFill>
              </a:rPr>
              <a:t> </a:t>
            </a:r>
            <a:r>
              <a:rPr lang="en-IE" sz="1800" b="1" dirty="0" smtClean="0">
                <a:solidFill>
                  <a:srgbClr val="FF0000"/>
                </a:solidFill>
              </a:rPr>
              <a:t>3, </a:t>
            </a:r>
            <a:r>
              <a:rPr lang="en-IE" sz="1800" b="1" dirty="0">
                <a:solidFill>
                  <a:srgbClr val="FF0000"/>
                </a:solidFill>
              </a:rPr>
              <a:t>β </a:t>
            </a:r>
            <a:r>
              <a:rPr lang="en-IE" sz="1800" dirty="0">
                <a:solidFill>
                  <a:srgbClr val="FF0000"/>
                </a:solidFill>
              </a:rPr>
              <a:t>=</a:t>
            </a:r>
            <a:r>
              <a:rPr lang="en-IE" sz="1800" b="1" dirty="0">
                <a:solidFill>
                  <a:srgbClr val="FF0000"/>
                </a:solidFill>
              </a:rPr>
              <a:t> 0</a:t>
            </a:r>
            <a:r>
              <a:rPr lang="en-IE" sz="1800" b="1" dirty="0"/>
              <a:t> (same as b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2, </a:t>
            </a:r>
            <a:r>
              <a:rPr lang="en-IE" sz="1800" b="1" dirty="0"/>
              <a:t>β </a:t>
            </a:r>
            <a:r>
              <a:rPr lang="en-IE" sz="1800" dirty="0"/>
              <a:t>=</a:t>
            </a:r>
            <a:r>
              <a:rPr lang="en-IE" sz="1800" b="1" dirty="0"/>
              <a:t> 1</a:t>
            </a:r>
            <a:r>
              <a:rPr lang="en-IE" sz="1800" b="1" dirty="0" smtClean="0"/>
              <a:t>)</a:t>
            </a:r>
          </a:p>
          <a:p>
            <a:pPr lvl="1"/>
            <a:r>
              <a:rPr lang="en-IE" sz="1800" b="1" dirty="0" err="1"/>
              <a:t>PIMB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P2</a:t>
            </a:r>
            <a:endParaRPr lang="en-IE" sz="1800" b="1" dirty="0"/>
          </a:p>
          <a:p>
            <a:pPr lvl="1"/>
            <a:endParaRPr lang="en-IE" sz="1800" b="1" dirty="0"/>
          </a:p>
          <a:p>
            <a:pPr lvl="1"/>
            <a:endParaRPr lang="en-IE" sz="1800" b="1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533926439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PIMB</a:t>
                      </a:r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2047480908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xmlns="" val="76737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n-IE" sz="2000" b="1" dirty="0"/>
              <a:t>Values</a:t>
            </a:r>
          </a:p>
          <a:p>
            <a:pPr lvl="1"/>
            <a:r>
              <a:rPr lang="en-IE" sz="1800" b="1" dirty="0" err="1"/>
              <a:t>PMEA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P3</a:t>
            </a:r>
            <a:endParaRPr lang="en-IE" sz="1800" b="1" dirty="0"/>
          </a:p>
          <a:p>
            <a:pPr lvl="1"/>
            <a:r>
              <a:rPr lang="en-IE" sz="1800" b="1" dirty="0" smtClean="0"/>
              <a:t>QAO</a:t>
            </a:r>
            <a:r>
              <a:rPr lang="en-IE" sz="1800" b="1" baseline="-25000" dirty="0" smtClean="0"/>
              <a:t>u2φ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100</a:t>
            </a:r>
            <a:endParaRPr lang="en-IE" sz="1800" dirty="0"/>
          </a:p>
          <a:p>
            <a:pPr lvl="1"/>
            <a:r>
              <a:rPr lang="en-IE" sz="1800" dirty="0"/>
              <a:t>∑</a:t>
            </a:r>
            <a:r>
              <a:rPr lang="en-IE" sz="1800" b="1" dirty="0" err="1"/>
              <a:t>QAO</a:t>
            </a:r>
            <a:r>
              <a:rPr lang="en-IE" sz="1800" b="1" baseline="-25000" dirty="0" err="1"/>
              <a:t>ukφ</a:t>
            </a:r>
            <a:r>
              <a:rPr lang="en-IE" sz="1800" dirty="0"/>
              <a:t> x (1 – </a:t>
            </a:r>
            <a:r>
              <a:rPr lang="en-IE" sz="1800" b="1" dirty="0" err="1"/>
              <a:t>TINIV</a:t>
            </a:r>
            <a:r>
              <a:rPr lang="en-IE" sz="1800" b="1" baseline="-25000" dirty="0" err="1"/>
              <a:t>ukφ</a:t>
            </a:r>
            <a:r>
              <a:rPr lang="en-IE" sz="1800" dirty="0"/>
              <a:t>)</a:t>
            </a:r>
            <a:r>
              <a:rPr lang="en-IE" sz="1800" b="1" dirty="0" smtClean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100</a:t>
            </a:r>
            <a:endParaRPr lang="en-IE" sz="1800" b="1" dirty="0"/>
          </a:p>
          <a:p>
            <a:pPr lvl="1"/>
            <a:r>
              <a:rPr lang="en-IE" sz="1800" b="1" dirty="0" err="1"/>
              <a:t>QRTAG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-100</a:t>
            </a:r>
          </a:p>
          <a:p>
            <a:pPr lvl="1"/>
            <a:r>
              <a:rPr lang="en-IE" sz="1800" b="1" dirty="0"/>
              <a:t>b </a:t>
            </a:r>
            <a:r>
              <a:rPr lang="en-IE" sz="1800" dirty="0"/>
              <a:t>=</a:t>
            </a:r>
            <a:r>
              <a:rPr lang="en-IE" sz="1800" b="1" dirty="0"/>
              <a:t> </a:t>
            </a:r>
            <a:r>
              <a:rPr lang="en-IE" sz="1800" b="1" dirty="0" smtClean="0"/>
              <a:t>3, </a:t>
            </a:r>
            <a:r>
              <a:rPr lang="en-IE" sz="1800" b="1" dirty="0"/>
              <a:t>β </a:t>
            </a:r>
            <a:r>
              <a:rPr lang="en-IE" sz="1800" dirty="0"/>
              <a:t>=</a:t>
            </a:r>
            <a:r>
              <a:rPr lang="en-IE" sz="1800" b="1" dirty="0"/>
              <a:t> 0 (same as </a:t>
            </a:r>
            <a:r>
              <a:rPr lang="en-IE" sz="1800" b="1" dirty="0">
                <a:solidFill>
                  <a:srgbClr val="00B050"/>
                </a:solidFill>
              </a:rPr>
              <a:t>b </a:t>
            </a:r>
            <a:r>
              <a:rPr lang="en-IE" sz="1800" dirty="0">
                <a:solidFill>
                  <a:srgbClr val="00B050"/>
                </a:solidFill>
              </a:rPr>
              <a:t>=</a:t>
            </a:r>
            <a:r>
              <a:rPr lang="en-IE" sz="1800" b="1" dirty="0">
                <a:solidFill>
                  <a:srgbClr val="00B050"/>
                </a:solidFill>
              </a:rPr>
              <a:t> </a:t>
            </a:r>
            <a:r>
              <a:rPr lang="en-IE" sz="1800" b="1" dirty="0" smtClean="0">
                <a:solidFill>
                  <a:srgbClr val="00B050"/>
                </a:solidFill>
              </a:rPr>
              <a:t>2, </a:t>
            </a:r>
            <a:r>
              <a:rPr lang="en-IE" sz="1800" b="1" dirty="0">
                <a:solidFill>
                  <a:srgbClr val="00B050"/>
                </a:solidFill>
              </a:rPr>
              <a:t>β </a:t>
            </a:r>
            <a:r>
              <a:rPr lang="en-IE" sz="1800" dirty="0">
                <a:solidFill>
                  <a:srgbClr val="00B050"/>
                </a:solidFill>
              </a:rPr>
              <a:t>=</a:t>
            </a:r>
            <a:r>
              <a:rPr lang="en-IE" sz="1800" b="1" dirty="0">
                <a:solidFill>
                  <a:srgbClr val="00B050"/>
                </a:solidFill>
              </a:rPr>
              <a:t> 1</a:t>
            </a:r>
            <a:r>
              <a:rPr lang="en-IE" sz="1800" b="1" dirty="0" smtClean="0"/>
              <a:t>)</a:t>
            </a:r>
          </a:p>
          <a:p>
            <a:pPr lvl="1"/>
            <a:r>
              <a:rPr lang="en-IE" sz="1800" b="1" dirty="0" err="1"/>
              <a:t>PIMB</a:t>
            </a:r>
            <a:r>
              <a:rPr lang="en-IE" sz="1800" b="1" baseline="-25000" dirty="0" err="1"/>
              <a:t>φ</a:t>
            </a:r>
            <a:r>
              <a:rPr lang="en-IE" sz="1800" b="1" dirty="0"/>
              <a:t> </a:t>
            </a:r>
            <a:r>
              <a:rPr lang="en-IE" sz="1800" dirty="0"/>
              <a:t>=</a:t>
            </a:r>
            <a:r>
              <a:rPr lang="en-IE" sz="1800" b="1" dirty="0"/>
              <a:t> P3</a:t>
            </a:r>
          </a:p>
          <a:p>
            <a:pPr lvl="1"/>
            <a:endParaRPr lang="en-IE" sz="1800" b="1" dirty="0"/>
          </a:p>
          <a:p>
            <a:pPr lvl="1"/>
            <a:endParaRPr lang="en-IE" sz="1800" b="1" dirty="0"/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406021817"/>
              </p:ext>
            </p:extLst>
          </p:nvPr>
        </p:nvGraphicFramePr>
        <p:xfrm>
          <a:off x="5562600" y="2096294"/>
          <a:ext cx="2209800" cy="353377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Ranked Set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Tagged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PMEA</a:t>
                      </a:r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PIMB</a:t>
                      </a:r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IE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601629521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6059269"/>
            <a:ext cx="71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QRTAG is the sum of the initial tagged bids &amp; offers. Indicates how much tagging is required to bring sum of tagged bids &amp; offers to zero  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5329416" y="1264918"/>
            <a:ext cx="2930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smtClean="0"/>
              <a:t>Dark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Red = +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</a:p>
          <a:p>
            <a:r>
              <a:rPr lang="en-IE" sz="1200" dirty="0" smtClean="0"/>
              <a:t>Dark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</a:t>
            </a:r>
            <a:r>
              <a:rPr lang="en-IE" sz="1200" dirty="0" err="1" smtClean="0"/>
              <a:t>Unflagged</a:t>
            </a:r>
            <a:r>
              <a:rPr lang="en-IE" sz="1200" dirty="0" smtClean="0"/>
              <a:t> / Untagged</a:t>
            </a:r>
          </a:p>
          <a:p>
            <a:r>
              <a:rPr lang="en-IE" sz="1200" dirty="0" smtClean="0"/>
              <a:t>Light Blue = -</a:t>
            </a:r>
            <a:r>
              <a:rPr lang="en-IE" sz="1200" dirty="0" err="1" smtClean="0"/>
              <a:t>ve</a:t>
            </a:r>
            <a:r>
              <a:rPr lang="en-IE" sz="1200" dirty="0" smtClean="0"/>
              <a:t> Flagged / Tagged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xmlns="" val="338088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1849</MMTID>
    <ModID xmlns="bd8dd43f-48f8-46ce-9b8d-78f402b7750b">743</ModID>
  </documentManagement>
</p:properties>
</file>

<file path=customXml/itemProps1.xml><?xml version="1.0" encoding="utf-8"?>
<ds:datastoreItem xmlns:ds="http://schemas.openxmlformats.org/officeDocument/2006/customXml" ds:itemID="{F77F824B-0B46-4A2D-A29E-A767100CD183}"/>
</file>

<file path=customXml/itemProps2.xml><?xml version="1.0" encoding="utf-8"?>
<ds:datastoreItem xmlns:ds="http://schemas.openxmlformats.org/officeDocument/2006/customXml" ds:itemID="{AE5D6BE8-5495-43BF-A1F3-151246212005}"/>
</file>

<file path=customXml/itemProps3.xml><?xml version="1.0" encoding="utf-8"?>
<ds:datastoreItem xmlns:ds="http://schemas.openxmlformats.org/officeDocument/2006/customXml" ds:itemID="{D4E0C350-1ED3-4C10-B875-4FCAA27CCCBE}"/>
</file>

<file path=docProps/app.xml><?xml version="1.0" encoding="utf-8"?>
<Properties xmlns="http://schemas.openxmlformats.org/officeDocument/2006/extended-properties" xmlns:vt="http://schemas.openxmlformats.org/officeDocument/2006/docPropsVTypes">
  <TotalTime>2300</TotalTime>
  <Words>2094</Words>
  <Application>Microsoft Office PowerPoint</Application>
  <PresentationFormat>On-screen Show (4:3)</PresentationFormat>
  <Paragraphs>561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EirGrid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Kerin, Martin</dc:creator>
  <cp:lastModifiedBy>eblair</cp:lastModifiedBy>
  <cp:revision>72</cp:revision>
  <dcterms:created xsi:type="dcterms:W3CDTF">2018-01-29T17:04:13Z</dcterms:created>
  <dcterms:modified xsi:type="dcterms:W3CDTF">2018-05-16T14:24:17Z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1081</vt:lpwstr>
  </property>
  <property fmtid="{D5CDD505-2E9C-101B-9397-08002B2CF9AE}" pid="7" name="Year of Modification Proposal">
    <vt:lpwstr>2018</vt:lpwstr>
  </property>
  <property fmtid="{D5CDD505-2E9C-101B-9397-08002B2CF9AE}" pid="8" name="Document Type">
    <vt:lpwstr>Slides</vt:lpwstr>
  </property>
  <property fmtid="{D5CDD505-2E9C-101B-9397-08002B2CF9AE}" pid="10" name="_CopySource">
    <vt:lpwstr>April Meeting Mod_07_18 v2.pptx</vt:lpwstr>
  </property>
  <property fmtid="{D5CDD505-2E9C-101B-9397-08002B2CF9AE}" pid="11" name="Order">
    <vt:r8>383600</vt:r8>
  </property>
</Properties>
</file>