
<file path=[Content_Types].xml><?xml version="1.0" encoding="utf-8"?>
<Types xmlns="http://schemas.openxmlformats.org/package/2006/content-types">
  <Override PartName="/ppt/diagrams/colors22.xml" ContentType="application/vnd.openxmlformats-officedocument.drawingml.diagramColors+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Default Extension="xml" ContentType="application/xml"/>
  <Override PartName="/ppt/slides/slide14.xml" ContentType="application/vnd.openxmlformats-officedocument.presentationml.slide+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Default Extension="png" ContentType="image/png"/>
  <Override PartName="/ppt/diagrams/layout20.xml" ContentType="application/vnd.openxmlformats-officedocument.drawingml.diagramLayout+xml"/>
  <Override PartName="/customXml/itemProps2.xml" ContentType="application/vnd.openxmlformats-officedocument.customXmlProperties+xml"/>
  <Override PartName="/ppt/diagrams/quickStyle3.xml" ContentType="application/vnd.openxmlformats-officedocument.drawingml.diagramStyl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quickStyle25.xml" ContentType="application/vnd.openxmlformats-officedocument.drawingml.diagramStyle+xml"/>
  <Override PartName="/ppt/diagrams/drawing26.xml" ContentType="application/vnd.ms-office.drawingml.diagramDrawing+xml"/>
  <Override PartName="/ppt/slideLayouts/slideLayout10.xml" ContentType="application/vnd.openxmlformats-officedocument.presentationml.slideLayout+xml"/>
  <Override PartName="/ppt/diagrams/drawing8.xml" ContentType="application/vnd.ms-office.drawingml.diagramDrawing+xml"/>
  <Override PartName="/ppt/diagrams/layout25.xml" ContentType="application/vnd.openxmlformats-officedocument.drawingml.diagramLayout+xml"/>
  <Override PartName="/ppt/diagrams/quickStyle8.xml" ContentType="application/vnd.openxmlformats-officedocument.drawingml.diagramStyle+xml"/>
  <Override PartName="/ppt/diagrams/layout14.xml" ContentType="application/vnd.openxmlformats-officedocument.drawingml.diagramLayout+xml"/>
  <Override PartName="/ppt/diagrams/colors24.xml" ContentType="application/vnd.openxmlformats-officedocument.drawingml.diagramColors+xml"/>
  <Override PartName="/ppt/diagrams/colors1.xml" ContentType="application/vnd.openxmlformats-officedocument.drawingml.diagramColors+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layout27.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customXml/itemProps1.xml" ContentType="application/vnd.openxmlformats-officedocument.customXmlProperties+xml"/>
  <Override PartName="/ppt/theme/theme1.xml" ContentType="application/vnd.openxmlformats-officedocument.them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drawing25.xml" ContentType="application/vnd.ms-office.drawingml.diagramDrawing+xml"/>
  <Override PartName="/docProps/custom.xml" ContentType="application/vnd.openxmlformats-officedocument.custom-properties+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quickStyle18.xml" ContentType="application/vnd.openxmlformats-officedocument.drawingml.diagramStyle+xml"/>
  <Override PartName="/ppt/diagrams/layout18.xml" ContentType="application/vnd.openxmlformats-officedocument.drawingml.diagramLayout+xml"/>
  <Override PartName="/ppt/diagrams/layout2.xml" ContentType="application/vnd.openxmlformats-officedocument.drawingml.diagramLayout+xml"/>
  <Override PartName="/ppt/diagrams/colors28.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drawing11.xml" ContentType="application/vnd.ms-office.drawingml.diagramDrawing+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307" r:id="rId3"/>
    <p:sldId id="308" r:id="rId4"/>
    <p:sldId id="306" r:id="rId5"/>
    <p:sldId id="309" r:id="rId6"/>
    <p:sldId id="321" r:id="rId7"/>
    <p:sldId id="322" r:id="rId8"/>
    <p:sldId id="323" r:id="rId9"/>
    <p:sldId id="325" r:id="rId10"/>
    <p:sldId id="328" r:id="rId11"/>
    <p:sldId id="327" r:id="rId12"/>
    <p:sldId id="326" r:id="rId13"/>
    <p:sldId id="324" r:id="rId14"/>
    <p:sldId id="329" r:id="rId15"/>
    <p:sldId id="310" r:id="rId16"/>
    <p:sldId id="305" r:id="rId17"/>
    <p:sldId id="311" r:id="rId18"/>
    <p:sldId id="312" r:id="rId19"/>
    <p:sldId id="313" r:id="rId20"/>
    <p:sldId id="314" r:id="rId21"/>
    <p:sldId id="315" r:id="rId22"/>
    <p:sldId id="316" r:id="rId23"/>
    <p:sldId id="317" r:id="rId24"/>
    <p:sldId id="318" r:id="rId25"/>
    <p:sldId id="319" r:id="rId26"/>
    <p:sldId id="320" r:id="rId27"/>
    <p:sldId id="330" r:id="rId28"/>
    <p:sldId id="30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1524"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1330EA4-886A-4447-8DF3-727627DC41B1}" type="presOf" srcId="{0892F4D6-8279-418A-8AE9-47AF4E299AA2}" destId="{E48EDA4C-8A74-43CF-ADF1-DB0F43C3695D}" srcOrd="0" destOrd="0" presId="urn:microsoft.com/office/officeart/2005/8/layout/vList2"/>
    <dgm:cxn modelId="{81DE2AA7-E6C6-4F96-892C-BADC1D358269}" type="presOf" srcId="{B53502B7-CFD9-4D79-A7B6-A209BE8CBF2D}" destId="{BCBE42DD-E755-40FA-869D-120EE8F7268F}" srcOrd="0" destOrd="0" presId="urn:microsoft.com/office/officeart/2005/8/layout/vList2"/>
    <dgm:cxn modelId="{7E51A97B-376B-4861-BEBA-9E639F74391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5092808-45F5-487C-87CD-2C82C7569741}" type="presOf" srcId="{B53502B7-CFD9-4D79-A7B6-A209BE8CBF2D}" destId="{BCBE42DD-E755-40FA-869D-120EE8F7268F}" srcOrd="0" destOrd="0" presId="urn:microsoft.com/office/officeart/2005/8/layout/vList2"/>
    <dgm:cxn modelId="{8DB67185-506D-4F4F-A305-8EE1247FB08C}" type="presOf" srcId="{0892F4D6-8279-418A-8AE9-47AF4E299AA2}" destId="{E48EDA4C-8A74-43CF-ADF1-DB0F43C3695D}" srcOrd="0" destOrd="0" presId="urn:microsoft.com/office/officeart/2005/8/layout/vList2"/>
    <dgm:cxn modelId="{1BE0C155-9BA4-4998-B1C0-D1FA8D23D69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83B45B6F-9A79-4A87-951D-9633E65585A2}" type="presOf" srcId="{0892F4D6-8279-418A-8AE9-47AF4E299AA2}" destId="{E48EDA4C-8A74-43CF-ADF1-DB0F43C3695D}" srcOrd="0" destOrd="0" presId="urn:microsoft.com/office/officeart/2005/8/layout/vList2"/>
    <dgm:cxn modelId="{8F3BC3AD-BF08-411B-8659-19CB6B93CC95}" type="presOf" srcId="{B53502B7-CFD9-4D79-A7B6-A209BE8CBF2D}" destId="{BCBE42DD-E755-40FA-869D-120EE8F7268F}" srcOrd="0" destOrd="0" presId="urn:microsoft.com/office/officeart/2005/8/layout/vList2"/>
    <dgm:cxn modelId="{A1ACC1BD-7B24-4757-903F-AFF3091A26FA}"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EF737581-5018-4F00-8FDE-EEAA05B7CFC9}" type="presOf" srcId="{0892F4D6-8279-418A-8AE9-47AF4E299AA2}" destId="{E48EDA4C-8A74-43CF-ADF1-DB0F43C3695D}" srcOrd="0" destOrd="0" presId="urn:microsoft.com/office/officeart/2005/8/layout/vList2"/>
    <dgm:cxn modelId="{2DF13572-9030-4C75-A4F2-AE3C31C2CE27}" type="presOf" srcId="{B53502B7-CFD9-4D79-A7B6-A209BE8CBF2D}" destId="{BCBE42DD-E755-40FA-869D-120EE8F7268F}" srcOrd="0" destOrd="0" presId="urn:microsoft.com/office/officeart/2005/8/layout/vList2"/>
    <dgm:cxn modelId="{66AFD21C-CF6C-4745-82AB-AC58E64E63D1}"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4DE01FF-088A-4B4E-9C8B-4C97CE7C75F1}" type="presOf" srcId="{0892F4D6-8279-418A-8AE9-47AF4E299AA2}" destId="{E48EDA4C-8A74-43CF-ADF1-DB0F43C3695D}" srcOrd="0" destOrd="0" presId="urn:microsoft.com/office/officeart/2005/8/layout/vList2"/>
    <dgm:cxn modelId="{81819882-A6B7-42D9-A065-77F979102727}" type="presOf" srcId="{B53502B7-CFD9-4D79-A7B6-A209BE8CBF2D}" destId="{BCBE42DD-E755-40FA-869D-120EE8F7268F}" srcOrd="0" destOrd="0" presId="urn:microsoft.com/office/officeart/2005/8/layout/vList2"/>
    <dgm:cxn modelId="{CF744E53-9BC9-47E3-9B2F-AC5EB1AA7D3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591D046-F60D-42C6-B73A-E438DBE6D38B}" type="presOf" srcId="{0892F4D6-8279-418A-8AE9-47AF4E299AA2}" destId="{E48EDA4C-8A74-43CF-ADF1-DB0F43C3695D}" srcOrd="0" destOrd="0" presId="urn:microsoft.com/office/officeart/2005/8/layout/vList2"/>
    <dgm:cxn modelId="{578F78E6-EF4D-468D-B641-5CC71742B524}" type="presOf" srcId="{B53502B7-CFD9-4D79-A7B6-A209BE8CBF2D}" destId="{BCBE42DD-E755-40FA-869D-120EE8F7268F}" srcOrd="0" destOrd="0" presId="urn:microsoft.com/office/officeart/2005/8/layout/vList2"/>
    <dgm:cxn modelId="{5518ECF9-F626-4F7C-A400-E123D5E478E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96922F4F-70CF-40E3-AC69-83D76ACAC303}" type="presOf" srcId="{B53502B7-CFD9-4D79-A7B6-A209BE8CBF2D}" destId="{BCBE42DD-E755-40FA-869D-120EE8F7268F}" srcOrd="0" destOrd="0" presId="urn:microsoft.com/office/officeart/2005/8/layout/vList2"/>
    <dgm:cxn modelId="{7DF1DFA6-1992-4794-8C77-3A9DD7C06465}" type="presOf" srcId="{0892F4D6-8279-418A-8AE9-47AF4E299AA2}" destId="{E48EDA4C-8A74-43CF-ADF1-DB0F43C3695D}" srcOrd="0" destOrd="0" presId="urn:microsoft.com/office/officeart/2005/8/layout/vList2"/>
    <dgm:cxn modelId="{996380D9-3CDF-4ECB-B231-AD0D8BE5591A}"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6B77ADD3-A810-463E-9ACC-39B6E0C670C0}" type="presOf" srcId="{B53502B7-CFD9-4D79-A7B6-A209BE8CBF2D}" destId="{BCBE42DD-E755-40FA-869D-120EE8F7268F}" srcOrd="0" destOrd="0" presId="urn:microsoft.com/office/officeart/2005/8/layout/vList2"/>
    <dgm:cxn modelId="{D7D17356-0EE1-4010-AD55-A715290DE766}" type="presOf" srcId="{0892F4D6-8279-418A-8AE9-47AF4E299AA2}" destId="{E48EDA4C-8A74-43CF-ADF1-DB0F43C3695D}" srcOrd="0" destOrd="0" presId="urn:microsoft.com/office/officeart/2005/8/layout/vList2"/>
    <dgm:cxn modelId="{A86FFB4F-DC97-4B23-90A5-896410554D9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E10A3194-8068-42D7-A84C-8E89EEBE4469}" type="presOf" srcId="{B53502B7-CFD9-4D79-A7B6-A209BE8CBF2D}" destId="{BCBE42DD-E755-40FA-869D-120EE8F7268F}" srcOrd="0" destOrd="0" presId="urn:microsoft.com/office/officeart/2005/8/layout/vList2"/>
    <dgm:cxn modelId="{0884F9F0-DC95-4D15-B255-46832D31F2D3}" type="presOf" srcId="{0892F4D6-8279-418A-8AE9-47AF4E299AA2}" destId="{E48EDA4C-8A74-43CF-ADF1-DB0F43C3695D}" srcOrd="0" destOrd="0" presId="urn:microsoft.com/office/officeart/2005/8/layout/vList2"/>
    <dgm:cxn modelId="{290BCBAA-A311-4AE7-8DF5-4CB4C704436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FE9AD3E-72A1-495D-94B8-555DB6806552}" type="presOf" srcId="{0892F4D6-8279-418A-8AE9-47AF4E299AA2}" destId="{E48EDA4C-8A74-43CF-ADF1-DB0F43C3695D}" srcOrd="0" destOrd="0" presId="urn:microsoft.com/office/officeart/2005/8/layout/vList2"/>
    <dgm:cxn modelId="{BDF3CE9C-CEAE-4944-8FF2-0394578BF9F6}" type="presOf" srcId="{B53502B7-CFD9-4D79-A7B6-A209BE8CBF2D}" destId="{BCBE42DD-E755-40FA-869D-120EE8F7268F}" srcOrd="0" destOrd="0" presId="urn:microsoft.com/office/officeart/2005/8/layout/vList2"/>
    <dgm:cxn modelId="{B2727642-5E4F-4C29-929C-5558045428B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25BA8AB-06C9-4547-801E-7E00F6AAC25F}" type="presOf" srcId="{B53502B7-CFD9-4D79-A7B6-A209BE8CBF2D}" destId="{BCBE42DD-E755-40FA-869D-120EE8F7268F}" srcOrd="0" destOrd="0" presId="urn:microsoft.com/office/officeart/2005/8/layout/vList2"/>
    <dgm:cxn modelId="{A01FBDB7-E28C-4BFB-BCE5-B3C2199AC883}" type="presOf" srcId="{0892F4D6-8279-418A-8AE9-47AF4E299AA2}" destId="{E48EDA4C-8A74-43CF-ADF1-DB0F43C3695D}" srcOrd="0" destOrd="0" presId="urn:microsoft.com/office/officeart/2005/8/layout/vList2"/>
    <dgm:cxn modelId="{D50630E5-4DE1-4279-9E63-37E647C2C2C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C5C49A2-4261-4682-A02A-5EB9307E0DCF}" type="presOf" srcId="{0892F4D6-8279-418A-8AE9-47AF4E299AA2}" destId="{E48EDA4C-8A74-43CF-ADF1-DB0F43C3695D}" srcOrd="0" destOrd="0" presId="urn:microsoft.com/office/officeart/2005/8/layout/vList2"/>
    <dgm:cxn modelId="{711ABC21-82BF-43EC-A7E1-B27C4807571D}" type="presOf" srcId="{B53502B7-CFD9-4D79-A7B6-A209BE8CBF2D}" destId="{BCBE42DD-E755-40FA-869D-120EE8F7268F}" srcOrd="0" destOrd="0" presId="urn:microsoft.com/office/officeart/2005/8/layout/vList2"/>
    <dgm:cxn modelId="{45B8227D-51B6-48E2-91B6-4B2375FFE6B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90EFC50C-F794-486D-A06C-0A93956577BB}" type="presOf" srcId="{0892F4D6-8279-418A-8AE9-47AF4E299AA2}" destId="{E48EDA4C-8A74-43CF-ADF1-DB0F43C3695D}" srcOrd="0" destOrd="0" presId="urn:microsoft.com/office/officeart/2005/8/layout/vList2"/>
    <dgm:cxn modelId="{CA056D16-B453-41F0-84EC-EF35245E4DE3}" type="presOf" srcId="{B53502B7-CFD9-4D79-A7B6-A209BE8CBF2D}" destId="{BCBE42DD-E755-40FA-869D-120EE8F7268F}" srcOrd="0" destOrd="0" presId="urn:microsoft.com/office/officeart/2005/8/layout/vList2"/>
    <dgm:cxn modelId="{4D6B8809-C5B3-42A9-BBE3-C0FE6A1E297F}"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1BBCA635-D770-4A9E-85C4-FA78077CB5D8}" type="presOf" srcId="{0892F4D6-8279-418A-8AE9-47AF4E299AA2}" destId="{E48EDA4C-8A74-43CF-ADF1-DB0F43C3695D}" srcOrd="0" destOrd="0" presId="urn:microsoft.com/office/officeart/2005/8/layout/vList2"/>
    <dgm:cxn modelId="{9B3DC29D-12E9-40C5-8D70-123E2CBFFCE3}" type="presOf" srcId="{B53502B7-CFD9-4D79-A7B6-A209BE8CBF2D}" destId="{BCBE42DD-E755-40FA-869D-120EE8F7268F}" srcOrd="0" destOrd="0" presId="urn:microsoft.com/office/officeart/2005/8/layout/vList2"/>
    <dgm:cxn modelId="{16240F22-003E-4BB2-89AC-C7D3FD822AD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F5A38589-E974-480D-AE1D-177F7FD6B526}" type="presOf" srcId="{B53502B7-CFD9-4D79-A7B6-A209BE8CBF2D}" destId="{BCBE42DD-E755-40FA-869D-120EE8F7268F}" srcOrd="0" destOrd="0" presId="urn:microsoft.com/office/officeart/2005/8/layout/vList2"/>
    <dgm:cxn modelId="{B86401EF-C33F-4025-9C57-CD9244F54A6D}" type="presOf" srcId="{0892F4D6-8279-418A-8AE9-47AF4E299AA2}" destId="{E48EDA4C-8A74-43CF-ADF1-DB0F43C3695D}" srcOrd="0" destOrd="0" presId="urn:microsoft.com/office/officeart/2005/8/layout/vList2"/>
    <dgm:cxn modelId="{83E09BD0-48ED-4049-B470-4C369116A4A8}"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1FB352B0-F3B5-4E14-856B-56D2D205DF0C}" type="presOf" srcId="{0892F4D6-8279-418A-8AE9-47AF4E299AA2}" destId="{E48EDA4C-8A74-43CF-ADF1-DB0F43C3695D}" srcOrd="0" destOrd="0" presId="urn:microsoft.com/office/officeart/2005/8/layout/vList2"/>
    <dgm:cxn modelId="{E63BD82D-6D94-42DB-B936-6317FA185672}" type="presOf" srcId="{B53502B7-CFD9-4D79-A7B6-A209BE8CBF2D}" destId="{BCBE42DD-E755-40FA-869D-120EE8F7268F}" srcOrd="0" destOrd="0" presId="urn:microsoft.com/office/officeart/2005/8/layout/vList2"/>
    <dgm:cxn modelId="{2AAFFDA1-CF27-4828-BDEB-DE28D739829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632A15C9-DCE2-4647-BE62-9625D4A6F64F}" type="presOf" srcId="{B53502B7-CFD9-4D79-A7B6-A209BE8CBF2D}" destId="{BCBE42DD-E755-40FA-869D-120EE8F7268F}" srcOrd="0" destOrd="0" presId="urn:microsoft.com/office/officeart/2005/8/layout/vList2"/>
    <dgm:cxn modelId="{3F36D4D4-2B7C-46DE-8147-366A3BAEDCB0}" type="presOf" srcId="{0892F4D6-8279-418A-8AE9-47AF4E299AA2}" destId="{E48EDA4C-8A74-43CF-ADF1-DB0F43C3695D}" srcOrd="0" destOrd="0" presId="urn:microsoft.com/office/officeart/2005/8/layout/vList2"/>
    <dgm:cxn modelId="{53377989-3F87-4D50-9F13-5E343A10338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0FAEF166-AF00-4CB9-B523-F06DBCF2C0FB}" type="presOf" srcId="{B53502B7-CFD9-4D79-A7B6-A209BE8CBF2D}" destId="{BCBE42DD-E755-40FA-869D-120EE8F7268F}" srcOrd="0" destOrd="0" presId="urn:microsoft.com/office/officeart/2005/8/layout/vList2"/>
    <dgm:cxn modelId="{838B18CD-4D3D-453D-B316-800E631243E8}" type="presOf" srcId="{0892F4D6-8279-418A-8AE9-47AF4E299AA2}" destId="{E48EDA4C-8A74-43CF-ADF1-DB0F43C3695D}" srcOrd="0" destOrd="0" presId="urn:microsoft.com/office/officeart/2005/8/layout/vList2"/>
    <dgm:cxn modelId="{53357E47-6CDF-4DE8-B9E7-2BF94B27442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097CD694-6EAB-42E0-BAE5-2F34716F50DB}" type="presOf" srcId="{0892F4D6-8279-418A-8AE9-47AF4E299AA2}" destId="{E48EDA4C-8A74-43CF-ADF1-DB0F43C3695D}" srcOrd="0" destOrd="0" presId="urn:microsoft.com/office/officeart/2005/8/layout/vList2"/>
    <dgm:cxn modelId="{E8FD8492-5321-4E7F-8856-6B8BD9469473}" type="presOf" srcId="{B53502B7-CFD9-4D79-A7B6-A209BE8CBF2D}" destId="{BCBE42DD-E755-40FA-869D-120EE8F7268F}" srcOrd="0" destOrd="0" presId="urn:microsoft.com/office/officeart/2005/8/layout/vList2"/>
    <dgm:cxn modelId="{4612F277-9FCA-4A98-9E6C-F87E4898BE5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9D89D6DB-9C74-49CF-A728-F345A385B152}" type="presOf" srcId="{0892F4D6-8279-418A-8AE9-47AF4E299AA2}" destId="{E48EDA4C-8A74-43CF-ADF1-DB0F43C3695D}" srcOrd="0" destOrd="0" presId="urn:microsoft.com/office/officeart/2005/8/layout/vList2"/>
    <dgm:cxn modelId="{4134121A-EF79-4B1F-BC6C-67F61549B8E9}" type="presOf" srcId="{B53502B7-CFD9-4D79-A7B6-A209BE8CBF2D}" destId="{BCBE42DD-E755-40FA-869D-120EE8F7268F}" srcOrd="0" destOrd="0" presId="urn:microsoft.com/office/officeart/2005/8/layout/vList2"/>
    <dgm:cxn modelId="{52839C3E-7415-4A71-9F53-6D7FA015CA2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FB60DF0D-480B-42FB-85E6-96D6572A1DC4}" type="presOf" srcId="{B53502B7-CFD9-4D79-A7B6-A209BE8CBF2D}" destId="{BCBE42DD-E755-40FA-869D-120EE8F7268F}" srcOrd="0" destOrd="0" presId="urn:microsoft.com/office/officeart/2005/8/layout/vList2"/>
    <dgm:cxn modelId="{046A89AC-67CB-49C4-ABBF-2B3462C8E808}" type="presOf" srcId="{0892F4D6-8279-418A-8AE9-47AF4E299AA2}" destId="{E48EDA4C-8A74-43CF-ADF1-DB0F43C3695D}" srcOrd="0" destOrd="0" presId="urn:microsoft.com/office/officeart/2005/8/layout/vList2"/>
    <dgm:cxn modelId="{C0028CBB-B147-43DA-AD41-28184373BC8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6D480C0-FA59-42AF-95E5-9C9F82D7BE91}" type="presOf" srcId="{B53502B7-CFD9-4D79-A7B6-A209BE8CBF2D}" destId="{BCBE42DD-E755-40FA-869D-120EE8F7268F}" srcOrd="0" destOrd="0" presId="urn:microsoft.com/office/officeart/2005/8/layout/vList2"/>
    <dgm:cxn modelId="{D294A6B2-89F5-4D98-8052-31B579354468}" type="presOf" srcId="{0892F4D6-8279-418A-8AE9-47AF4E299AA2}" destId="{E48EDA4C-8A74-43CF-ADF1-DB0F43C3695D}" srcOrd="0" destOrd="0" presId="urn:microsoft.com/office/officeart/2005/8/layout/vList2"/>
    <dgm:cxn modelId="{6EB3C009-FE6D-4D86-AB8E-A1AD34834363}"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F95F6D6E-E846-462C-B18D-9134C4C083FA}" type="presOf" srcId="{B53502B7-CFD9-4D79-A7B6-A209BE8CBF2D}" destId="{BCBE42DD-E755-40FA-869D-120EE8F7268F}" srcOrd="0" destOrd="0" presId="urn:microsoft.com/office/officeart/2005/8/layout/vList2"/>
    <dgm:cxn modelId="{09E8EAB3-33C9-490B-A86A-2C05695FB76C}" type="presOf" srcId="{0892F4D6-8279-418A-8AE9-47AF4E299AA2}" destId="{E48EDA4C-8A74-43CF-ADF1-DB0F43C3695D}" srcOrd="0" destOrd="0" presId="urn:microsoft.com/office/officeart/2005/8/layout/vList2"/>
    <dgm:cxn modelId="{EEA7A97D-F70A-4375-9C00-16252C5071C3}"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B994685-2FE5-4F80-9E8B-1287BE60EB03}" type="presOf" srcId="{B53502B7-CFD9-4D79-A7B6-A209BE8CBF2D}" destId="{BCBE42DD-E755-40FA-869D-120EE8F7268F}" srcOrd="0" destOrd="0" presId="urn:microsoft.com/office/officeart/2005/8/layout/vList2"/>
    <dgm:cxn modelId="{7D909D3E-0A7F-4B87-9DCD-DDF353B22FDD}" type="presOf" srcId="{0892F4D6-8279-418A-8AE9-47AF4E299AA2}" destId="{E48EDA4C-8A74-43CF-ADF1-DB0F43C3695D}" srcOrd="0" destOrd="0" presId="urn:microsoft.com/office/officeart/2005/8/layout/vList2"/>
    <dgm:cxn modelId="{0D44F5B3-845F-4F06-9AC2-66C63CFF537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95EBDDF9-0B39-42E8-8920-2606DA2025C7}" type="presOf" srcId="{0892F4D6-8279-418A-8AE9-47AF4E299AA2}" destId="{E48EDA4C-8A74-43CF-ADF1-DB0F43C3695D}" srcOrd="0" destOrd="0" presId="urn:microsoft.com/office/officeart/2005/8/layout/vList2"/>
    <dgm:cxn modelId="{53453A8B-7781-4B30-BFEE-701505518E8D}" type="presOf" srcId="{B53502B7-CFD9-4D79-A7B6-A209BE8CBF2D}" destId="{BCBE42DD-E755-40FA-869D-120EE8F7268F}" srcOrd="0" destOrd="0" presId="urn:microsoft.com/office/officeart/2005/8/layout/vList2"/>
    <dgm:cxn modelId="{6B4FF4E7-4C71-4AC0-B02E-C7D601AF83AA}"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E450C78-0AC4-4158-B55E-82FF98CFEB3A}" type="presOf" srcId="{B53502B7-CFD9-4D79-A7B6-A209BE8CBF2D}" destId="{BCBE42DD-E755-40FA-869D-120EE8F7268F}" srcOrd="0" destOrd="0" presId="urn:microsoft.com/office/officeart/2005/8/layout/vList2"/>
    <dgm:cxn modelId="{93A84DA6-0885-4417-87D7-72DFCA476232}" type="presOf" srcId="{0892F4D6-8279-418A-8AE9-47AF4E299AA2}" destId="{E48EDA4C-8A74-43CF-ADF1-DB0F43C3695D}" srcOrd="0" destOrd="0" presId="urn:microsoft.com/office/officeart/2005/8/layout/vList2"/>
    <dgm:cxn modelId="{E5E8B170-4341-4463-BEF6-A17F9FC661FF}"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7768165-FD6D-4C8C-B405-E81055C43954}" type="presOf" srcId="{B53502B7-CFD9-4D79-A7B6-A209BE8CBF2D}" destId="{BCBE42DD-E755-40FA-869D-120EE8F7268F}" srcOrd="0" destOrd="0" presId="urn:microsoft.com/office/officeart/2005/8/layout/vList2"/>
    <dgm:cxn modelId="{CC8ECD22-C095-4E25-871A-F4F28AB8EFA3}" type="presOf" srcId="{0892F4D6-8279-418A-8AE9-47AF4E299AA2}" destId="{E48EDA4C-8A74-43CF-ADF1-DB0F43C3695D}" srcOrd="0" destOrd="0" presId="urn:microsoft.com/office/officeart/2005/8/layout/vList2"/>
    <dgm:cxn modelId="{0DB73CDF-8C46-494E-A8DA-1E37E3F3DD9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Mod_15_18 – IP/QBOA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66046FBF-92A4-469E-994C-AA7C63702DCA}" type="presOf" srcId="{B53502B7-CFD9-4D79-A7B6-A209BE8CBF2D}" destId="{BCBE42DD-E755-40FA-869D-120EE8F7268F}" srcOrd="0" destOrd="0" presId="urn:microsoft.com/office/officeart/2005/8/layout/vList2"/>
    <dgm:cxn modelId="{8C8A036C-37CA-4DD8-83B8-EF5BB970590A}" type="presOf" srcId="{0892F4D6-8279-418A-8AE9-47AF4E299AA2}" destId="{E48EDA4C-8A74-43CF-ADF1-DB0F43C3695D}" srcOrd="0" destOrd="0" presId="urn:microsoft.com/office/officeart/2005/8/layout/vList2"/>
    <dgm:cxn modelId="{50D117CA-5F91-40E8-9DBE-400893ED641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b="0" kern="1200" dirty="0"/>
        </a:p>
      </dsp:txBody>
      <dsp:txXfrm>
        <a:off x="0" y="0"/>
        <a:ext cx="8229599" cy="647595"/>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b="0" kern="1200" dirty="0"/>
        </a:p>
      </dsp:txBody>
      <dsp:txXfrm>
        <a:off x="0" y="0"/>
        <a:ext cx="8229599" cy="647595"/>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b="0" kern="1200" dirty="0"/>
        </a:p>
      </dsp:txBody>
      <dsp:txXfrm>
        <a:off x="0" y="0"/>
        <a:ext cx="8229599" cy="647595"/>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b="0" kern="1200" dirty="0"/>
        </a:p>
      </dsp:txBody>
      <dsp:txXfrm>
        <a:off x="0" y="0"/>
        <a:ext cx="8229599" cy="647595"/>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b="0" kern="1200" dirty="0"/>
        </a:p>
      </dsp:txBody>
      <dsp:txXfrm>
        <a:off x="0" y="0"/>
        <a:ext cx="8229599" cy="647595"/>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b="0" kern="1200" dirty="0"/>
        </a:p>
      </dsp:txBody>
      <dsp:txXfrm>
        <a:off x="0" y="0"/>
        <a:ext cx="8229599" cy="647595"/>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1403"/>
        <a:ext cx="8229599" cy="64759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Mod_15_18 – IP/QBOA</a:t>
          </a:r>
          <a:endParaRPr lang="en-US" sz="2700" kern="1200" dirty="0"/>
        </a:p>
      </dsp:txBody>
      <dsp:txXfrm>
        <a:off x="0" y="0"/>
        <a:ext cx="8229599" cy="6475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1193801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187175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123570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24672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236338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333794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1432169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72930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314036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2666736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465E3F-CBDC-439D-A90B-CB22954F2028}" type="datetimeFigureOut">
              <a:rPr lang="en-IE" smtClean="0"/>
              <a:pPr/>
              <a:t>16/05/2018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3736470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465E3F-CBDC-439D-A90B-CB22954F2028}" type="datetimeFigureOut">
              <a:rPr lang="en-IE" smtClean="0"/>
              <a:pPr/>
              <a:t>16/05/2018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EAE66-DD26-42FB-8C8E-4E7109C56947}" type="slidenum">
              <a:rPr lang="en-IE" smtClean="0"/>
              <a:pPr/>
              <a:t>‹#›</a:t>
            </a:fld>
            <a:endParaRPr lang="en-IE"/>
          </a:p>
        </p:txBody>
      </p:sp>
    </p:spTree>
    <p:extLst>
      <p:ext uri="{BB962C8B-B14F-4D97-AF65-F5344CB8AC3E}">
        <p14:creationId xmlns:p14="http://schemas.microsoft.com/office/powerpoint/2010/main" xmlns="" val="2043005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4.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4.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4.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4.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4.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4.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4.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4251062421"/>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14 Table 2:</a:t>
            </a:r>
          </a:p>
          <a:p>
            <a:pPr lvl="1"/>
            <a:r>
              <a:rPr lang="en-IE" dirty="0" smtClean="0"/>
              <a:t>Added in text for closing instructions profiles used to create QBOAs for physical Dispatch Instructions to the instruction profile of a SYNC instruction, rather than closing to the FPN profile, when a SYNC instruction profile is still active at Min Stable Gen for Min On Time (see diagram);</a:t>
            </a:r>
          </a:p>
          <a:p>
            <a:pPr lvl="1"/>
            <a:r>
              <a:rPr lang="en-IE" dirty="0" smtClean="0"/>
              <a:t>Added in more exact wording around the Technical Offer Data to be used.</a:t>
            </a:r>
          </a:p>
        </p:txBody>
      </p:sp>
    </p:spTree>
    <p:extLst>
      <p:ext uri="{BB962C8B-B14F-4D97-AF65-F5344CB8AC3E}">
        <p14:creationId xmlns:p14="http://schemas.microsoft.com/office/powerpoint/2010/main" xmlns="" val="1973138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3163330" y="3225114"/>
            <a:ext cx="3978875" cy="1408670"/>
          </a:xfrm>
          <a:custGeom>
            <a:avLst/>
            <a:gdLst>
              <a:gd name="connsiteX0" fmla="*/ 0 w 3978875"/>
              <a:gd name="connsiteY0" fmla="*/ 1383956 h 1408670"/>
              <a:gd name="connsiteX1" fmla="*/ 1186248 w 3978875"/>
              <a:gd name="connsiteY1" fmla="*/ 0 h 1408670"/>
              <a:gd name="connsiteX2" fmla="*/ 3138616 w 3978875"/>
              <a:gd name="connsiteY2" fmla="*/ 0 h 1408670"/>
              <a:gd name="connsiteX3" fmla="*/ 3978875 w 3978875"/>
              <a:gd name="connsiteY3" fmla="*/ 1408670 h 1408670"/>
              <a:gd name="connsiteX4" fmla="*/ 0 w 3978875"/>
              <a:gd name="connsiteY4" fmla="*/ 1383956 h 1408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8875" h="1408670">
                <a:moveTo>
                  <a:pt x="0" y="1383956"/>
                </a:moveTo>
                <a:lnTo>
                  <a:pt x="1186248" y="0"/>
                </a:lnTo>
                <a:lnTo>
                  <a:pt x="3138616" y="0"/>
                </a:lnTo>
                <a:lnTo>
                  <a:pt x="3978875" y="1408670"/>
                </a:lnTo>
                <a:lnTo>
                  <a:pt x="0" y="1383956"/>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7" name="Freeform 6"/>
          <p:cNvSpPr/>
          <p:nvPr/>
        </p:nvSpPr>
        <p:spPr>
          <a:xfrm>
            <a:off x="4399005" y="2730843"/>
            <a:ext cx="667265" cy="469557"/>
          </a:xfrm>
          <a:custGeom>
            <a:avLst/>
            <a:gdLst>
              <a:gd name="connsiteX0" fmla="*/ 0 w 667265"/>
              <a:gd name="connsiteY0" fmla="*/ 444843 h 469557"/>
              <a:gd name="connsiteX1" fmla="*/ 370703 w 667265"/>
              <a:gd name="connsiteY1" fmla="*/ 0 h 469557"/>
              <a:gd name="connsiteX2" fmla="*/ 667265 w 667265"/>
              <a:gd name="connsiteY2" fmla="*/ 469557 h 469557"/>
              <a:gd name="connsiteX3" fmla="*/ 0 w 667265"/>
              <a:gd name="connsiteY3" fmla="*/ 444843 h 469557"/>
            </a:gdLst>
            <a:ahLst/>
            <a:cxnLst>
              <a:cxn ang="0">
                <a:pos x="connsiteX0" y="connsiteY0"/>
              </a:cxn>
              <a:cxn ang="0">
                <a:pos x="connsiteX1" y="connsiteY1"/>
              </a:cxn>
              <a:cxn ang="0">
                <a:pos x="connsiteX2" y="connsiteY2"/>
              </a:cxn>
              <a:cxn ang="0">
                <a:pos x="connsiteX3" y="connsiteY3"/>
              </a:cxn>
            </a:cxnLst>
            <a:rect l="l" t="t" r="r" b="b"/>
            <a:pathLst>
              <a:path w="667265" h="469557">
                <a:moveTo>
                  <a:pt x="0" y="444843"/>
                </a:moveTo>
                <a:lnTo>
                  <a:pt x="370703" y="0"/>
                </a:lnTo>
                <a:lnTo>
                  <a:pt x="667265" y="469557"/>
                </a:lnTo>
                <a:lnTo>
                  <a:pt x="0" y="444843"/>
                </a:lnTo>
                <a:close/>
              </a:path>
            </a:pathLst>
          </a:custGeom>
          <a:pattFill prst="pct50">
            <a:fgClr>
              <a:srgbClr val="00B050"/>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10" name="Freeform 9"/>
          <p:cNvSpPr/>
          <p:nvPr/>
        </p:nvSpPr>
        <p:spPr>
          <a:xfrm>
            <a:off x="4819135" y="2693773"/>
            <a:ext cx="2891481" cy="1915297"/>
          </a:xfrm>
          <a:custGeom>
            <a:avLst/>
            <a:gdLst>
              <a:gd name="connsiteX0" fmla="*/ 0 w 2891481"/>
              <a:gd name="connsiteY0" fmla="*/ 0 h 1915297"/>
              <a:gd name="connsiteX1" fmla="*/ 296562 w 2891481"/>
              <a:gd name="connsiteY1" fmla="*/ 469557 h 1915297"/>
              <a:gd name="connsiteX2" fmla="*/ 1507524 w 2891481"/>
              <a:gd name="connsiteY2" fmla="*/ 469557 h 1915297"/>
              <a:gd name="connsiteX3" fmla="*/ 2360141 w 2891481"/>
              <a:gd name="connsiteY3" fmla="*/ 1915297 h 1915297"/>
              <a:gd name="connsiteX4" fmla="*/ 2891481 w 2891481"/>
              <a:gd name="connsiteY4" fmla="*/ 1915297 h 1915297"/>
              <a:gd name="connsiteX5" fmla="*/ 2891481 w 2891481"/>
              <a:gd name="connsiteY5" fmla="*/ 0 h 1915297"/>
              <a:gd name="connsiteX6" fmla="*/ 0 w 2891481"/>
              <a:gd name="connsiteY6" fmla="*/ 0 h 1915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1481" h="1915297">
                <a:moveTo>
                  <a:pt x="0" y="0"/>
                </a:moveTo>
                <a:lnTo>
                  <a:pt x="296562" y="469557"/>
                </a:lnTo>
                <a:lnTo>
                  <a:pt x="1507524" y="469557"/>
                </a:lnTo>
                <a:lnTo>
                  <a:pt x="2360141" y="1915297"/>
                </a:lnTo>
                <a:lnTo>
                  <a:pt x="2891481" y="1915297"/>
                </a:lnTo>
                <a:lnTo>
                  <a:pt x="2891481" y="0"/>
                </a:lnTo>
                <a:lnTo>
                  <a:pt x="0" y="0"/>
                </a:lnTo>
                <a:close/>
              </a:path>
            </a:pathLst>
          </a:custGeom>
          <a:pattFill prst="pct50">
            <a:fgClr>
              <a:srgbClr val="7030A0"/>
            </a:fgClr>
            <a:bgClr>
              <a:schemeClr val="bg1"/>
            </a:bgClr>
          </a:patt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with MWOF &gt; Min Gen</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261602745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grpSp>
          <p:nvGrpSpPr>
            <p:cNvPr id="11" name="Group 10"/>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60" name="Straight Connector 59"/>
            <p:cNvCxnSpPr/>
            <p:nvPr/>
          </p:nvCxnSpPr>
          <p:spPr>
            <a:xfrm flipV="1">
              <a:off x="3276720" y="3326904"/>
              <a:ext cx="1683172" cy="1974742"/>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280380" y="3861486"/>
              <a:ext cx="119240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046664"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2651930" y="3124200"/>
            <a:ext cx="1199072" cy="646331"/>
          </a:xfrm>
          <a:prstGeom prst="rect">
            <a:avLst/>
          </a:prstGeom>
          <a:noFill/>
        </p:spPr>
        <p:txBody>
          <a:bodyPr wrap="square" rtlCol="0">
            <a:spAutoFit/>
          </a:bodyPr>
          <a:lstStyle/>
          <a:p>
            <a:r>
              <a:rPr lang="en-IE" dirty="0" smtClean="0">
                <a:solidFill>
                  <a:srgbClr val="00B050"/>
                </a:solidFill>
              </a:rPr>
              <a:t>MWOF Effective</a:t>
            </a:r>
            <a:endParaRPr lang="en-IE" dirty="0">
              <a:solidFill>
                <a:srgbClr val="00B050"/>
              </a:solidFill>
            </a:endParaRPr>
          </a:p>
        </p:txBody>
      </p:sp>
      <p:sp>
        <p:nvSpPr>
          <p:cNvPr id="41" name="TextBox 40"/>
          <p:cNvSpPr txBox="1"/>
          <p:nvPr/>
        </p:nvSpPr>
        <p:spPr>
          <a:xfrm>
            <a:off x="1590437" y="3201582"/>
            <a:ext cx="1199072" cy="646331"/>
          </a:xfrm>
          <a:prstGeom prst="rect">
            <a:avLst/>
          </a:prstGeom>
          <a:noFill/>
        </p:spPr>
        <p:txBody>
          <a:bodyPr wrap="square" rtlCol="0">
            <a:spAutoFit/>
          </a:bodyPr>
          <a:lstStyle/>
          <a:p>
            <a:r>
              <a:rPr lang="en-IE" dirty="0" smtClean="0">
                <a:solidFill>
                  <a:srgbClr val="00B050"/>
                </a:solidFill>
              </a:rPr>
              <a:t>MWOF Issue</a:t>
            </a:r>
            <a:endParaRPr lang="en-IE" dirty="0">
              <a:solidFill>
                <a:srgbClr val="00B050"/>
              </a:solidFill>
            </a:endParaRPr>
          </a:p>
        </p:txBody>
      </p:sp>
      <p:cxnSp>
        <p:nvCxnSpPr>
          <p:cNvPr id="63" name="Straight Connector 62"/>
          <p:cNvCxnSpPr/>
          <p:nvPr/>
        </p:nvCxnSpPr>
        <p:spPr>
          <a:xfrm>
            <a:off x="4784912" y="2666744"/>
            <a:ext cx="320488" cy="52392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784912" y="2667000"/>
            <a:ext cx="278107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267200" y="2096869"/>
            <a:ext cx="1966870" cy="646331"/>
          </a:xfrm>
          <a:prstGeom prst="rect">
            <a:avLst/>
          </a:prstGeom>
          <a:noFill/>
        </p:spPr>
        <p:txBody>
          <a:bodyPr wrap="square" rtlCol="0">
            <a:spAutoFit/>
          </a:bodyPr>
          <a:lstStyle/>
          <a:p>
            <a:r>
              <a:rPr lang="en-IE" dirty="0" smtClean="0">
                <a:solidFill>
                  <a:srgbClr val="7030A0"/>
                </a:solidFill>
              </a:rPr>
              <a:t>PMWO</a:t>
            </a:r>
          </a:p>
          <a:p>
            <a:r>
              <a:rPr lang="en-IE" dirty="0" smtClean="0">
                <a:solidFill>
                  <a:srgbClr val="7030A0"/>
                </a:solidFill>
              </a:rPr>
              <a:t>Issue and Effective</a:t>
            </a:r>
            <a:endParaRPr lang="en-IE" dirty="0">
              <a:solidFill>
                <a:srgbClr val="7030A0"/>
              </a:solidFill>
            </a:endParaRPr>
          </a:p>
        </p:txBody>
      </p:sp>
    </p:spTree>
    <p:extLst>
      <p:ext uri="{BB962C8B-B14F-4D97-AF65-F5344CB8AC3E}">
        <p14:creationId xmlns:p14="http://schemas.microsoft.com/office/powerpoint/2010/main" xmlns="" val="887802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on its own or with MWOF = Min Gen</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11</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407849008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12" name="TextBox 1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14" name="TextBox 13"/>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spTree>
    <p:extLst>
      <p:ext uri="{BB962C8B-B14F-4D97-AF65-F5344CB8AC3E}">
        <p14:creationId xmlns:p14="http://schemas.microsoft.com/office/powerpoint/2010/main" xmlns="" val="1045372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on its own or with MWOF = Min Gen</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215835700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1426184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SYNC on its own or with MWOF = Min Gen</a:t>
            </a:r>
            <a:endParaRPr lang="en-IE" sz="3600"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336989845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647700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161498" y="3130938"/>
                  <a:ext cx="668132" cy="369332"/>
                </a:xfrm>
                <a:prstGeom prst="rect">
                  <a:avLst/>
                </a:prstGeom>
                <a:noFill/>
              </p:spPr>
              <p:txBody>
                <a:bodyPr wrap="none" rtlCol="0">
                  <a:spAutoFit/>
                </a:bodyPr>
                <a:lstStyle/>
                <a:p>
                  <a:r>
                    <a:rPr lang="en-IE" dirty="0">
                      <a:solidFill>
                        <a:srgbClr val="00B050"/>
                      </a:solidFill>
                    </a:rPr>
                    <a:t>PSYN</a:t>
                  </a:r>
                </a:p>
              </p:txBody>
            </p:sp>
            <p:sp>
              <p:nvSpPr>
                <p:cNvPr id="46" name="TextBox 45"/>
                <p:cNvSpPr txBox="1"/>
                <p:nvPr/>
              </p:nvSpPr>
              <p:spPr>
                <a:xfrm>
                  <a:off x="3581400" y="3468004"/>
                  <a:ext cx="2891048" cy="369332"/>
                </a:xfrm>
                <a:prstGeom prst="rect">
                  <a:avLst/>
                </a:prstGeom>
                <a:noFill/>
              </p:spPr>
              <p:txBody>
                <a:bodyPr wrap="none" rtlCol="0">
                  <a:spAutoFit/>
                </a:bodyPr>
                <a:lstStyle/>
                <a:p>
                  <a:r>
                    <a:rPr lang="en-IE" dirty="0">
                      <a:solidFill>
                        <a:srgbClr val="00B050"/>
                      </a:solidFill>
                    </a:rPr>
                    <a:t>Issue time and effective time</a:t>
                  </a: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500856" y="3861486"/>
              <a:ext cx="3240107"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046664"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4184949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reeform 38"/>
          <p:cNvSpPr/>
          <p:nvPr/>
        </p:nvSpPr>
        <p:spPr>
          <a:xfrm>
            <a:off x="3163330" y="3225114"/>
            <a:ext cx="3978875" cy="1408670"/>
          </a:xfrm>
          <a:custGeom>
            <a:avLst/>
            <a:gdLst>
              <a:gd name="connsiteX0" fmla="*/ 0 w 3978875"/>
              <a:gd name="connsiteY0" fmla="*/ 1383956 h 1408670"/>
              <a:gd name="connsiteX1" fmla="*/ 1186248 w 3978875"/>
              <a:gd name="connsiteY1" fmla="*/ 0 h 1408670"/>
              <a:gd name="connsiteX2" fmla="*/ 3138616 w 3978875"/>
              <a:gd name="connsiteY2" fmla="*/ 0 h 1408670"/>
              <a:gd name="connsiteX3" fmla="*/ 3978875 w 3978875"/>
              <a:gd name="connsiteY3" fmla="*/ 1408670 h 1408670"/>
              <a:gd name="connsiteX4" fmla="*/ 0 w 3978875"/>
              <a:gd name="connsiteY4" fmla="*/ 1383956 h 1408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8875" h="1408670">
                <a:moveTo>
                  <a:pt x="0" y="1383956"/>
                </a:moveTo>
                <a:lnTo>
                  <a:pt x="1186248" y="0"/>
                </a:lnTo>
                <a:lnTo>
                  <a:pt x="3138616" y="0"/>
                </a:lnTo>
                <a:lnTo>
                  <a:pt x="3978875" y="1408670"/>
                </a:lnTo>
                <a:lnTo>
                  <a:pt x="0" y="1383956"/>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2" name="Freeform 1"/>
          <p:cNvSpPr/>
          <p:nvPr/>
        </p:nvSpPr>
        <p:spPr>
          <a:xfrm>
            <a:off x="6376086" y="3237470"/>
            <a:ext cx="1309817" cy="1359244"/>
          </a:xfrm>
          <a:custGeom>
            <a:avLst/>
            <a:gdLst>
              <a:gd name="connsiteX0" fmla="*/ 0 w 1309817"/>
              <a:gd name="connsiteY0" fmla="*/ 12357 h 1359244"/>
              <a:gd name="connsiteX1" fmla="*/ 803190 w 1309817"/>
              <a:gd name="connsiteY1" fmla="*/ 1359244 h 1359244"/>
              <a:gd name="connsiteX2" fmla="*/ 1309817 w 1309817"/>
              <a:gd name="connsiteY2" fmla="*/ 1359244 h 1359244"/>
              <a:gd name="connsiteX3" fmla="*/ 1309817 w 1309817"/>
              <a:gd name="connsiteY3" fmla="*/ 0 h 1359244"/>
              <a:gd name="connsiteX4" fmla="*/ 0 w 1309817"/>
              <a:gd name="connsiteY4" fmla="*/ 12357 h 1359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817" h="1359244">
                <a:moveTo>
                  <a:pt x="0" y="12357"/>
                </a:moveTo>
                <a:lnTo>
                  <a:pt x="803190" y="1359244"/>
                </a:lnTo>
                <a:lnTo>
                  <a:pt x="1309817" y="1359244"/>
                </a:lnTo>
                <a:lnTo>
                  <a:pt x="1309817" y="0"/>
                </a:lnTo>
                <a:lnTo>
                  <a:pt x="0" y="12357"/>
                </a:lnTo>
                <a:close/>
              </a:path>
            </a:pathLst>
          </a:custGeom>
          <a:pattFill prst="pct50">
            <a:fgClr>
              <a:srgbClr val="00B050"/>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SYNC on its own or with MWOF = Min Gen</a:t>
            </a:r>
            <a:endParaRPr lang="en-IE" sz="3600"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136175819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647700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161498" y="3130938"/>
                  <a:ext cx="668132" cy="369332"/>
                </a:xfrm>
                <a:prstGeom prst="rect">
                  <a:avLst/>
                </a:prstGeom>
                <a:noFill/>
              </p:spPr>
              <p:txBody>
                <a:bodyPr wrap="none" rtlCol="0">
                  <a:spAutoFit/>
                </a:bodyPr>
                <a:lstStyle/>
                <a:p>
                  <a:r>
                    <a:rPr lang="en-IE" dirty="0">
                      <a:solidFill>
                        <a:srgbClr val="00B050"/>
                      </a:solidFill>
                    </a:rPr>
                    <a:t>PSYN</a:t>
                  </a:r>
                </a:p>
              </p:txBody>
            </p:sp>
            <p:sp>
              <p:nvSpPr>
                <p:cNvPr id="46" name="TextBox 45"/>
                <p:cNvSpPr txBox="1"/>
                <p:nvPr/>
              </p:nvSpPr>
              <p:spPr>
                <a:xfrm>
                  <a:off x="3581400" y="3468004"/>
                  <a:ext cx="2891048" cy="369332"/>
                </a:xfrm>
                <a:prstGeom prst="rect">
                  <a:avLst/>
                </a:prstGeom>
                <a:noFill/>
              </p:spPr>
              <p:txBody>
                <a:bodyPr wrap="none" rtlCol="0">
                  <a:spAutoFit/>
                </a:bodyPr>
                <a:lstStyle/>
                <a:p>
                  <a:r>
                    <a:rPr lang="en-IE" dirty="0">
                      <a:solidFill>
                        <a:srgbClr val="00B050"/>
                      </a:solidFill>
                    </a:rPr>
                    <a:t>Issue time and effective time</a:t>
                  </a: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500856" y="3861486"/>
              <a:ext cx="3240107"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046664"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3951820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165046516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17</a:t>
            </a:r>
          </a:p>
          <a:p>
            <a:pPr lvl="1"/>
            <a:r>
              <a:rPr lang="en-IE" dirty="0" smtClean="0"/>
              <a:t>Changing reference from Trading Day to Settlement Day;</a:t>
            </a:r>
          </a:p>
          <a:p>
            <a:pPr lvl="1"/>
            <a:r>
              <a:rPr lang="en-IE" dirty="0" smtClean="0"/>
              <a:t>Added an additional element of the sorting based on what is done in the system;</a:t>
            </a:r>
          </a:p>
          <a:p>
            <a:pPr lvl="1"/>
            <a:r>
              <a:rPr lang="en-IE" dirty="0" smtClean="0"/>
              <a:t>Typo on word “sentence”.</a:t>
            </a:r>
          </a:p>
          <a:p>
            <a:endParaRPr lang="en-IE" dirty="0"/>
          </a:p>
        </p:txBody>
      </p:sp>
    </p:spTree>
    <p:extLst>
      <p:ext uri="{BB962C8B-B14F-4D97-AF65-F5344CB8AC3E}">
        <p14:creationId xmlns:p14="http://schemas.microsoft.com/office/powerpoint/2010/main" xmlns="" val="1187101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154377595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lnSpcReduction="10000"/>
          </a:bodyPr>
          <a:lstStyle/>
          <a:p>
            <a:r>
              <a:rPr lang="en-IE" dirty="0" smtClean="0"/>
              <a:t>Paragraph 23 Table 6:</a:t>
            </a:r>
          </a:p>
          <a:p>
            <a:pPr lvl="1"/>
            <a:r>
              <a:rPr lang="en-IE" dirty="0" smtClean="0"/>
              <a:t>While Table 2 describes how a SYNC instruction is profiled and how it is treated if submitted on its own, Table 6 builds on this to clarify how it is treated if submitted with a corresponding MWOF instruction for two scenarios of MWOF instruction MW level:</a:t>
            </a:r>
          </a:p>
          <a:p>
            <a:pPr lvl="2"/>
            <a:r>
              <a:rPr lang="en-IE" dirty="0" smtClean="0"/>
              <a:t>If the MW level is equal to registered minimum stable generation, then remove the MWOF and profile the SYNC on its own like how it is described in Table 2</a:t>
            </a:r>
          </a:p>
          <a:p>
            <a:pPr lvl="2"/>
            <a:r>
              <a:rPr lang="en-IE" dirty="0" smtClean="0"/>
              <a:t>If the MW level is not equal to registered minimum stable generation, then keep MWOF and create a profile for that instruction as described in Table 2 in addition to the SYNC profile for QBOA purposes as described in the previous entry of Table 6.</a:t>
            </a:r>
            <a:endParaRPr lang="en-IE" dirty="0"/>
          </a:p>
        </p:txBody>
      </p:sp>
    </p:spTree>
    <p:extLst>
      <p:ext uri="{BB962C8B-B14F-4D97-AF65-F5344CB8AC3E}">
        <p14:creationId xmlns:p14="http://schemas.microsoft.com/office/powerpoint/2010/main" xmlns="" val="171504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506548663"/>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26:</a:t>
            </a:r>
          </a:p>
          <a:p>
            <a:pPr lvl="1"/>
            <a:r>
              <a:rPr lang="en-IE" dirty="0" smtClean="0"/>
              <a:t>Added clarification on which set of TOD is to be used when a profile traverses a Trading Day boundary as this could be unclear in the current wording;</a:t>
            </a:r>
          </a:p>
          <a:p>
            <a:pPr lvl="1"/>
            <a:r>
              <a:rPr lang="en-IE" dirty="0" smtClean="0"/>
              <a:t>Rather than change the TOD to apply mid-profile, which could create conflicts and be complex to implement / replicate, the TOD set used for the entirety of the profile is the one for the Trading Day containing the effective time of the instruction where the profile is starting;</a:t>
            </a:r>
          </a:p>
          <a:p>
            <a:pPr lvl="1"/>
            <a:r>
              <a:rPr lang="en-IE" dirty="0" smtClean="0"/>
              <a:t>If the instruction is at the Trading Day boundary, it is assumed to be within the new Trading Day.</a:t>
            </a:r>
          </a:p>
        </p:txBody>
      </p:sp>
    </p:spTree>
    <p:extLst>
      <p:ext uri="{BB962C8B-B14F-4D97-AF65-F5344CB8AC3E}">
        <p14:creationId xmlns:p14="http://schemas.microsoft.com/office/powerpoint/2010/main" xmlns="" val="2747618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316578555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32:</a:t>
            </a:r>
          </a:p>
          <a:p>
            <a:pPr lvl="1"/>
            <a:r>
              <a:rPr lang="en-IE" dirty="0"/>
              <a:t>Changing </a:t>
            </a:r>
            <a:r>
              <a:rPr lang="en-IE" dirty="0" smtClean="0"/>
              <a:t>references </a:t>
            </a:r>
            <a:r>
              <a:rPr lang="en-IE" dirty="0"/>
              <a:t>from Trading Day to Settlement </a:t>
            </a:r>
            <a:r>
              <a:rPr lang="en-IE" dirty="0" smtClean="0"/>
              <a:t>Day.</a:t>
            </a:r>
          </a:p>
          <a:p>
            <a:r>
              <a:rPr lang="en-IE" dirty="0" smtClean="0"/>
              <a:t>Table 9:</a:t>
            </a:r>
          </a:p>
          <a:p>
            <a:pPr lvl="1"/>
            <a:r>
              <a:rPr lang="en-IE" dirty="0" smtClean="0"/>
              <a:t>Clarified that PPGE pseudo instruction is not just created when PGEN on its own is instructed, but that it is also created when the combination of PGEN MWOF is instructed (this is what normally happens for these kinds of instructions).</a:t>
            </a:r>
          </a:p>
          <a:p>
            <a:endParaRPr lang="en-IE" dirty="0"/>
          </a:p>
        </p:txBody>
      </p:sp>
    </p:spTree>
    <p:extLst>
      <p:ext uri="{BB962C8B-B14F-4D97-AF65-F5344CB8AC3E}">
        <p14:creationId xmlns:p14="http://schemas.microsoft.com/office/powerpoint/2010/main" xmlns="" val="896931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2914084813"/>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62500" lnSpcReduction="20000"/>
          </a:bodyPr>
          <a:lstStyle/>
          <a:p>
            <a:r>
              <a:rPr lang="en-IE" dirty="0" smtClean="0"/>
              <a:t>Paragraph 37(e):</a:t>
            </a:r>
          </a:p>
          <a:p>
            <a:pPr lvl="1"/>
            <a:r>
              <a:rPr lang="en-IE" dirty="0" smtClean="0"/>
              <a:t>Updated section on profiling for wind to cover all scenarios;</a:t>
            </a:r>
          </a:p>
          <a:p>
            <a:pPr lvl="1"/>
            <a:r>
              <a:rPr lang="en-IE" dirty="0" smtClean="0"/>
              <a:t>Both a CURL and a </a:t>
            </a:r>
            <a:r>
              <a:rPr lang="en-IE" dirty="0"/>
              <a:t>LOCL </a:t>
            </a:r>
            <a:r>
              <a:rPr lang="en-IE" dirty="0" smtClean="0"/>
              <a:t>instruction can be issued to become active on a unit at the same time. There are explicit instruction codes to close each of these being active on the unit: CRLO </a:t>
            </a:r>
            <a:r>
              <a:rPr lang="en-IE" dirty="0"/>
              <a:t>closes CURL, LCLO closes LOCL. The closing of other instructions is described earlier through the description of their profiles and pseudo instructions, Table 1 describes the closing of CURL after CRLO and LOCL after LCLO, therefore there can be two “opening” instructions issued to reduce output and being active for a period of time until the “closing” </a:t>
            </a:r>
            <a:r>
              <a:rPr lang="en-IE" dirty="0" smtClean="0"/>
              <a:t>instructions;</a:t>
            </a:r>
          </a:p>
          <a:p>
            <a:pPr lvl="1"/>
            <a:r>
              <a:rPr lang="en-IE" dirty="0" smtClean="0"/>
              <a:t>Where different instruction types close in overlapping ways, the interaction between the resulting profiles is described to ensure profiles close onto the profile of the previously open order or the FPN correctly to ensure the correct volumes result – when one instruction type is no longer active, its profile goes to FPN if there is no other instruction type active, otherwise it goes to the profile of the other active instruction type;</a:t>
            </a:r>
          </a:p>
          <a:p>
            <a:pPr lvl="1"/>
            <a:r>
              <a:rPr lang="en-IE" dirty="0" smtClean="0"/>
              <a:t>The instantaneous vertical change in the profile is described;</a:t>
            </a:r>
          </a:p>
          <a:p>
            <a:pPr lvl="1"/>
            <a:r>
              <a:rPr lang="en-IE" dirty="0" smtClean="0"/>
              <a:t>The issuing of a subsequent LOCL after an initial LOCL, or a subsequent CURL after an initial CURL, updates the instructed MW of the profile rather than creating a new profile;</a:t>
            </a:r>
          </a:p>
          <a:p>
            <a:pPr lvl="1"/>
            <a:r>
              <a:rPr lang="en-IE" dirty="0" smtClean="0"/>
              <a:t>For the overall instruction profile of the unit used to calculate Dispatch Quantity for uninstructed imbalances / undelivered quantities, it is based on the minimum of active CURL instructions target MW, active LOCL instructions target MW, and availability, while for profiles used for QBOA it is the minimum of the Target MW in the individual instruction type, and availability.</a:t>
            </a:r>
            <a:endParaRPr lang="en-IE" dirty="0"/>
          </a:p>
        </p:txBody>
      </p:sp>
    </p:spTree>
    <p:extLst>
      <p:ext uri="{BB962C8B-B14F-4D97-AF65-F5344CB8AC3E}">
        <p14:creationId xmlns:p14="http://schemas.microsoft.com/office/powerpoint/2010/main" xmlns="" val="3921578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269587734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85000" lnSpcReduction="20000"/>
          </a:bodyPr>
          <a:lstStyle/>
          <a:p>
            <a:r>
              <a:rPr lang="en-IE" dirty="0" smtClean="0"/>
              <a:t>Paragraph 14 Table 2:</a:t>
            </a:r>
          </a:p>
          <a:p>
            <a:pPr lvl="1"/>
            <a:r>
              <a:rPr lang="en-IE" dirty="0" smtClean="0"/>
              <a:t>If </a:t>
            </a:r>
            <a:r>
              <a:rPr lang="en-IE" dirty="0"/>
              <a:t>there is no </a:t>
            </a:r>
            <a:r>
              <a:rPr lang="en-IE" dirty="0" smtClean="0"/>
              <a:t>corresponding MWOF </a:t>
            </a:r>
            <a:r>
              <a:rPr lang="en-IE" dirty="0"/>
              <a:t>Dispatch Instruction issued with the same Instruction Effective </a:t>
            </a:r>
            <a:r>
              <a:rPr lang="en-IE" dirty="0" smtClean="0"/>
              <a:t>Time and Issue Time, </a:t>
            </a:r>
            <a:r>
              <a:rPr lang="en-IE" dirty="0"/>
              <a:t>and the Target Instruction Level for the SYNC Dispatch Instruction is less than or equal to the Registered Minimum Stable </a:t>
            </a:r>
            <a:r>
              <a:rPr lang="en-IE" dirty="0" smtClean="0"/>
              <a:t>Generation, then just profile the SYNC instruction to Min Stable Generation and maintain until comply with TOD (Min On Time, Soak Time etc.), then close to the FPN;</a:t>
            </a:r>
          </a:p>
          <a:p>
            <a:pPr lvl="1"/>
            <a:r>
              <a:rPr lang="en-IE" dirty="0" smtClean="0"/>
              <a:t>If there is no corresponding MWOF Dispatch Instruction issues with the same Instruction Effective Time and Issue Time, and the Target Instruction Level for the SYNC Dispatch Instruction is greater than the Registered Minimum Stable Generation, then create an additional MWOF instruction and create two profiles, one which is created for the SYNC as described for the SYNC and one which is created for the MWOF as described for the MWOF;</a:t>
            </a:r>
          </a:p>
          <a:p>
            <a:pPr lvl="1"/>
            <a:r>
              <a:rPr lang="en-IE" dirty="0" smtClean="0"/>
              <a:t>In general SYNC would be issued with MWOF, but this is describing how the system would handle the situation if only a SYNC code came through.</a:t>
            </a:r>
            <a:endParaRPr lang="en-IE" dirty="0"/>
          </a:p>
        </p:txBody>
      </p:sp>
    </p:spTree>
    <p:extLst>
      <p:ext uri="{BB962C8B-B14F-4D97-AF65-F5344CB8AC3E}">
        <p14:creationId xmlns:p14="http://schemas.microsoft.com/office/powerpoint/2010/main" xmlns="" val="38746243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20</a:t>
            </a:fld>
            <a:endParaRPr lang="en-IE"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xmlns="" val="292282625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a:off x="603250" y="1447800"/>
            <a:ext cx="7353126" cy="646331"/>
          </a:xfrm>
          <a:prstGeom prst="rect">
            <a:avLst/>
          </a:prstGeom>
          <a:noFill/>
        </p:spPr>
        <p:txBody>
          <a:bodyPr wrap="square" rtlCol="0">
            <a:spAutoFit/>
          </a:bodyPr>
          <a:lstStyle/>
          <a:p>
            <a:r>
              <a:rPr lang="en-IE" b="1" dirty="0">
                <a:solidFill>
                  <a:prstClr val="black"/>
                </a:solidFill>
              </a:rPr>
              <a:t>EXAMPLE 1: Nested Wind Instructions</a:t>
            </a:r>
          </a:p>
          <a:p>
            <a:endParaRPr lang="en-IE" b="1" dirty="0">
              <a:solidFill>
                <a:prstClr val="black"/>
              </a:solidFill>
            </a:endParaRPr>
          </a:p>
        </p:txBody>
      </p:sp>
      <p:grpSp>
        <p:nvGrpSpPr>
          <p:cNvPr id="12" name="Group 11"/>
          <p:cNvGrpSpPr/>
          <p:nvPr/>
        </p:nvGrpSpPr>
        <p:grpSpPr>
          <a:xfrm>
            <a:off x="222176" y="2393196"/>
            <a:ext cx="8643401" cy="3339698"/>
            <a:chOff x="222176" y="2636912"/>
            <a:chExt cx="8643401" cy="3339698"/>
          </a:xfrm>
        </p:grpSpPr>
        <p:grpSp>
          <p:nvGrpSpPr>
            <p:cNvPr id="13" name="Group 12"/>
            <p:cNvGrpSpPr/>
            <p:nvPr/>
          </p:nvGrpSpPr>
          <p:grpSpPr>
            <a:xfrm>
              <a:off x="682625" y="2636912"/>
              <a:ext cx="8182952" cy="3339698"/>
              <a:chOff x="682625" y="2636912"/>
              <a:chExt cx="8182952" cy="3339698"/>
            </a:xfrm>
          </p:grpSpPr>
          <p:grpSp>
            <p:nvGrpSpPr>
              <p:cNvPr id="15" name="Group 14"/>
              <p:cNvGrpSpPr/>
              <p:nvPr/>
            </p:nvGrpSpPr>
            <p:grpSpPr>
              <a:xfrm>
                <a:off x="682625" y="2636912"/>
                <a:ext cx="8182952" cy="3339698"/>
                <a:chOff x="682625" y="2636912"/>
                <a:chExt cx="8182952" cy="3339698"/>
              </a:xfrm>
            </p:grpSpPr>
            <p:cxnSp>
              <p:nvCxnSpPr>
                <p:cNvPr id="17" name="Straight Arrow Connector 16"/>
                <p:cNvCxnSpPr/>
                <p:nvPr/>
              </p:nvCxnSpPr>
              <p:spPr>
                <a:xfrm flipH="1" flipV="1">
                  <a:off x="682625" y="2636912"/>
                  <a:ext cx="3175" cy="3078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85800" y="5715000"/>
                  <a:ext cx="800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332177" y="5715000"/>
                  <a:ext cx="533400" cy="261610"/>
                </a:xfrm>
                <a:prstGeom prst="rect">
                  <a:avLst/>
                </a:prstGeom>
                <a:noFill/>
              </p:spPr>
              <p:txBody>
                <a:bodyPr wrap="square" rtlCol="0">
                  <a:spAutoFit/>
                </a:bodyPr>
                <a:lstStyle/>
                <a:p>
                  <a:r>
                    <a:rPr lang="en-IE" sz="1050" dirty="0">
                      <a:solidFill>
                        <a:prstClr val="black"/>
                      </a:solidFill>
                    </a:rPr>
                    <a:t>Time</a:t>
                  </a:r>
                </a:p>
              </p:txBody>
            </p:sp>
            <p:grpSp>
              <p:nvGrpSpPr>
                <p:cNvPr id="20" name="Group 19"/>
                <p:cNvGrpSpPr/>
                <p:nvPr/>
              </p:nvGrpSpPr>
              <p:grpSpPr>
                <a:xfrm>
                  <a:off x="682625" y="3059376"/>
                  <a:ext cx="7562850" cy="2411109"/>
                  <a:chOff x="682625" y="3059376"/>
                  <a:chExt cx="7562850" cy="2411109"/>
                </a:xfrm>
              </p:grpSpPr>
              <p:cxnSp>
                <p:nvCxnSpPr>
                  <p:cNvPr id="21" name="Straight Connector 20"/>
                  <p:cNvCxnSpPr/>
                  <p:nvPr/>
                </p:nvCxnSpPr>
                <p:spPr>
                  <a:xfrm>
                    <a:off x="5460365" y="3516556"/>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682625" y="3059376"/>
                    <a:ext cx="7562850" cy="2411109"/>
                    <a:chOff x="685800" y="6160383"/>
                    <a:chExt cx="7562850" cy="2411109"/>
                  </a:xfrm>
                </p:grpSpPr>
                <p:cxnSp>
                  <p:nvCxnSpPr>
                    <p:cNvPr id="23" name="Straight Arrow Connector 22"/>
                    <p:cNvCxnSpPr/>
                    <p:nvPr/>
                  </p:nvCxnSpPr>
                  <p:spPr>
                    <a:xfrm flipH="1">
                      <a:off x="2417561" y="6614944"/>
                      <a:ext cx="228600" cy="348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685800" y="6160383"/>
                      <a:ext cx="7562850" cy="2411109"/>
                      <a:chOff x="685800" y="6160383"/>
                      <a:chExt cx="7562850" cy="2411109"/>
                    </a:xfrm>
                  </p:grpSpPr>
                  <p:grpSp>
                    <p:nvGrpSpPr>
                      <p:cNvPr id="25" name="Group 24"/>
                      <p:cNvGrpSpPr/>
                      <p:nvPr/>
                    </p:nvGrpSpPr>
                    <p:grpSpPr>
                      <a:xfrm>
                        <a:off x="685800" y="6606133"/>
                        <a:ext cx="7562850" cy="1965359"/>
                        <a:chOff x="685800" y="6606133"/>
                        <a:chExt cx="7562850" cy="1965359"/>
                      </a:xfrm>
                    </p:grpSpPr>
                    <p:grpSp>
                      <p:nvGrpSpPr>
                        <p:cNvPr id="32" name="Group 31"/>
                        <p:cNvGrpSpPr/>
                        <p:nvPr/>
                      </p:nvGrpSpPr>
                      <p:grpSpPr>
                        <a:xfrm>
                          <a:off x="685800" y="6606133"/>
                          <a:ext cx="7562850" cy="1356360"/>
                          <a:chOff x="685800" y="6606133"/>
                          <a:chExt cx="7562850" cy="1356360"/>
                        </a:xfrm>
                      </p:grpSpPr>
                      <p:grpSp>
                        <p:nvGrpSpPr>
                          <p:cNvPr id="35" name="Group 34"/>
                          <p:cNvGrpSpPr/>
                          <p:nvPr/>
                        </p:nvGrpSpPr>
                        <p:grpSpPr>
                          <a:xfrm>
                            <a:off x="685800" y="6606133"/>
                            <a:ext cx="7562850" cy="1349365"/>
                            <a:chOff x="685800" y="6606133"/>
                            <a:chExt cx="7562850" cy="1349365"/>
                          </a:xfrm>
                        </p:grpSpPr>
                        <p:grpSp>
                          <p:nvGrpSpPr>
                            <p:cNvPr id="38" name="Group 37"/>
                            <p:cNvGrpSpPr/>
                            <p:nvPr/>
                          </p:nvGrpSpPr>
                          <p:grpSpPr>
                            <a:xfrm>
                              <a:off x="685800" y="6606133"/>
                              <a:ext cx="7562850" cy="990600"/>
                              <a:chOff x="685800" y="6606133"/>
                              <a:chExt cx="7562850" cy="990600"/>
                            </a:xfrm>
                          </p:grpSpPr>
                          <p:grpSp>
                            <p:nvGrpSpPr>
                              <p:cNvPr id="46" name="Group 45"/>
                              <p:cNvGrpSpPr/>
                              <p:nvPr/>
                            </p:nvGrpSpPr>
                            <p:grpSpPr>
                              <a:xfrm>
                                <a:off x="685800" y="6606133"/>
                                <a:ext cx="7562850" cy="990600"/>
                                <a:chOff x="685800" y="6606133"/>
                                <a:chExt cx="7562850" cy="990600"/>
                              </a:xfrm>
                            </p:grpSpPr>
                            <p:grpSp>
                              <p:nvGrpSpPr>
                                <p:cNvPr id="48" name="Group 47"/>
                                <p:cNvGrpSpPr/>
                                <p:nvPr/>
                              </p:nvGrpSpPr>
                              <p:grpSpPr>
                                <a:xfrm>
                                  <a:off x="685800" y="6606133"/>
                                  <a:ext cx="7562850" cy="381000"/>
                                  <a:chOff x="685800" y="6606133"/>
                                  <a:chExt cx="7562850" cy="381000"/>
                                </a:xfrm>
                              </p:grpSpPr>
                              <p:cxnSp>
                                <p:nvCxnSpPr>
                                  <p:cNvPr id="54" name="Straight Connector 53"/>
                                  <p:cNvCxnSpPr/>
                                  <p:nvPr/>
                                </p:nvCxnSpPr>
                                <p:spPr>
                                  <a:xfrm>
                                    <a:off x="685800" y="6606133"/>
                                    <a:ext cx="152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209800" y="6987133"/>
                                    <a:ext cx="32575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209800" y="6606133"/>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467350" y="6625183"/>
                                    <a:ext cx="2781300"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685800" y="6637090"/>
                                  <a:ext cx="7562850" cy="959643"/>
                                  <a:chOff x="685800" y="6598990"/>
                                  <a:chExt cx="7562850" cy="959643"/>
                                </a:xfrm>
                              </p:grpSpPr>
                              <p:cxnSp>
                                <p:nvCxnSpPr>
                                  <p:cNvPr id="50" name="Straight Connector 49"/>
                                  <p:cNvCxnSpPr/>
                                  <p:nvPr/>
                                </p:nvCxnSpPr>
                                <p:spPr>
                                  <a:xfrm>
                                    <a:off x="685800" y="6598990"/>
                                    <a:ext cx="1005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691640" y="7558633"/>
                                    <a:ext cx="403566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691640" y="6606133"/>
                                    <a:ext cx="0" cy="9525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27303" y="6625183"/>
                                    <a:ext cx="252134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47" name="Straight Connector 46"/>
                              <p:cNvCxnSpPr/>
                              <p:nvPr/>
                            </p:nvCxnSpPr>
                            <p:spPr>
                              <a:xfrm>
                                <a:off x="5727303" y="6674023"/>
                                <a:ext cx="0" cy="9227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9" name="Straight Connector 38"/>
                            <p:cNvCxnSpPr/>
                            <p:nvPr/>
                          </p:nvCxnSpPr>
                          <p:spPr>
                            <a:xfrm>
                              <a:off x="702892" y="6665241"/>
                              <a:ext cx="96774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670632" y="7616762"/>
                              <a:ext cx="78231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670632" y="6665241"/>
                              <a:ext cx="0" cy="9525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5761211" y="6692837"/>
                              <a:ext cx="2487439" cy="94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452951" y="7632002"/>
                              <a:ext cx="0" cy="32194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35968" y="7955498"/>
                              <a:ext cx="2533542"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761211" y="6683312"/>
                              <a:ext cx="0" cy="92681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36" name="Straight Connector 35"/>
                          <p:cNvCxnSpPr/>
                          <p:nvPr/>
                        </p:nvCxnSpPr>
                        <p:spPr>
                          <a:xfrm>
                            <a:off x="4953172" y="7610127"/>
                            <a:ext cx="80803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967551" y="7617741"/>
                            <a:ext cx="0" cy="34475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33" name="TextBox 32"/>
                        <p:cNvSpPr txBox="1"/>
                        <p:nvPr/>
                      </p:nvSpPr>
                      <p:spPr>
                        <a:xfrm>
                          <a:off x="1334815" y="7610127"/>
                          <a:ext cx="822960"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34" name="TextBox 33"/>
                        <p:cNvSpPr txBox="1"/>
                        <p:nvPr/>
                      </p:nvSpPr>
                      <p:spPr>
                        <a:xfrm>
                          <a:off x="2186251" y="7986717"/>
                          <a:ext cx="840548" cy="584775"/>
                        </a:xfrm>
                        <a:prstGeom prst="rect">
                          <a:avLst/>
                        </a:prstGeom>
                        <a:noFill/>
                      </p:spPr>
                      <p:txBody>
                        <a:bodyPr wrap="square" rtlCol="0">
                          <a:spAutoFit/>
                        </a:bodyPr>
                        <a:lstStyle/>
                        <a:p>
                          <a:r>
                            <a:rPr lang="en-IE" sz="1600" dirty="0">
                              <a:solidFill>
                                <a:srgbClr val="00B050"/>
                              </a:solidFill>
                            </a:rPr>
                            <a:t>CURL</a:t>
                          </a:r>
                        </a:p>
                        <a:p>
                          <a:r>
                            <a:rPr lang="en-IE" sz="1600" dirty="0">
                              <a:solidFill>
                                <a:srgbClr val="00B050"/>
                              </a:solidFill>
                            </a:rPr>
                            <a:t>(o=2)</a:t>
                          </a:r>
                        </a:p>
                      </p:txBody>
                    </p:sp>
                  </p:grpSp>
                  <p:sp>
                    <p:nvSpPr>
                      <p:cNvPr id="26" name="TextBox 25"/>
                      <p:cNvSpPr txBox="1"/>
                      <p:nvPr/>
                    </p:nvSpPr>
                    <p:spPr>
                      <a:xfrm>
                        <a:off x="4700850" y="7986717"/>
                        <a:ext cx="746323" cy="584775"/>
                      </a:xfrm>
                      <a:prstGeom prst="rect">
                        <a:avLst/>
                      </a:prstGeom>
                      <a:noFill/>
                    </p:spPr>
                    <p:txBody>
                      <a:bodyPr wrap="square" rtlCol="0">
                        <a:spAutoFit/>
                      </a:bodyPr>
                      <a:lstStyle/>
                      <a:p>
                        <a:r>
                          <a:rPr lang="en-IE" sz="1600" dirty="0">
                            <a:solidFill>
                              <a:srgbClr val="00B050"/>
                            </a:solidFill>
                          </a:rPr>
                          <a:t>CRLO</a:t>
                        </a:r>
                      </a:p>
                      <a:p>
                        <a:r>
                          <a:rPr lang="en-IE" sz="1600" dirty="0">
                            <a:solidFill>
                              <a:srgbClr val="00B050"/>
                            </a:solidFill>
                          </a:rPr>
                          <a:t>(o=2)</a:t>
                        </a:r>
                      </a:p>
                    </p:txBody>
                  </p:sp>
                  <p:sp>
                    <p:nvSpPr>
                      <p:cNvPr id="27" name="TextBox 26"/>
                      <p:cNvSpPr txBox="1"/>
                      <p:nvPr/>
                    </p:nvSpPr>
                    <p:spPr>
                      <a:xfrm>
                        <a:off x="5452550" y="7601416"/>
                        <a:ext cx="850817" cy="584775"/>
                      </a:xfrm>
                      <a:prstGeom prst="rect">
                        <a:avLst/>
                      </a:prstGeom>
                      <a:noFill/>
                    </p:spPr>
                    <p:txBody>
                      <a:bodyPr wrap="square" rtlCol="0">
                        <a:spAutoFit/>
                      </a:bodyPr>
                      <a:lstStyle/>
                      <a:p>
                        <a:r>
                          <a:rPr lang="en-IE" sz="1600" dirty="0">
                            <a:solidFill>
                              <a:srgbClr val="FF0000"/>
                            </a:solidFill>
                          </a:rPr>
                          <a:t>LCLO</a:t>
                        </a:r>
                      </a:p>
                      <a:p>
                        <a:r>
                          <a:rPr lang="en-IE" sz="1600" dirty="0">
                            <a:solidFill>
                              <a:srgbClr val="FF0000"/>
                            </a:solidFill>
                          </a:rPr>
                          <a:t>(o=1)</a:t>
                        </a:r>
                      </a:p>
                    </p:txBody>
                  </p:sp>
                  <p:sp>
                    <p:nvSpPr>
                      <p:cNvPr id="28" name="TextBox 27"/>
                      <p:cNvSpPr txBox="1"/>
                      <p:nvPr/>
                    </p:nvSpPr>
                    <p:spPr>
                      <a:xfrm>
                        <a:off x="3214059" y="8047677"/>
                        <a:ext cx="593432" cy="338554"/>
                      </a:xfrm>
                      <a:prstGeom prst="rect">
                        <a:avLst/>
                      </a:prstGeom>
                      <a:noFill/>
                    </p:spPr>
                    <p:txBody>
                      <a:bodyPr wrap="none" rtlCol="0">
                        <a:spAutoFit/>
                      </a:bodyPr>
                      <a:lstStyle/>
                      <a:p>
                        <a:r>
                          <a:rPr lang="en-IE" sz="1600" dirty="0">
                            <a:solidFill>
                              <a:srgbClr val="00B050"/>
                            </a:solidFill>
                          </a:rPr>
                          <a:t>o = 2</a:t>
                        </a:r>
                      </a:p>
                    </p:txBody>
                  </p:sp>
                  <p:cxnSp>
                    <p:nvCxnSpPr>
                      <p:cNvPr id="29" name="Straight Arrow Connector 28"/>
                      <p:cNvCxnSpPr/>
                      <p:nvPr/>
                    </p:nvCxnSpPr>
                    <p:spPr>
                      <a:xfrm flipH="1" flipV="1">
                        <a:off x="2787123" y="7986717"/>
                        <a:ext cx="477736" cy="184666"/>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886572" y="6160383"/>
                        <a:ext cx="593432" cy="338554"/>
                      </a:xfrm>
                      <a:prstGeom prst="rect">
                        <a:avLst/>
                      </a:prstGeom>
                      <a:noFill/>
                    </p:spPr>
                    <p:txBody>
                      <a:bodyPr wrap="none" rtlCol="0">
                        <a:spAutoFit/>
                      </a:bodyPr>
                      <a:lstStyle/>
                      <a:p>
                        <a:r>
                          <a:rPr lang="en-IE" sz="1600" dirty="0">
                            <a:solidFill>
                              <a:srgbClr val="FF0000"/>
                            </a:solidFill>
                          </a:rPr>
                          <a:t>o = 1</a:t>
                        </a:r>
                      </a:p>
                    </p:txBody>
                  </p:sp>
                  <p:cxnSp>
                    <p:nvCxnSpPr>
                      <p:cNvPr id="31" name="Straight Arrow Connector 30"/>
                      <p:cNvCxnSpPr/>
                      <p:nvPr/>
                    </p:nvCxnSpPr>
                    <p:spPr>
                      <a:xfrm flipH="1">
                        <a:off x="1708772" y="6345049"/>
                        <a:ext cx="228600" cy="3487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pSp>
          <p:sp>
            <p:nvSpPr>
              <p:cNvPr id="16" name="TextBox 15"/>
              <p:cNvSpPr txBox="1"/>
              <p:nvPr/>
            </p:nvSpPr>
            <p:spPr>
              <a:xfrm>
                <a:off x="2483768" y="3162454"/>
                <a:ext cx="3317081" cy="338554"/>
              </a:xfrm>
              <a:prstGeom prst="rect">
                <a:avLst/>
              </a:prstGeom>
              <a:noFill/>
            </p:spPr>
            <p:txBody>
              <a:bodyPr wrap="square" rtlCol="0">
                <a:spAutoFit/>
              </a:bodyPr>
              <a:lstStyle/>
              <a:p>
                <a:r>
                  <a:rPr lang="en-IE" sz="1600" dirty="0">
                    <a:solidFill>
                      <a:srgbClr val="4F81BD">
                        <a:lumMod val="75000"/>
                      </a:srgbClr>
                    </a:solidFill>
                  </a:rPr>
                  <a:t>o = 0 (availability),</a:t>
                </a:r>
                <a:r>
                  <a:rPr lang="en-IE" sz="1600" dirty="0">
                    <a:solidFill>
                      <a:prstClr val="black"/>
                    </a:solidFill>
                  </a:rPr>
                  <a:t> </a:t>
                </a:r>
                <a:r>
                  <a:rPr lang="en-IE" sz="1600" dirty="0">
                    <a:solidFill>
                      <a:srgbClr val="4F81BD">
                        <a:lumMod val="75000"/>
                      </a:srgbClr>
                    </a:solidFill>
                  </a:rPr>
                  <a:t>FPN = availability</a:t>
                </a:r>
              </a:p>
            </p:txBody>
          </p:sp>
        </p:grpSp>
        <p:sp>
          <p:nvSpPr>
            <p:cNvPr id="14" name="TextBox 13"/>
            <p:cNvSpPr txBox="1"/>
            <p:nvPr/>
          </p:nvSpPr>
          <p:spPr>
            <a:xfrm>
              <a:off x="222176" y="2760931"/>
              <a:ext cx="533400" cy="261610"/>
            </a:xfrm>
            <a:prstGeom prst="rect">
              <a:avLst/>
            </a:prstGeom>
            <a:noFill/>
          </p:spPr>
          <p:txBody>
            <a:bodyPr wrap="square" rtlCol="0">
              <a:spAutoFit/>
            </a:bodyPr>
            <a:lstStyle/>
            <a:p>
              <a:r>
                <a:rPr lang="en-IE" sz="1050" dirty="0">
                  <a:solidFill>
                    <a:prstClr val="black"/>
                  </a:solidFill>
                </a:rPr>
                <a:t>MW</a:t>
              </a:r>
            </a:p>
          </p:txBody>
        </p:sp>
      </p:grpSp>
    </p:spTree>
    <p:extLst>
      <p:ext uri="{BB962C8B-B14F-4D97-AF65-F5344CB8AC3E}">
        <p14:creationId xmlns:p14="http://schemas.microsoft.com/office/powerpoint/2010/main" xmlns="" val="3100798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21</a:t>
            </a:fld>
            <a:endParaRPr lang="en-IE"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xmlns="" val="210891752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222176" y="2393196"/>
            <a:ext cx="8643401" cy="3339698"/>
            <a:chOff x="222176" y="2636912"/>
            <a:chExt cx="8643401" cy="3339698"/>
          </a:xfrm>
        </p:grpSpPr>
        <p:grpSp>
          <p:nvGrpSpPr>
            <p:cNvPr id="10" name="Group 9"/>
            <p:cNvGrpSpPr/>
            <p:nvPr/>
          </p:nvGrpSpPr>
          <p:grpSpPr>
            <a:xfrm>
              <a:off x="222176" y="2636912"/>
              <a:ext cx="8643401" cy="3339698"/>
              <a:chOff x="222176" y="2636912"/>
              <a:chExt cx="8643401" cy="3339698"/>
            </a:xfrm>
          </p:grpSpPr>
          <p:grpSp>
            <p:nvGrpSpPr>
              <p:cNvPr id="13" name="Group 12"/>
              <p:cNvGrpSpPr/>
              <p:nvPr/>
            </p:nvGrpSpPr>
            <p:grpSpPr>
              <a:xfrm>
                <a:off x="682625" y="2636912"/>
                <a:ext cx="8182952" cy="3339698"/>
                <a:chOff x="682625" y="2636912"/>
                <a:chExt cx="8182952" cy="3339698"/>
              </a:xfrm>
            </p:grpSpPr>
            <p:grpSp>
              <p:nvGrpSpPr>
                <p:cNvPr id="15" name="Group 14"/>
                <p:cNvGrpSpPr/>
                <p:nvPr/>
              </p:nvGrpSpPr>
              <p:grpSpPr>
                <a:xfrm>
                  <a:off x="682625" y="2636912"/>
                  <a:ext cx="8182952" cy="3339698"/>
                  <a:chOff x="682625" y="2636912"/>
                  <a:chExt cx="8182952" cy="3339698"/>
                </a:xfrm>
              </p:grpSpPr>
              <p:cxnSp>
                <p:nvCxnSpPr>
                  <p:cNvPr id="17" name="Straight Arrow Connector 16"/>
                  <p:cNvCxnSpPr/>
                  <p:nvPr/>
                </p:nvCxnSpPr>
                <p:spPr>
                  <a:xfrm flipH="1" flipV="1">
                    <a:off x="682625" y="2636912"/>
                    <a:ext cx="3175" cy="3078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85800" y="5715000"/>
                    <a:ext cx="800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332177" y="5715000"/>
                    <a:ext cx="533400" cy="261610"/>
                  </a:xfrm>
                  <a:prstGeom prst="rect">
                    <a:avLst/>
                  </a:prstGeom>
                  <a:noFill/>
                </p:spPr>
                <p:txBody>
                  <a:bodyPr wrap="square" rtlCol="0">
                    <a:spAutoFit/>
                  </a:bodyPr>
                  <a:lstStyle/>
                  <a:p>
                    <a:r>
                      <a:rPr lang="en-IE" sz="1050" dirty="0">
                        <a:solidFill>
                          <a:prstClr val="black"/>
                        </a:solidFill>
                      </a:rPr>
                      <a:t>Time</a:t>
                    </a:r>
                  </a:p>
                </p:txBody>
              </p:sp>
              <p:grpSp>
                <p:nvGrpSpPr>
                  <p:cNvPr id="20" name="Group 19"/>
                  <p:cNvGrpSpPr/>
                  <p:nvPr/>
                </p:nvGrpSpPr>
                <p:grpSpPr>
                  <a:xfrm>
                    <a:off x="682625" y="3059376"/>
                    <a:ext cx="7562850" cy="2411109"/>
                    <a:chOff x="682625" y="3059376"/>
                    <a:chExt cx="7562850" cy="2411109"/>
                  </a:xfrm>
                </p:grpSpPr>
                <p:cxnSp>
                  <p:nvCxnSpPr>
                    <p:cNvPr id="21" name="Straight Connector 20"/>
                    <p:cNvCxnSpPr/>
                    <p:nvPr/>
                  </p:nvCxnSpPr>
                  <p:spPr>
                    <a:xfrm>
                      <a:off x="5460365" y="3516556"/>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682625" y="3059376"/>
                      <a:ext cx="7562850" cy="2411109"/>
                      <a:chOff x="685800" y="6160383"/>
                      <a:chExt cx="7562850" cy="2411109"/>
                    </a:xfrm>
                  </p:grpSpPr>
                  <p:cxnSp>
                    <p:nvCxnSpPr>
                      <p:cNvPr id="23" name="Straight Arrow Connector 22"/>
                      <p:cNvCxnSpPr/>
                      <p:nvPr/>
                    </p:nvCxnSpPr>
                    <p:spPr>
                      <a:xfrm flipH="1">
                        <a:off x="2417561" y="6614944"/>
                        <a:ext cx="228600" cy="348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685800" y="6160383"/>
                        <a:ext cx="7562850" cy="2411109"/>
                        <a:chOff x="685800" y="6160383"/>
                        <a:chExt cx="7562850" cy="2411109"/>
                      </a:xfrm>
                    </p:grpSpPr>
                    <p:grpSp>
                      <p:nvGrpSpPr>
                        <p:cNvPr id="25" name="Group 24"/>
                        <p:cNvGrpSpPr/>
                        <p:nvPr/>
                      </p:nvGrpSpPr>
                      <p:grpSpPr>
                        <a:xfrm>
                          <a:off x="685800" y="6606133"/>
                          <a:ext cx="7562850" cy="1965359"/>
                          <a:chOff x="685800" y="6606133"/>
                          <a:chExt cx="7562850" cy="1965359"/>
                        </a:xfrm>
                      </p:grpSpPr>
                      <p:grpSp>
                        <p:nvGrpSpPr>
                          <p:cNvPr id="32" name="Group 31"/>
                          <p:cNvGrpSpPr/>
                          <p:nvPr/>
                        </p:nvGrpSpPr>
                        <p:grpSpPr>
                          <a:xfrm>
                            <a:off x="685800" y="6606133"/>
                            <a:ext cx="7562850" cy="1356360"/>
                            <a:chOff x="685800" y="6606133"/>
                            <a:chExt cx="7562850" cy="1356360"/>
                          </a:xfrm>
                        </p:grpSpPr>
                        <p:grpSp>
                          <p:nvGrpSpPr>
                            <p:cNvPr id="35" name="Group 34"/>
                            <p:cNvGrpSpPr/>
                            <p:nvPr/>
                          </p:nvGrpSpPr>
                          <p:grpSpPr>
                            <a:xfrm>
                              <a:off x="685800" y="6606133"/>
                              <a:ext cx="7562850" cy="1349365"/>
                              <a:chOff x="685800" y="6606133"/>
                              <a:chExt cx="7562850" cy="1349365"/>
                            </a:xfrm>
                          </p:grpSpPr>
                          <p:grpSp>
                            <p:nvGrpSpPr>
                              <p:cNvPr id="38" name="Group 37"/>
                              <p:cNvGrpSpPr/>
                              <p:nvPr/>
                            </p:nvGrpSpPr>
                            <p:grpSpPr>
                              <a:xfrm>
                                <a:off x="685800" y="6606133"/>
                                <a:ext cx="7562850" cy="990600"/>
                                <a:chOff x="685800" y="6606133"/>
                                <a:chExt cx="7562850" cy="990600"/>
                              </a:xfrm>
                            </p:grpSpPr>
                            <p:grpSp>
                              <p:nvGrpSpPr>
                                <p:cNvPr id="46" name="Group 45"/>
                                <p:cNvGrpSpPr/>
                                <p:nvPr/>
                              </p:nvGrpSpPr>
                              <p:grpSpPr>
                                <a:xfrm>
                                  <a:off x="685800" y="6606133"/>
                                  <a:ext cx="7562850" cy="990600"/>
                                  <a:chOff x="685800" y="6606133"/>
                                  <a:chExt cx="7562850" cy="990600"/>
                                </a:xfrm>
                              </p:grpSpPr>
                              <p:grpSp>
                                <p:nvGrpSpPr>
                                  <p:cNvPr id="48" name="Group 47"/>
                                  <p:cNvGrpSpPr/>
                                  <p:nvPr/>
                                </p:nvGrpSpPr>
                                <p:grpSpPr>
                                  <a:xfrm>
                                    <a:off x="685800" y="6606133"/>
                                    <a:ext cx="7562850" cy="381000"/>
                                    <a:chOff x="685800" y="6606133"/>
                                    <a:chExt cx="7562850" cy="381000"/>
                                  </a:xfrm>
                                </p:grpSpPr>
                                <p:cxnSp>
                                  <p:nvCxnSpPr>
                                    <p:cNvPr id="54" name="Straight Connector 53"/>
                                    <p:cNvCxnSpPr/>
                                    <p:nvPr/>
                                  </p:nvCxnSpPr>
                                  <p:spPr>
                                    <a:xfrm>
                                      <a:off x="685800" y="6606133"/>
                                      <a:ext cx="152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209800" y="6987133"/>
                                      <a:ext cx="32575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209800" y="6606133"/>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467350" y="6625183"/>
                                      <a:ext cx="2781300"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685800" y="6637090"/>
                                    <a:ext cx="7562850" cy="959643"/>
                                    <a:chOff x="685800" y="6598990"/>
                                    <a:chExt cx="7562850" cy="959643"/>
                                  </a:xfrm>
                                </p:grpSpPr>
                                <p:cxnSp>
                                  <p:nvCxnSpPr>
                                    <p:cNvPr id="50" name="Straight Connector 49"/>
                                    <p:cNvCxnSpPr/>
                                    <p:nvPr/>
                                  </p:nvCxnSpPr>
                                  <p:spPr>
                                    <a:xfrm>
                                      <a:off x="685800" y="6598990"/>
                                      <a:ext cx="1005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691640" y="7558633"/>
                                      <a:ext cx="403566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691640" y="6606133"/>
                                      <a:ext cx="0" cy="9525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727303" y="6625183"/>
                                      <a:ext cx="252134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47" name="Straight Connector 46"/>
                                <p:cNvCxnSpPr/>
                                <p:nvPr/>
                              </p:nvCxnSpPr>
                              <p:spPr>
                                <a:xfrm>
                                  <a:off x="5727303" y="6674023"/>
                                  <a:ext cx="0" cy="9227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9" name="Straight Connector 38"/>
                              <p:cNvCxnSpPr/>
                              <p:nvPr/>
                            </p:nvCxnSpPr>
                            <p:spPr>
                              <a:xfrm>
                                <a:off x="702892" y="6665241"/>
                                <a:ext cx="96774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670632" y="7616762"/>
                                <a:ext cx="78231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670632" y="6665241"/>
                                <a:ext cx="0" cy="9525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5761211" y="6692837"/>
                                <a:ext cx="2487439" cy="94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452951" y="7632002"/>
                                <a:ext cx="0" cy="32194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35968" y="7955498"/>
                                <a:ext cx="2533542"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761211" y="6683312"/>
                                <a:ext cx="0" cy="92681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36" name="Straight Connector 35"/>
                            <p:cNvCxnSpPr/>
                            <p:nvPr/>
                          </p:nvCxnSpPr>
                          <p:spPr>
                            <a:xfrm>
                              <a:off x="4953172" y="7610127"/>
                              <a:ext cx="80803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967551" y="7617741"/>
                              <a:ext cx="0" cy="34475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33" name="TextBox 32"/>
                          <p:cNvSpPr txBox="1"/>
                          <p:nvPr/>
                        </p:nvSpPr>
                        <p:spPr>
                          <a:xfrm>
                            <a:off x="1334815" y="7610127"/>
                            <a:ext cx="822960"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34" name="TextBox 33"/>
                          <p:cNvSpPr txBox="1"/>
                          <p:nvPr/>
                        </p:nvSpPr>
                        <p:spPr>
                          <a:xfrm>
                            <a:off x="2186251" y="7986717"/>
                            <a:ext cx="840548" cy="584775"/>
                          </a:xfrm>
                          <a:prstGeom prst="rect">
                            <a:avLst/>
                          </a:prstGeom>
                          <a:noFill/>
                        </p:spPr>
                        <p:txBody>
                          <a:bodyPr wrap="square" rtlCol="0">
                            <a:spAutoFit/>
                          </a:bodyPr>
                          <a:lstStyle/>
                          <a:p>
                            <a:r>
                              <a:rPr lang="en-IE" sz="1600" dirty="0">
                                <a:solidFill>
                                  <a:srgbClr val="00B050"/>
                                </a:solidFill>
                              </a:rPr>
                              <a:t>CURL</a:t>
                            </a:r>
                          </a:p>
                          <a:p>
                            <a:r>
                              <a:rPr lang="en-IE" sz="1600" dirty="0">
                                <a:solidFill>
                                  <a:srgbClr val="00B050"/>
                                </a:solidFill>
                              </a:rPr>
                              <a:t>(o=2)</a:t>
                            </a:r>
                          </a:p>
                        </p:txBody>
                      </p:sp>
                    </p:grpSp>
                    <p:sp>
                      <p:nvSpPr>
                        <p:cNvPr id="26" name="TextBox 25"/>
                        <p:cNvSpPr txBox="1"/>
                        <p:nvPr/>
                      </p:nvSpPr>
                      <p:spPr>
                        <a:xfrm>
                          <a:off x="4700850" y="7986717"/>
                          <a:ext cx="746323" cy="584775"/>
                        </a:xfrm>
                        <a:prstGeom prst="rect">
                          <a:avLst/>
                        </a:prstGeom>
                        <a:noFill/>
                      </p:spPr>
                      <p:txBody>
                        <a:bodyPr wrap="square" rtlCol="0">
                          <a:spAutoFit/>
                        </a:bodyPr>
                        <a:lstStyle/>
                        <a:p>
                          <a:r>
                            <a:rPr lang="en-IE" sz="1600" dirty="0">
                              <a:solidFill>
                                <a:srgbClr val="00B050"/>
                              </a:solidFill>
                            </a:rPr>
                            <a:t>CRLO</a:t>
                          </a:r>
                        </a:p>
                        <a:p>
                          <a:r>
                            <a:rPr lang="en-IE" sz="1600" dirty="0">
                              <a:solidFill>
                                <a:srgbClr val="00B050"/>
                              </a:solidFill>
                            </a:rPr>
                            <a:t>(o=2)</a:t>
                          </a:r>
                        </a:p>
                      </p:txBody>
                    </p:sp>
                    <p:sp>
                      <p:nvSpPr>
                        <p:cNvPr id="27" name="TextBox 26"/>
                        <p:cNvSpPr txBox="1"/>
                        <p:nvPr/>
                      </p:nvSpPr>
                      <p:spPr>
                        <a:xfrm>
                          <a:off x="5452550" y="7601416"/>
                          <a:ext cx="850817" cy="584775"/>
                        </a:xfrm>
                        <a:prstGeom prst="rect">
                          <a:avLst/>
                        </a:prstGeom>
                        <a:noFill/>
                      </p:spPr>
                      <p:txBody>
                        <a:bodyPr wrap="square" rtlCol="0">
                          <a:spAutoFit/>
                        </a:bodyPr>
                        <a:lstStyle/>
                        <a:p>
                          <a:r>
                            <a:rPr lang="en-IE" sz="1600" dirty="0">
                              <a:solidFill>
                                <a:srgbClr val="FF0000"/>
                              </a:solidFill>
                            </a:rPr>
                            <a:t>LCLO</a:t>
                          </a:r>
                        </a:p>
                        <a:p>
                          <a:r>
                            <a:rPr lang="en-IE" sz="1600" dirty="0">
                              <a:solidFill>
                                <a:srgbClr val="FF0000"/>
                              </a:solidFill>
                            </a:rPr>
                            <a:t>(o=1)</a:t>
                          </a:r>
                        </a:p>
                      </p:txBody>
                    </p:sp>
                    <p:sp>
                      <p:nvSpPr>
                        <p:cNvPr id="28" name="TextBox 27"/>
                        <p:cNvSpPr txBox="1"/>
                        <p:nvPr/>
                      </p:nvSpPr>
                      <p:spPr>
                        <a:xfrm>
                          <a:off x="3214059" y="8047677"/>
                          <a:ext cx="593432" cy="338554"/>
                        </a:xfrm>
                        <a:prstGeom prst="rect">
                          <a:avLst/>
                        </a:prstGeom>
                        <a:noFill/>
                      </p:spPr>
                      <p:txBody>
                        <a:bodyPr wrap="none" rtlCol="0">
                          <a:spAutoFit/>
                        </a:bodyPr>
                        <a:lstStyle/>
                        <a:p>
                          <a:r>
                            <a:rPr lang="en-IE" sz="1600" dirty="0">
                              <a:solidFill>
                                <a:srgbClr val="00B050"/>
                              </a:solidFill>
                            </a:rPr>
                            <a:t>o = 2</a:t>
                          </a:r>
                        </a:p>
                      </p:txBody>
                    </p:sp>
                    <p:cxnSp>
                      <p:nvCxnSpPr>
                        <p:cNvPr id="29" name="Straight Arrow Connector 28"/>
                        <p:cNvCxnSpPr/>
                        <p:nvPr/>
                      </p:nvCxnSpPr>
                      <p:spPr>
                        <a:xfrm flipH="1" flipV="1">
                          <a:off x="2787123" y="7986717"/>
                          <a:ext cx="477736" cy="184666"/>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886572" y="6160383"/>
                          <a:ext cx="593432" cy="338554"/>
                        </a:xfrm>
                        <a:prstGeom prst="rect">
                          <a:avLst/>
                        </a:prstGeom>
                        <a:noFill/>
                      </p:spPr>
                      <p:txBody>
                        <a:bodyPr wrap="none" rtlCol="0">
                          <a:spAutoFit/>
                        </a:bodyPr>
                        <a:lstStyle/>
                        <a:p>
                          <a:r>
                            <a:rPr lang="en-IE" sz="1600" dirty="0">
                              <a:solidFill>
                                <a:srgbClr val="FF0000"/>
                              </a:solidFill>
                            </a:rPr>
                            <a:t>o = 1</a:t>
                          </a:r>
                        </a:p>
                      </p:txBody>
                    </p:sp>
                    <p:cxnSp>
                      <p:nvCxnSpPr>
                        <p:cNvPr id="31" name="Straight Arrow Connector 30"/>
                        <p:cNvCxnSpPr/>
                        <p:nvPr/>
                      </p:nvCxnSpPr>
                      <p:spPr>
                        <a:xfrm flipH="1">
                          <a:off x="1708772" y="6345049"/>
                          <a:ext cx="228600" cy="3487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pSp>
            <p:sp>
              <p:nvSpPr>
                <p:cNvPr id="16" name="TextBox 15"/>
                <p:cNvSpPr txBox="1"/>
                <p:nvPr/>
              </p:nvSpPr>
              <p:spPr>
                <a:xfrm>
                  <a:off x="2483768" y="3162454"/>
                  <a:ext cx="3317081" cy="338554"/>
                </a:xfrm>
                <a:prstGeom prst="rect">
                  <a:avLst/>
                </a:prstGeom>
                <a:noFill/>
              </p:spPr>
              <p:txBody>
                <a:bodyPr wrap="square" rtlCol="0">
                  <a:spAutoFit/>
                </a:bodyPr>
                <a:lstStyle/>
                <a:p>
                  <a:r>
                    <a:rPr lang="en-IE" sz="1600" dirty="0">
                      <a:solidFill>
                        <a:srgbClr val="4F81BD">
                          <a:lumMod val="75000"/>
                        </a:srgbClr>
                      </a:solidFill>
                    </a:rPr>
                    <a:t>o = 0 (availability),</a:t>
                  </a:r>
                  <a:r>
                    <a:rPr lang="en-IE" sz="1600" dirty="0">
                      <a:solidFill>
                        <a:prstClr val="black"/>
                      </a:solidFill>
                    </a:rPr>
                    <a:t> </a:t>
                  </a:r>
                  <a:r>
                    <a:rPr lang="en-IE" sz="1600" dirty="0">
                      <a:solidFill>
                        <a:srgbClr val="4F81BD">
                          <a:lumMod val="75000"/>
                        </a:srgbClr>
                      </a:solidFill>
                    </a:rPr>
                    <a:t>FPN = availability</a:t>
                  </a:r>
                </a:p>
              </p:txBody>
            </p:sp>
          </p:grpSp>
          <p:sp>
            <p:nvSpPr>
              <p:cNvPr id="14" name="TextBox 13"/>
              <p:cNvSpPr txBox="1"/>
              <p:nvPr/>
            </p:nvSpPr>
            <p:spPr>
              <a:xfrm>
                <a:off x="222176" y="2760931"/>
                <a:ext cx="533400" cy="261610"/>
              </a:xfrm>
              <a:prstGeom prst="rect">
                <a:avLst/>
              </a:prstGeom>
              <a:noFill/>
            </p:spPr>
            <p:txBody>
              <a:bodyPr wrap="square" rtlCol="0">
                <a:spAutoFit/>
              </a:bodyPr>
              <a:lstStyle/>
              <a:p>
                <a:r>
                  <a:rPr lang="en-IE" sz="1050" dirty="0">
                    <a:solidFill>
                      <a:prstClr val="black"/>
                    </a:solidFill>
                  </a:rPr>
                  <a:t>MW</a:t>
                </a:r>
              </a:p>
            </p:txBody>
          </p:sp>
        </p:grpSp>
        <p:sp>
          <p:nvSpPr>
            <p:cNvPr id="11" name="Freeform 1"/>
            <p:cNvSpPr/>
            <p:nvPr/>
          </p:nvSpPr>
          <p:spPr>
            <a:xfrm>
              <a:off x="1720850" y="3543300"/>
              <a:ext cx="3975100" cy="933450"/>
            </a:xfrm>
            <a:custGeom>
              <a:avLst/>
              <a:gdLst>
                <a:gd name="connsiteX0" fmla="*/ 6350 w 3975100"/>
                <a:gd name="connsiteY0" fmla="*/ 6350 h 933450"/>
                <a:gd name="connsiteX1" fmla="*/ 463550 w 3975100"/>
                <a:gd name="connsiteY1" fmla="*/ 6350 h 933450"/>
                <a:gd name="connsiteX2" fmla="*/ 463550 w 3975100"/>
                <a:gd name="connsiteY2" fmla="*/ 381000 h 933450"/>
                <a:gd name="connsiteX3" fmla="*/ 3790950 w 3975100"/>
                <a:gd name="connsiteY3" fmla="*/ 381000 h 933450"/>
                <a:gd name="connsiteX4" fmla="*/ 3790950 w 3975100"/>
                <a:gd name="connsiteY4" fmla="*/ 0 h 933450"/>
                <a:gd name="connsiteX5" fmla="*/ 3975100 w 3975100"/>
                <a:gd name="connsiteY5" fmla="*/ 6350 h 933450"/>
                <a:gd name="connsiteX6" fmla="*/ 3975100 w 3975100"/>
                <a:gd name="connsiteY6" fmla="*/ 933450 h 933450"/>
                <a:gd name="connsiteX7" fmla="*/ 0 w 3975100"/>
                <a:gd name="connsiteY7" fmla="*/ 933450 h 933450"/>
                <a:gd name="connsiteX8" fmla="*/ 6350 w 3975100"/>
                <a:gd name="connsiteY8" fmla="*/ 635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5100" h="933450">
                  <a:moveTo>
                    <a:pt x="6350" y="6350"/>
                  </a:moveTo>
                  <a:lnTo>
                    <a:pt x="463550" y="6350"/>
                  </a:lnTo>
                  <a:lnTo>
                    <a:pt x="463550" y="381000"/>
                  </a:lnTo>
                  <a:lnTo>
                    <a:pt x="3790950" y="381000"/>
                  </a:lnTo>
                  <a:lnTo>
                    <a:pt x="3790950" y="0"/>
                  </a:lnTo>
                  <a:lnTo>
                    <a:pt x="3975100" y="6350"/>
                  </a:lnTo>
                  <a:lnTo>
                    <a:pt x="3975100" y="933450"/>
                  </a:lnTo>
                  <a:lnTo>
                    <a:pt x="0" y="933450"/>
                  </a:lnTo>
                  <a:cubicBezTo>
                    <a:pt x="2117" y="622300"/>
                    <a:pt x="4233" y="311150"/>
                    <a:pt x="6350" y="6350"/>
                  </a:cubicBez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sp>
          <p:nvSpPr>
            <p:cNvPr id="12" name="Rectangle 11"/>
            <p:cNvSpPr/>
            <p:nvPr/>
          </p:nvSpPr>
          <p:spPr>
            <a:xfrm>
              <a:off x="2483768" y="4530994"/>
              <a:ext cx="2448272" cy="288655"/>
            </a:xfrm>
            <a:prstGeom prst="rect">
              <a:avLst/>
            </a:prstGeom>
            <a:pattFill prst="pct50">
              <a:fgClr>
                <a:srgbClr val="00B050"/>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grpSp>
      <p:sp>
        <p:nvSpPr>
          <p:cNvPr id="58" name="TextBox 57"/>
          <p:cNvSpPr txBox="1"/>
          <p:nvPr/>
        </p:nvSpPr>
        <p:spPr>
          <a:xfrm>
            <a:off x="603250" y="1447800"/>
            <a:ext cx="7353126" cy="646331"/>
          </a:xfrm>
          <a:prstGeom prst="rect">
            <a:avLst/>
          </a:prstGeom>
          <a:noFill/>
        </p:spPr>
        <p:txBody>
          <a:bodyPr wrap="square" rtlCol="0">
            <a:spAutoFit/>
          </a:bodyPr>
          <a:lstStyle/>
          <a:p>
            <a:r>
              <a:rPr lang="en-IE" b="1" dirty="0">
                <a:solidFill>
                  <a:prstClr val="black"/>
                </a:solidFill>
              </a:rPr>
              <a:t>EXAMPLE 1: Nested Wind Instructions</a:t>
            </a:r>
          </a:p>
          <a:p>
            <a:endParaRPr lang="en-IE" b="1" dirty="0">
              <a:solidFill>
                <a:prstClr val="black"/>
              </a:solidFill>
            </a:endParaRPr>
          </a:p>
        </p:txBody>
      </p:sp>
    </p:spTree>
    <p:extLst>
      <p:ext uri="{BB962C8B-B14F-4D97-AF65-F5344CB8AC3E}">
        <p14:creationId xmlns:p14="http://schemas.microsoft.com/office/powerpoint/2010/main" xmlns="" val="2699899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22</a:t>
            </a:fld>
            <a:endParaRPr lang="en-IE"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xmlns="" val="37211968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222176" y="2393196"/>
            <a:ext cx="8643401" cy="3339698"/>
            <a:chOff x="222176" y="2636912"/>
            <a:chExt cx="8643401" cy="3339698"/>
          </a:xfrm>
        </p:grpSpPr>
        <p:grpSp>
          <p:nvGrpSpPr>
            <p:cNvPr id="10" name="Group 9"/>
            <p:cNvGrpSpPr/>
            <p:nvPr/>
          </p:nvGrpSpPr>
          <p:grpSpPr>
            <a:xfrm>
              <a:off x="682625" y="2636912"/>
              <a:ext cx="8182952" cy="3339698"/>
              <a:chOff x="682625" y="2636912"/>
              <a:chExt cx="8182952" cy="3339698"/>
            </a:xfrm>
          </p:grpSpPr>
          <p:grpSp>
            <p:nvGrpSpPr>
              <p:cNvPr id="12" name="Group 11"/>
              <p:cNvGrpSpPr/>
              <p:nvPr/>
            </p:nvGrpSpPr>
            <p:grpSpPr>
              <a:xfrm>
                <a:off x="682625" y="2636912"/>
                <a:ext cx="8182952" cy="3339698"/>
                <a:chOff x="682625" y="2636912"/>
                <a:chExt cx="8182952" cy="3339698"/>
              </a:xfrm>
            </p:grpSpPr>
            <p:cxnSp>
              <p:nvCxnSpPr>
                <p:cNvPr id="14" name="Straight Arrow Connector 13"/>
                <p:cNvCxnSpPr/>
                <p:nvPr/>
              </p:nvCxnSpPr>
              <p:spPr>
                <a:xfrm flipH="1" flipV="1">
                  <a:off x="682625" y="2636912"/>
                  <a:ext cx="3175" cy="3078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85800" y="5715000"/>
                  <a:ext cx="800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332177" y="5715000"/>
                  <a:ext cx="533400" cy="261610"/>
                </a:xfrm>
                <a:prstGeom prst="rect">
                  <a:avLst/>
                </a:prstGeom>
                <a:noFill/>
              </p:spPr>
              <p:txBody>
                <a:bodyPr wrap="square" rtlCol="0">
                  <a:spAutoFit/>
                </a:bodyPr>
                <a:lstStyle/>
                <a:p>
                  <a:r>
                    <a:rPr lang="en-IE" sz="1050" dirty="0">
                      <a:solidFill>
                        <a:prstClr val="black"/>
                      </a:solidFill>
                    </a:rPr>
                    <a:t>Time</a:t>
                  </a:r>
                </a:p>
              </p:txBody>
            </p:sp>
            <p:grpSp>
              <p:nvGrpSpPr>
                <p:cNvPr id="17" name="Group 16"/>
                <p:cNvGrpSpPr/>
                <p:nvPr/>
              </p:nvGrpSpPr>
              <p:grpSpPr>
                <a:xfrm>
                  <a:off x="682625" y="3059376"/>
                  <a:ext cx="7562850" cy="2411109"/>
                  <a:chOff x="682625" y="3059376"/>
                  <a:chExt cx="7562850" cy="2411109"/>
                </a:xfrm>
              </p:grpSpPr>
              <p:cxnSp>
                <p:nvCxnSpPr>
                  <p:cNvPr id="18" name="Straight Connector 17"/>
                  <p:cNvCxnSpPr/>
                  <p:nvPr/>
                </p:nvCxnSpPr>
                <p:spPr>
                  <a:xfrm>
                    <a:off x="5460365" y="3516556"/>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682625" y="3059376"/>
                    <a:ext cx="7562850" cy="2411109"/>
                    <a:chOff x="685800" y="6160383"/>
                    <a:chExt cx="7562850" cy="2411109"/>
                  </a:xfrm>
                </p:grpSpPr>
                <p:cxnSp>
                  <p:nvCxnSpPr>
                    <p:cNvPr id="20" name="Straight Arrow Connector 19"/>
                    <p:cNvCxnSpPr/>
                    <p:nvPr/>
                  </p:nvCxnSpPr>
                  <p:spPr>
                    <a:xfrm flipH="1">
                      <a:off x="2417561" y="6614944"/>
                      <a:ext cx="228600" cy="348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685800" y="6160383"/>
                      <a:ext cx="7562850" cy="2411109"/>
                      <a:chOff x="685800" y="6160383"/>
                      <a:chExt cx="7562850" cy="2411109"/>
                    </a:xfrm>
                  </p:grpSpPr>
                  <p:grpSp>
                    <p:nvGrpSpPr>
                      <p:cNvPr id="22" name="Group 21"/>
                      <p:cNvGrpSpPr/>
                      <p:nvPr/>
                    </p:nvGrpSpPr>
                    <p:grpSpPr>
                      <a:xfrm>
                        <a:off x="685800" y="6606133"/>
                        <a:ext cx="7562850" cy="1965359"/>
                        <a:chOff x="685800" y="6606133"/>
                        <a:chExt cx="7562850" cy="1965359"/>
                      </a:xfrm>
                    </p:grpSpPr>
                    <p:grpSp>
                      <p:nvGrpSpPr>
                        <p:cNvPr id="29" name="Group 28"/>
                        <p:cNvGrpSpPr/>
                        <p:nvPr/>
                      </p:nvGrpSpPr>
                      <p:grpSpPr>
                        <a:xfrm>
                          <a:off x="685800" y="6606133"/>
                          <a:ext cx="7562850" cy="1356360"/>
                          <a:chOff x="685800" y="6606133"/>
                          <a:chExt cx="7562850" cy="1356360"/>
                        </a:xfrm>
                      </p:grpSpPr>
                      <p:grpSp>
                        <p:nvGrpSpPr>
                          <p:cNvPr id="32" name="Group 31"/>
                          <p:cNvGrpSpPr/>
                          <p:nvPr/>
                        </p:nvGrpSpPr>
                        <p:grpSpPr>
                          <a:xfrm>
                            <a:off x="685800" y="6606133"/>
                            <a:ext cx="7562850" cy="1349366"/>
                            <a:chOff x="685800" y="6606133"/>
                            <a:chExt cx="7562850" cy="1349366"/>
                          </a:xfrm>
                        </p:grpSpPr>
                        <p:grpSp>
                          <p:nvGrpSpPr>
                            <p:cNvPr id="34" name="Group 33"/>
                            <p:cNvGrpSpPr/>
                            <p:nvPr/>
                          </p:nvGrpSpPr>
                          <p:grpSpPr>
                            <a:xfrm>
                              <a:off x="685800" y="6606133"/>
                              <a:ext cx="7562850" cy="990600"/>
                              <a:chOff x="685800" y="6606133"/>
                              <a:chExt cx="7562850" cy="990600"/>
                            </a:xfrm>
                          </p:grpSpPr>
                          <p:grpSp>
                            <p:nvGrpSpPr>
                              <p:cNvPr id="41" name="Group 40"/>
                              <p:cNvGrpSpPr/>
                              <p:nvPr/>
                            </p:nvGrpSpPr>
                            <p:grpSpPr>
                              <a:xfrm>
                                <a:off x="685800" y="6606133"/>
                                <a:ext cx="7562850" cy="990600"/>
                                <a:chOff x="685800" y="6606133"/>
                                <a:chExt cx="7562850" cy="990600"/>
                              </a:xfrm>
                            </p:grpSpPr>
                            <p:grpSp>
                              <p:nvGrpSpPr>
                                <p:cNvPr id="43" name="Group 42"/>
                                <p:cNvGrpSpPr/>
                                <p:nvPr/>
                              </p:nvGrpSpPr>
                              <p:grpSpPr>
                                <a:xfrm>
                                  <a:off x="685800" y="6606133"/>
                                  <a:ext cx="7562850" cy="381000"/>
                                  <a:chOff x="685800" y="6606133"/>
                                  <a:chExt cx="7562850" cy="381000"/>
                                </a:xfrm>
                              </p:grpSpPr>
                              <p:cxnSp>
                                <p:nvCxnSpPr>
                                  <p:cNvPr id="49" name="Straight Connector 48"/>
                                  <p:cNvCxnSpPr/>
                                  <p:nvPr/>
                                </p:nvCxnSpPr>
                                <p:spPr>
                                  <a:xfrm>
                                    <a:off x="685800" y="6606133"/>
                                    <a:ext cx="152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209800" y="6987133"/>
                                    <a:ext cx="32575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209800" y="6606133"/>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467350" y="6625183"/>
                                    <a:ext cx="2781300"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685800" y="6637090"/>
                                  <a:ext cx="7562850" cy="959643"/>
                                  <a:chOff x="685800" y="6598990"/>
                                  <a:chExt cx="7562850" cy="959643"/>
                                </a:xfrm>
                              </p:grpSpPr>
                              <p:cxnSp>
                                <p:nvCxnSpPr>
                                  <p:cNvPr id="45" name="Straight Connector 44"/>
                                  <p:cNvCxnSpPr/>
                                  <p:nvPr/>
                                </p:nvCxnSpPr>
                                <p:spPr>
                                  <a:xfrm>
                                    <a:off x="685800" y="6598990"/>
                                    <a:ext cx="1005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691640" y="7558633"/>
                                    <a:ext cx="403566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691640" y="6606133"/>
                                    <a:ext cx="0" cy="9525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727303" y="6625183"/>
                                    <a:ext cx="252134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42" name="Straight Connector 41"/>
                              <p:cNvCxnSpPr/>
                              <p:nvPr/>
                            </p:nvCxnSpPr>
                            <p:spPr>
                              <a:xfrm>
                                <a:off x="5727303" y="6674023"/>
                                <a:ext cx="0" cy="9227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5" name="Straight Connector 34"/>
                            <p:cNvCxnSpPr/>
                            <p:nvPr/>
                          </p:nvCxnSpPr>
                          <p:spPr>
                            <a:xfrm>
                              <a:off x="702892" y="6665241"/>
                              <a:ext cx="96774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670632" y="7616762"/>
                              <a:ext cx="78231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670632" y="6665241"/>
                              <a:ext cx="0" cy="9525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6471817" y="6692837"/>
                              <a:ext cx="1776833" cy="94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452951" y="7632002"/>
                              <a:ext cx="0" cy="32194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435968" y="7953947"/>
                              <a:ext cx="4035849" cy="155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a:off x="6471817" y="6693783"/>
                            <a:ext cx="0" cy="126871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1334815" y="7610127"/>
                          <a:ext cx="822960"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31" name="TextBox 30"/>
                        <p:cNvSpPr txBox="1"/>
                        <p:nvPr/>
                      </p:nvSpPr>
                      <p:spPr>
                        <a:xfrm>
                          <a:off x="2186251" y="7986717"/>
                          <a:ext cx="840548" cy="584775"/>
                        </a:xfrm>
                        <a:prstGeom prst="rect">
                          <a:avLst/>
                        </a:prstGeom>
                        <a:noFill/>
                      </p:spPr>
                      <p:txBody>
                        <a:bodyPr wrap="square" rtlCol="0">
                          <a:spAutoFit/>
                        </a:bodyPr>
                        <a:lstStyle/>
                        <a:p>
                          <a:r>
                            <a:rPr lang="en-IE" sz="1600" dirty="0">
                              <a:solidFill>
                                <a:srgbClr val="00B050"/>
                              </a:solidFill>
                            </a:rPr>
                            <a:t>CURL</a:t>
                          </a:r>
                        </a:p>
                        <a:p>
                          <a:r>
                            <a:rPr lang="en-IE" sz="1600" dirty="0">
                              <a:solidFill>
                                <a:srgbClr val="00B050"/>
                              </a:solidFill>
                            </a:rPr>
                            <a:t>(o=2)</a:t>
                          </a:r>
                        </a:p>
                      </p:txBody>
                    </p:sp>
                  </p:grpSp>
                  <p:sp>
                    <p:nvSpPr>
                      <p:cNvPr id="23" name="TextBox 22"/>
                      <p:cNvSpPr txBox="1"/>
                      <p:nvPr/>
                    </p:nvSpPr>
                    <p:spPr>
                      <a:xfrm>
                        <a:off x="6205116" y="7986717"/>
                        <a:ext cx="746323" cy="584775"/>
                      </a:xfrm>
                      <a:prstGeom prst="rect">
                        <a:avLst/>
                      </a:prstGeom>
                      <a:noFill/>
                    </p:spPr>
                    <p:txBody>
                      <a:bodyPr wrap="square" rtlCol="0">
                        <a:spAutoFit/>
                      </a:bodyPr>
                      <a:lstStyle/>
                      <a:p>
                        <a:r>
                          <a:rPr lang="en-IE" sz="1600" dirty="0">
                            <a:solidFill>
                              <a:srgbClr val="00B050"/>
                            </a:solidFill>
                          </a:rPr>
                          <a:t>CRLO</a:t>
                        </a:r>
                      </a:p>
                      <a:p>
                        <a:r>
                          <a:rPr lang="en-IE" sz="1600" dirty="0">
                            <a:solidFill>
                              <a:srgbClr val="00B050"/>
                            </a:solidFill>
                          </a:rPr>
                          <a:t>(o=2)</a:t>
                        </a:r>
                      </a:p>
                    </p:txBody>
                  </p:sp>
                  <p:sp>
                    <p:nvSpPr>
                      <p:cNvPr id="24" name="TextBox 23"/>
                      <p:cNvSpPr txBox="1"/>
                      <p:nvPr/>
                    </p:nvSpPr>
                    <p:spPr>
                      <a:xfrm>
                        <a:off x="5452550" y="7601416"/>
                        <a:ext cx="850817" cy="584775"/>
                      </a:xfrm>
                      <a:prstGeom prst="rect">
                        <a:avLst/>
                      </a:prstGeom>
                      <a:noFill/>
                    </p:spPr>
                    <p:txBody>
                      <a:bodyPr wrap="square" rtlCol="0">
                        <a:spAutoFit/>
                      </a:bodyPr>
                      <a:lstStyle/>
                      <a:p>
                        <a:r>
                          <a:rPr lang="en-IE" sz="1600" dirty="0">
                            <a:solidFill>
                              <a:srgbClr val="FF0000"/>
                            </a:solidFill>
                          </a:rPr>
                          <a:t>LCLO</a:t>
                        </a:r>
                      </a:p>
                      <a:p>
                        <a:r>
                          <a:rPr lang="en-IE" sz="1600" dirty="0">
                            <a:solidFill>
                              <a:srgbClr val="FF0000"/>
                            </a:solidFill>
                          </a:rPr>
                          <a:t>(o=1)</a:t>
                        </a:r>
                      </a:p>
                    </p:txBody>
                  </p:sp>
                  <p:sp>
                    <p:nvSpPr>
                      <p:cNvPr id="25" name="TextBox 24"/>
                      <p:cNvSpPr txBox="1"/>
                      <p:nvPr/>
                    </p:nvSpPr>
                    <p:spPr>
                      <a:xfrm>
                        <a:off x="3214059" y="8047677"/>
                        <a:ext cx="593432" cy="338554"/>
                      </a:xfrm>
                      <a:prstGeom prst="rect">
                        <a:avLst/>
                      </a:prstGeom>
                      <a:noFill/>
                    </p:spPr>
                    <p:txBody>
                      <a:bodyPr wrap="none" rtlCol="0">
                        <a:spAutoFit/>
                      </a:bodyPr>
                      <a:lstStyle/>
                      <a:p>
                        <a:r>
                          <a:rPr lang="en-IE" sz="1600" dirty="0">
                            <a:solidFill>
                              <a:srgbClr val="00B050"/>
                            </a:solidFill>
                          </a:rPr>
                          <a:t>o = 2</a:t>
                        </a:r>
                      </a:p>
                    </p:txBody>
                  </p:sp>
                  <p:cxnSp>
                    <p:nvCxnSpPr>
                      <p:cNvPr id="26" name="Straight Arrow Connector 25"/>
                      <p:cNvCxnSpPr/>
                      <p:nvPr/>
                    </p:nvCxnSpPr>
                    <p:spPr>
                      <a:xfrm flipH="1" flipV="1">
                        <a:off x="2787123" y="7986717"/>
                        <a:ext cx="477736" cy="184666"/>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886572" y="6160383"/>
                        <a:ext cx="593432" cy="338554"/>
                      </a:xfrm>
                      <a:prstGeom prst="rect">
                        <a:avLst/>
                      </a:prstGeom>
                      <a:noFill/>
                    </p:spPr>
                    <p:txBody>
                      <a:bodyPr wrap="none" rtlCol="0">
                        <a:spAutoFit/>
                      </a:bodyPr>
                      <a:lstStyle/>
                      <a:p>
                        <a:r>
                          <a:rPr lang="en-IE" sz="1600" dirty="0">
                            <a:solidFill>
                              <a:srgbClr val="FF0000"/>
                            </a:solidFill>
                          </a:rPr>
                          <a:t>o = 1</a:t>
                        </a:r>
                      </a:p>
                    </p:txBody>
                  </p:sp>
                  <p:cxnSp>
                    <p:nvCxnSpPr>
                      <p:cNvPr id="28" name="Straight Arrow Connector 27"/>
                      <p:cNvCxnSpPr/>
                      <p:nvPr/>
                    </p:nvCxnSpPr>
                    <p:spPr>
                      <a:xfrm flipH="1">
                        <a:off x="1708772" y="6345049"/>
                        <a:ext cx="228600" cy="3487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pSp>
          <p:sp>
            <p:nvSpPr>
              <p:cNvPr id="13" name="TextBox 12"/>
              <p:cNvSpPr txBox="1"/>
              <p:nvPr/>
            </p:nvSpPr>
            <p:spPr>
              <a:xfrm>
                <a:off x="2483768" y="3162454"/>
                <a:ext cx="3317081" cy="338554"/>
              </a:xfrm>
              <a:prstGeom prst="rect">
                <a:avLst/>
              </a:prstGeom>
              <a:noFill/>
            </p:spPr>
            <p:txBody>
              <a:bodyPr wrap="square" rtlCol="0">
                <a:spAutoFit/>
              </a:bodyPr>
              <a:lstStyle/>
              <a:p>
                <a:r>
                  <a:rPr lang="en-IE" sz="1600" dirty="0">
                    <a:solidFill>
                      <a:srgbClr val="4F81BD">
                        <a:lumMod val="75000"/>
                      </a:srgbClr>
                    </a:solidFill>
                  </a:rPr>
                  <a:t>o = 0 (availability),</a:t>
                </a:r>
                <a:r>
                  <a:rPr lang="en-IE" sz="1600" dirty="0">
                    <a:solidFill>
                      <a:prstClr val="black"/>
                    </a:solidFill>
                  </a:rPr>
                  <a:t> </a:t>
                </a:r>
                <a:r>
                  <a:rPr lang="en-IE" sz="1600" dirty="0">
                    <a:solidFill>
                      <a:srgbClr val="4F81BD">
                        <a:lumMod val="75000"/>
                      </a:srgbClr>
                    </a:solidFill>
                  </a:rPr>
                  <a:t>FPN = availability</a:t>
                </a:r>
              </a:p>
            </p:txBody>
          </p:sp>
        </p:grpSp>
        <p:sp>
          <p:nvSpPr>
            <p:cNvPr id="11" name="TextBox 10"/>
            <p:cNvSpPr txBox="1"/>
            <p:nvPr/>
          </p:nvSpPr>
          <p:spPr>
            <a:xfrm>
              <a:off x="222176" y="2760931"/>
              <a:ext cx="533400" cy="261610"/>
            </a:xfrm>
            <a:prstGeom prst="rect">
              <a:avLst/>
            </a:prstGeom>
            <a:noFill/>
          </p:spPr>
          <p:txBody>
            <a:bodyPr wrap="square" rtlCol="0">
              <a:spAutoFit/>
            </a:bodyPr>
            <a:lstStyle/>
            <a:p>
              <a:r>
                <a:rPr lang="en-IE" sz="1050" dirty="0">
                  <a:solidFill>
                    <a:prstClr val="black"/>
                  </a:solidFill>
                </a:rPr>
                <a:t>MW</a:t>
              </a:r>
            </a:p>
          </p:txBody>
        </p:sp>
      </p:grpSp>
      <p:sp>
        <p:nvSpPr>
          <p:cNvPr id="53" name="TextBox 52"/>
          <p:cNvSpPr txBox="1"/>
          <p:nvPr/>
        </p:nvSpPr>
        <p:spPr>
          <a:xfrm>
            <a:off x="603250" y="1447800"/>
            <a:ext cx="7353126" cy="369332"/>
          </a:xfrm>
          <a:prstGeom prst="rect">
            <a:avLst/>
          </a:prstGeom>
          <a:noFill/>
        </p:spPr>
        <p:txBody>
          <a:bodyPr wrap="square" rtlCol="0">
            <a:spAutoFit/>
          </a:bodyPr>
          <a:lstStyle/>
          <a:p>
            <a:r>
              <a:rPr lang="en-IE" b="1" dirty="0">
                <a:solidFill>
                  <a:prstClr val="black"/>
                </a:solidFill>
              </a:rPr>
              <a:t>EXAMPLE 2: Overlapping Wind </a:t>
            </a:r>
            <a:r>
              <a:rPr lang="en-IE" b="1" dirty="0" smtClean="0">
                <a:solidFill>
                  <a:prstClr val="black"/>
                </a:solidFill>
              </a:rPr>
              <a:t>Instructions</a:t>
            </a:r>
            <a:endParaRPr lang="en-IE" b="1" dirty="0">
              <a:solidFill>
                <a:prstClr val="black"/>
              </a:solidFill>
            </a:endParaRPr>
          </a:p>
        </p:txBody>
      </p:sp>
    </p:spTree>
    <p:extLst>
      <p:ext uri="{BB962C8B-B14F-4D97-AF65-F5344CB8AC3E}">
        <p14:creationId xmlns:p14="http://schemas.microsoft.com/office/powerpoint/2010/main" xmlns="" val="21973334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23</a:t>
            </a:fld>
            <a:endParaRPr lang="en-IE"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xmlns="" val="19375307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6" name="TextBox 55"/>
          <p:cNvSpPr txBox="1"/>
          <p:nvPr/>
        </p:nvSpPr>
        <p:spPr>
          <a:xfrm>
            <a:off x="603250" y="1447800"/>
            <a:ext cx="7353126" cy="369332"/>
          </a:xfrm>
          <a:prstGeom prst="rect">
            <a:avLst/>
          </a:prstGeom>
          <a:noFill/>
        </p:spPr>
        <p:txBody>
          <a:bodyPr wrap="square" rtlCol="0">
            <a:spAutoFit/>
          </a:bodyPr>
          <a:lstStyle/>
          <a:p>
            <a:r>
              <a:rPr lang="en-IE" b="1" dirty="0">
                <a:solidFill>
                  <a:prstClr val="black"/>
                </a:solidFill>
              </a:rPr>
              <a:t>EXAMPLE 2: Overlapping Wind </a:t>
            </a:r>
            <a:r>
              <a:rPr lang="en-IE" b="1" dirty="0" smtClean="0">
                <a:solidFill>
                  <a:prstClr val="black"/>
                </a:solidFill>
              </a:rPr>
              <a:t>Instructions</a:t>
            </a:r>
            <a:endParaRPr lang="en-IE" b="1" dirty="0">
              <a:solidFill>
                <a:prstClr val="black"/>
              </a:solidFill>
            </a:endParaRPr>
          </a:p>
        </p:txBody>
      </p:sp>
      <p:grpSp>
        <p:nvGrpSpPr>
          <p:cNvPr id="2" name="Group 1"/>
          <p:cNvGrpSpPr/>
          <p:nvPr/>
        </p:nvGrpSpPr>
        <p:grpSpPr>
          <a:xfrm>
            <a:off x="222176" y="2393196"/>
            <a:ext cx="8643401" cy="3339698"/>
            <a:chOff x="222176" y="2393196"/>
            <a:chExt cx="8643401" cy="3339698"/>
          </a:xfrm>
        </p:grpSpPr>
        <p:grpSp>
          <p:nvGrpSpPr>
            <p:cNvPr id="6" name="Group 5"/>
            <p:cNvGrpSpPr/>
            <p:nvPr/>
          </p:nvGrpSpPr>
          <p:grpSpPr>
            <a:xfrm>
              <a:off x="222176" y="2393196"/>
              <a:ext cx="8643401" cy="3339698"/>
              <a:chOff x="222176" y="2636912"/>
              <a:chExt cx="8643401" cy="3339698"/>
            </a:xfrm>
          </p:grpSpPr>
          <p:grpSp>
            <p:nvGrpSpPr>
              <p:cNvPr id="10" name="Group 9"/>
              <p:cNvGrpSpPr/>
              <p:nvPr/>
            </p:nvGrpSpPr>
            <p:grpSpPr>
              <a:xfrm>
                <a:off x="222176" y="2636912"/>
                <a:ext cx="8643401" cy="3339698"/>
                <a:chOff x="222176" y="2636912"/>
                <a:chExt cx="8643401" cy="3339698"/>
              </a:xfrm>
            </p:grpSpPr>
            <p:grpSp>
              <p:nvGrpSpPr>
                <p:cNvPr id="13" name="Group 12"/>
                <p:cNvGrpSpPr/>
                <p:nvPr/>
              </p:nvGrpSpPr>
              <p:grpSpPr>
                <a:xfrm>
                  <a:off x="682625" y="2636912"/>
                  <a:ext cx="8182952" cy="3339698"/>
                  <a:chOff x="682625" y="2636912"/>
                  <a:chExt cx="8182952" cy="3339698"/>
                </a:xfrm>
              </p:grpSpPr>
              <p:grpSp>
                <p:nvGrpSpPr>
                  <p:cNvPr id="15" name="Group 14"/>
                  <p:cNvGrpSpPr/>
                  <p:nvPr/>
                </p:nvGrpSpPr>
                <p:grpSpPr>
                  <a:xfrm>
                    <a:off x="682625" y="2636912"/>
                    <a:ext cx="8182952" cy="3339698"/>
                    <a:chOff x="682625" y="2636912"/>
                    <a:chExt cx="8182952" cy="3339698"/>
                  </a:xfrm>
                </p:grpSpPr>
                <p:cxnSp>
                  <p:nvCxnSpPr>
                    <p:cNvPr id="17" name="Straight Arrow Connector 16"/>
                    <p:cNvCxnSpPr/>
                    <p:nvPr/>
                  </p:nvCxnSpPr>
                  <p:spPr>
                    <a:xfrm flipH="1" flipV="1">
                      <a:off x="682625" y="2636912"/>
                      <a:ext cx="3175" cy="3078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85800" y="5715000"/>
                      <a:ext cx="800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332177" y="5715000"/>
                      <a:ext cx="533400" cy="261610"/>
                    </a:xfrm>
                    <a:prstGeom prst="rect">
                      <a:avLst/>
                    </a:prstGeom>
                    <a:noFill/>
                  </p:spPr>
                  <p:txBody>
                    <a:bodyPr wrap="square" rtlCol="0">
                      <a:spAutoFit/>
                    </a:bodyPr>
                    <a:lstStyle/>
                    <a:p>
                      <a:r>
                        <a:rPr lang="en-IE" sz="1050" dirty="0">
                          <a:solidFill>
                            <a:prstClr val="black"/>
                          </a:solidFill>
                        </a:rPr>
                        <a:t>Time</a:t>
                      </a:r>
                    </a:p>
                  </p:txBody>
                </p:sp>
                <p:grpSp>
                  <p:nvGrpSpPr>
                    <p:cNvPr id="20" name="Group 19"/>
                    <p:cNvGrpSpPr/>
                    <p:nvPr/>
                  </p:nvGrpSpPr>
                  <p:grpSpPr>
                    <a:xfrm>
                      <a:off x="682625" y="3059376"/>
                      <a:ext cx="7562850" cy="2411109"/>
                      <a:chOff x="682625" y="3059376"/>
                      <a:chExt cx="7562850" cy="2411109"/>
                    </a:xfrm>
                  </p:grpSpPr>
                  <p:cxnSp>
                    <p:nvCxnSpPr>
                      <p:cNvPr id="21" name="Straight Connector 20"/>
                      <p:cNvCxnSpPr/>
                      <p:nvPr/>
                    </p:nvCxnSpPr>
                    <p:spPr>
                      <a:xfrm>
                        <a:off x="5460365" y="3516556"/>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682625" y="3059376"/>
                        <a:ext cx="7562850" cy="2411109"/>
                        <a:chOff x="685800" y="6160383"/>
                        <a:chExt cx="7562850" cy="2411109"/>
                      </a:xfrm>
                    </p:grpSpPr>
                    <p:cxnSp>
                      <p:nvCxnSpPr>
                        <p:cNvPr id="23" name="Straight Arrow Connector 22"/>
                        <p:cNvCxnSpPr/>
                        <p:nvPr/>
                      </p:nvCxnSpPr>
                      <p:spPr>
                        <a:xfrm flipH="1">
                          <a:off x="2417561" y="6614944"/>
                          <a:ext cx="228600" cy="348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685800" y="6160383"/>
                          <a:ext cx="7562850" cy="2411109"/>
                          <a:chOff x="685800" y="6160383"/>
                          <a:chExt cx="7562850" cy="2411109"/>
                        </a:xfrm>
                      </p:grpSpPr>
                      <p:grpSp>
                        <p:nvGrpSpPr>
                          <p:cNvPr id="25" name="Group 24"/>
                          <p:cNvGrpSpPr/>
                          <p:nvPr/>
                        </p:nvGrpSpPr>
                        <p:grpSpPr>
                          <a:xfrm>
                            <a:off x="685800" y="6606133"/>
                            <a:ext cx="7562850" cy="1965359"/>
                            <a:chOff x="685800" y="6606133"/>
                            <a:chExt cx="7562850" cy="1965359"/>
                          </a:xfrm>
                        </p:grpSpPr>
                        <p:grpSp>
                          <p:nvGrpSpPr>
                            <p:cNvPr id="32" name="Group 31"/>
                            <p:cNvGrpSpPr/>
                            <p:nvPr/>
                          </p:nvGrpSpPr>
                          <p:grpSpPr>
                            <a:xfrm>
                              <a:off x="685800" y="6606133"/>
                              <a:ext cx="7562850" cy="1356360"/>
                              <a:chOff x="685800" y="6606133"/>
                              <a:chExt cx="7562850" cy="1356360"/>
                            </a:xfrm>
                          </p:grpSpPr>
                          <p:grpSp>
                            <p:nvGrpSpPr>
                              <p:cNvPr id="35" name="Group 34"/>
                              <p:cNvGrpSpPr/>
                              <p:nvPr/>
                            </p:nvGrpSpPr>
                            <p:grpSpPr>
                              <a:xfrm>
                                <a:off x="685800" y="6606133"/>
                                <a:ext cx="7562850" cy="1349366"/>
                                <a:chOff x="685800" y="6606133"/>
                                <a:chExt cx="7562850" cy="1349366"/>
                              </a:xfrm>
                            </p:grpSpPr>
                            <p:grpSp>
                              <p:nvGrpSpPr>
                                <p:cNvPr id="37" name="Group 36"/>
                                <p:cNvGrpSpPr/>
                                <p:nvPr/>
                              </p:nvGrpSpPr>
                              <p:grpSpPr>
                                <a:xfrm>
                                  <a:off x="685800" y="6606133"/>
                                  <a:ext cx="7562850" cy="990600"/>
                                  <a:chOff x="685800" y="6606133"/>
                                  <a:chExt cx="7562850" cy="990600"/>
                                </a:xfrm>
                              </p:grpSpPr>
                              <p:grpSp>
                                <p:nvGrpSpPr>
                                  <p:cNvPr id="44" name="Group 43"/>
                                  <p:cNvGrpSpPr/>
                                  <p:nvPr/>
                                </p:nvGrpSpPr>
                                <p:grpSpPr>
                                  <a:xfrm>
                                    <a:off x="685800" y="6606133"/>
                                    <a:ext cx="7562850" cy="990600"/>
                                    <a:chOff x="685800" y="6606133"/>
                                    <a:chExt cx="7562850" cy="990600"/>
                                  </a:xfrm>
                                </p:grpSpPr>
                                <p:grpSp>
                                  <p:nvGrpSpPr>
                                    <p:cNvPr id="46" name="Group 45"/>
                                    <p:cNvGrpSpPr/>
                                    <p:nvPr/>
                                  </p:nvGrpSpPr>
                                  <p:grpSpPr>
                                    <a:xfrm>
                                      <a:off x="685800" y="6606133"/>
                                      <a:ext cx="7562850" cy="381000"/>
                                      <a:chOff x="685800" y="6606133"/>
                                      <a:chExt cx="7562850" cy="381000"/>
                                    </a:xfrm>
                                  </p:grpSpPr>
                                  <p:cxnSp>
                                    <p:nvCxnSpPr>
                                      <p:cNvPr id="52" name="Straight Connector 51"/>
                                      <p:cNvCxnSpPr/>
                                      <p:nvPr/>
                                    </p:nvCxnSpPr>
                                    <p:spPr>
                                      <a:xfrm>
                                        <a:off x="685800" y="6606133"/>
                                        <a:ext cx="152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209800" y="6987133"/>
                                        <a:ext cx="32575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209800" y="6606133"/>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467350" y="6625183"/>
                                        <a:ext cx="2781300"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685800" y="6637090"/>
                                      <a:ext cx="7562850" cy="959643"/>
                                      <a:chOff x="685800" y="6598990"/>
                                      <a:chExt cx="7562850" cy="959643"/>
                                    </a:xfrm>
                                  </p:grpSpPr>
                                  <p:cxnSp>
                                    <p:nvCxnSpPr>
                                      <p:cNvPr id="48" name="Straight Connector 47"/>
                                      <p:cNvCxnSpPr/>
                                      <p:nvPr/>
                                    </p:nvCxnSpPr>
                                    <p:spPr>
                                      <a:xfrm>
                                        <a:off x="685800" y="6598990"/>
                                        <a:ext cx="1005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691640" y="7558633"/>
                                        <a:ext cx="403566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691640" y="6606133"/>
                                        <a:ext cx="0" cy="9525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727303" y="6625183"/>
                                        <a:ext cx="252134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45" name="Straight Connector 44"/>
                                  <p:cNvCxnSpPr/>
                                  <p:nvPr/>
                                </p:nvCxnSpPr>
                                <p:spPr>
                                  <a:xfrm>
                                    <a:off x="5727303" y="6674023"/>
                                    <a:ext cx="0" cy="9227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8" name="Straight Connector 37"/>
                                <p:cNvCxnSpPr/>
                                <p:nvPr/>
                              </p:nvCxnSpPr>
                              <p:spPr>
                                <a:xfrm>
                                  <a:off x="702892" y="6665241"/>
                                  <a:ext cx="96774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670632" y="7616762"/>
                                  <a:ext cx="78231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670632" y="6665241"/>
                                  <a:ext cx="0" cy="9525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6471817" y="6692837"/>
                                  <a:ext cx="1776833" cy="94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452951" y="7632002"/>
                                  <a:ext cx="0" cy="32194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2435968" y="7953947"/>
                                  <a:ext cx="4035849" cy="155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36" name="Straight Connector 35"/>
                              <p:cNvCxnSpPr/>
                              <p:nvPr/>
                            </p:nvCxnSpPr>
                            <p:spPr>
                              <a:xfrm>
                                <a:off x="6471817" y="6693783"/>
                                <a:ext cx="0" cy="126871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33" name="TextBox 32"/>
                            <p:cNvSpPr txBox="1"/>
                            <p:nvPr/>
                          </p:nvSpPr>
                          <p:spPr>
                            <a:xfrm>
                              <a:off x="1334815" y="7610127"/>
                              <a:ext cx="822960"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34" name="TextBox 33"/>
                            <p:cNvSpPr txBox="1"/>
                            <p:nvPr/>
                          </p:nvSpPr>
                          <p:spPr>
                            <a:xfrm>
                              <a:off x="2186251" y="7986717"/>
                              <a:ext cx="840548" cy="584775"/>
                            </a:xfrm>
                            <a:prstGeom prst="rect">
                              <a:avLst/>
                            </a:prstGeom>
                            <a:noFill/>
                          </p:spPr>
                          <p:txBody>
                            <a:bodyPr wrap="square" rtlCol="0">
                              <a:spAutoFit/>
                            </a:bodyPr>
                            <a:lstStyle/>
                            <a:p>
                              <a:r>
                                <a:rPr lang="en-IE" sz="1600" dirty="0">
                                  <a:solidFill>
                                    <a:srgbClr val="00B050"/>
                                  </a:solidFill>
                                </a:rPr>
                                <a:t>CURL</a:t>
                              </a:r>
                            </a:p>
                            <a:p>
                              <a:r>
                                <a:rPr lang="en-IE" sz="1600" dirty="0">
                                  <a:solidFill>
                                    <a:srgbClr val="00B050"/>
                                  </a:solidFill>
                                </a:rPr>
                                <a:t>(o=2)</a:t>
                              </a:r>
                            </a:p>
                          </p:txBody>
                        </p:sp>
                      </p:grpSp>
                      <p:sp>
                        <p:nvSpPr>
                          <p:cNvPr id="26" name="TextBox 25"/>
                          <p:cNvSpPr txBox="1"/>
                          <p:nvPr/>
                        </p:nvSpPr>
                        <p:spPr>
                          <a:xfrm>
                            <a:off x="6205116" y="7986717"/>
                            <a:ext cx="746323" cy="584775"/>
                          </a:xfrm>
                          <a:prstGeom prst="rect">
                            <a:avLst/>
                          </a:prstGeom>
                          <a:noFill/>
                        </p:spPr>
                        <p:txBody>
                          <a:bodyPr wrap="square" rtlCol="0">
                            <a:spAutoFit/>
                          </a:bodyPr>
                          <a:lstStyle/>
                          <a:p>
                            <a:r>
                              <a:rPr lang="en-IE" sz="1600" dirty="0">
                                <a:solidFill>
                                  <a:srgbClr val="00B050"/>
                                </a:solidFill>
                              </a:rPr>
                              <a:t>CRLO</a:t>
                            </a:r>
                          </a:p>
                          <a:p>
                            <a:r>
                              <a:rPr lang="en-IE" sz="1600" dirty="0">
                                <a:solidFill>
                                  <a:srgbClr val="00B050"/>
                                </a:solidFill>
                              </a:rPr>
                              <a:t>(o=2)</a:t>
                            </a:r>
                          </a:p>
                        </p:txBody>
                      </p:sp>
                      <p:sp>
                        <p:nvSpPr>
                          <p:cNvPr id="28" name="TextBox 27"/>
                          <p:cNvSpPr txBox="1"/>
                          <p:nvPr/>
                        </p:nvSpPr>
                        <p:spPr>
                          <a:xfrm>
                            <a:off x="3214059" y="8047677"/>
                            <a:ext cx="593432" cy="338554"/>
                          </a:xfrm>
                          <a:prstGeom prst="rect">
                            <a:avLst/>
                          </a:prstGeom>
                          <a:noFill/>
                        </p:spPr>
                        <p:txBody>
                          <a:bodyPr wrap="none" rtlCol="0">
                            <a:spAutoFit/>
                          </a:bodyPr>
                          <a:lstStyle/>
                          <a:p>
                            <a:r>
                              <a:rPr lang="en-IE" sz="1600" dirty="0">
                                <a:solidFill>
                                  <a:srgbClr val="00B050"/>
                                </a:solidFill>
                              </a:rPr>
                              <a:t>o = 2</a:t>
                            </a:r>
                          </a:p>
                        </p:txBody>
                      </p:sp>
                      <p:cxnSp>
                        <p:nvCxnSpPr>
                          <p:cNvPr id="29" name="Straight Arrow Connector 28"/>
                          <p:cNvCxnSpPr/>
                          <p:nvPr/>
                        </p:nvCxnSpPr>
                        <p:spPr>
                          <a:xfrm flipH="1" flipV="1">
                            <a:off x="2787123" y="7986717"/>
                            <a:ext cx="477736" cy="184666"/>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886572" y="6160383"/>
                            <a:ext cx="593432" cy="338554"/>
                          </a:xfrm>
                          <a:prstGeom prst="rect">
                            <a:avLst/>
                          </a:prstGeom>
                          <a:noFill/>
                        </p:spPr>
                        <p:txBody>
                          <a:bodyPr wrap="none" rtlCol="0">
                            <a:spAutoFit/>
                          </a:bodyPr>
                          <a:lstStyle/>
                          <a:p>
                            <a:r>
                              <a:rPr lang="en-IE" sz="1600" dirty="0">
                                <a:solidFill>
                                  <a:srgbClr val="FF0000"/>
                                </a:solidFill>
                              </a:rPr>
                              <a:t>o = 1</a:t>
                            </a:r>
                          </a:p>
                        </p:txBody>
                      </p:sp>
                      <p:cxnSp>
                        <p:nvCxnSpPr>
                          <p:cNvPr id="31" name="Straight Arrow Connector 30"/>
                          <p:cNvCxnSpPr/>
                          <p:nvPr/>
                        </p:nvCxnSpPr>
                        <p:spPr>
                          <a:xfrm flipH="1">
                            <a:off x="1708772" y="6345049"/>
                            <a:ext cx="228600" cy="3487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pSp>
              <p:sp>
                <p:nvSpPr>
                  <p:cNvPr id="16" name="TextBox 15"/>
                  <p:cNvSpPr txBox="1"/>
                  <p:nvPr/>
                </p:nvSpPr>
                <p:spPr>
                  <a:xfrm>
                    <a:off x="2483768" y="3162454"/>
                    <a:ext cx="3317081" cy="338554"/>
                  </a:xfrm>
                  <a:prstGeom prst="rect">
                    <a:avLst/>
                  </a:prstGeom>
                  <a:noFill/>
                </p:spPr>
                <p:txBody>
                  <a:bodyPr wrap="square" rtlCol="0">
                    <a:spAutoFit/>
                  </a:bodyPr>
                  <a:lstStyle/>
                  <a:p>
                    <a:r>
                      <a:rPr lang="en-IE" sz="1600" dirty="0">
                        <a:solidFill>
                          <a:srgbClr val="4F81BD">
                            <a:lumMod val="75000"/>
                          </a:srgbClr>
                        </a:solidFill>
                      </a:rPr>
                      <a:t>o = 0 (availability),</a:t>
                    </a:r>
                    <a:r>
                      <a:rPr lang="en-IE" sz="1600" dirty="0">
                        <a:solidFill>
                          <a:prstClr val="black"/>
                        </a:solidFill>
                      </a:rPr>
                      <a:t> </a:t>
                    </a:r>
                    <a:r>
                      <a:rPr lang="en-IE" sz="1600" dirty="0">
                        <a:solidFill>
                          <a:srgbClr val="4F81BD">
                            <a:lumMod val="75000"/>
                          </a:srgbClr>
                        </a:solidFill>
                      </a:rPr>
                      <a:t>FPN = availability</a:t>
                    </a:r>
                  </a:p>
                </p:txBody>
              </p:sp>
            </p:grpSp>
            <p:sp>
              <p:nvSpPr>
                <p:cNvPr id="14" name="TextBox 13"/>
                <p:cNvSpPr txBox="1"/>
                <p:nvPr/>
              </p:nvSpPr>
              <p:spPr>
                <a:xfrm>
                  <a:off x="222176" y="2760931"/>
                  <a:ext cx="533400" cy="261610"/>
                </a:xfrm>
                <a:prstGeom prst="rect">
                  <a:avLst/>
                </a:prstGeom>
                <a:noFill/>
              </p:spPr>
              <p:txBody>
                <a:bodyPr wrap="square" rtlCol="0">
                  <a:spAutoFit/>
                </a:bodyPr>
                <a:lstStyle/>
                <a:p>
                  <a:r>
                    <a:rPr lang="en-IE" sz="1050" dirty="0">
                      <a:solidFill>
                        <a:prstClr val="black"/>
                      </a:solidFill>
                    </a:rPr>
                    <a:t>MW</a:t>
                  </a:r>
                </a:p>
              </p:txBody>
            </p:sp>
          </p:grpSp>
          <p:sp>
            <p:nvSpPr>
              <p:cNvPr id="11" name="Freeform 46"/>
              <p:cNvSpPr/>
              <p:nvPr/>
            </p:nvSpPr>
            <p:spPr>
              <a:xfrm>
                <a:off x="1720850" y="3543300"/>
                <a:ext cx="3975100" cy="933450"/>
              </a:xfrm>
              <a:custGeom>
                <a:avLst/>
                <a:gdLst>
                  <a:gd name="connsiteX0" fmla="*/ 6350 w 3975100"/>
                  <a:gd name="connsiteY0" fmla="*/ 6350 h 933450"/>
                  <a:gd name="connsiteX1" fmla="*/ 463550 w 3975100"/>
                  <a:gd name="connsiteY1" fmla="*/ 6350 h 933450"/>
                  <a:gd name="connsiteX2" fmla="*/ 463550 w 3975100"/>
                  <a:gd name="connsiteY2" fmla="*/ 381000 h 933450"/>
                  <a:gd name="connsiteX3" fmla="*/ 3790950 w 3975100"/>
                  <a:gd name="connsiteY3" fmla="*/ 381000 h 933450"/>
                  <a:gd name="connsiteX4" fmla="*/ 3790950 w 3975100"/>
                  <a:gd name="connsiteY4" fmla="*/ 0 h 933450"/>
                  <a:gd name="connsiteX5" fmla="*/ 3975100 w 3975100"/>
                  <a:gd name="connsiteY5" fmla="*/ 6350 h 933450"/>
                  <a:gd name="connsiteX6" fmla="*/ 3975100 w 3975100"/>
                  <a:gd name="connsiteY6" fmla="*/ 933450 h 933450"/>
                  <a:gd name="connsiteX7" fmla="*/ 0 w 3975100"/>
                  <a:gd name="connsiteY7" fmla="*/ 933450 h 933450"/>
                  <a:gd name="connsiteX8" fmla="*/ 6350 w 3975100"/>
                  <a:gd name="connsiteY8" fmla="*/ 635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5100" h="933450">
                    <a:moveTo>
                      <a:pt x="6350" y="6350"/>
                    </a:moveTo>
                    <a:lnTo>
                      <a:pt x="463550" y="6350"/>
                    </a:lnTo>
                    <a:lnTo>
                      <a:pt x="463550" y="381000"/>
                    </a:lnTo>
                    <a:lnTo>
                      <a:pt x="3790950" y="381000"/>
                    </a:lnTo>
                    <a:lnTo>
                      <a:pt x="3790950" y="0"/>
                    </a:lnTo>
                    <a:lnTo>
                      <a:pt x="3975100" y="6350"/>
                    </a:lnTo>
                    <a:lnTo>
                      <a:pt x="3975100" y="933450"/>
                    </a:lnTo>
                    <a:lnTo>
                      <a:pt x="0" y="933450"/>
                    </a:lnTo>
                    <a:cubicBezTo>
                      <a:pt x="2117" y="622300"/>
                      <a:pt x="4233" y="311150"/>
                      <a:pt x="6350" y="6350"/>
                    </a:cubicBez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sp>
            <p:nvSpPr>
              <p:cNvPr id="12" name="Freeform 1"/>
              <p:cNvSpPr/>
              <p:nvPr/>
            </p:nvSpPr>
            <p:spPr>
              <a:xfrm>
                <a:off x="2476500" y="3594100"/>
                <a:ext cx="3981450" cy="1244600"/>
              </a:xfrm>
              <a:custGeom>
                <a:avLst/>
                <a:gdLst>
                  <a:gd name="connsiteX0" fmla="*/ 0 w 3981450"/>
                  <a:gd name="connsiteY0" fmla="*/ 939800 h 1244600"/>
                  <a:gd name="connsiteX1" fmla="*/ 0 w 3981450"/>
                  <a:gd name="connsiteY1" fmla="*/ 1244600 h 1244600"/>
                  <a:gd name="connsiteX2" fmla="*/ 3981450 w 3981450"/>
                  <a:gd name="connsiteY2" fmla="*/ 1244600 h 1244600"/>
                  <a:gd name="connsiteX3" fmla="*/ 3981450 w 3981450"/>
                  <a:gd name="connsiteY3" fmla="*/ 0 h 1244600"/>
                  <a:gd name="connsiteX4" fmla="*/ 3276600 w 3981450"/>
                  <a:gd name="connsiteY4" fmla="*/ 0 h 1244600"/>
                  <a:gd name="connsiteX5" fmla="*/ 3276600 w 3981450"/>
                  <a:gd name="connsiteY5" fmla="*/ 927100 h 1244600"/>
                  <a:gd name="connsiteX6" fmla="*/ 0 w 3981450"/>
                  <a:gd name="connsiteY6" fmla="*/ 939800 h 124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81450" h="1244600">
                    <a:moveTo>
                      <a:pt x="0" y="939800"/>
                    </a:moveTo>
                    <a:lnTo>
                      <a:pt x="0" y="1244600"/>
                    </a:lnTo>
                    <a:lnTo>
                      <a:pt x="3981450" y="1244600"/>
                    </a:lnTo>
                    <a:lnTo>
                      <a:pt x="3981450" y="0"/>
                    </a:lnTo>
                    <a:lnTo>
                      <a:pt x="3276600" y="0"/>
                    </a:lnTo>
                    <a:lnTo>
                      <a:pt x="3276600" y="927100"/>
                    </a:lnTo>
                    <a:lnTo>
                      <a:pt x="0" y="939800"/>
                    </a:lnTo>
                    <a:close/>
                  </a:path>
                </a:pathLst>
              </a:custGeom>
              <a:pattFill prst="pct50">
                <a:fgClr>
                  <a:srgbClr val="00B050"/>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grpSp>
        <p:sp>
          <p:nvSpPr>
            <p:cNvPr id="57" name="TextBox 56"/>
            <p:cNvSpPr txBox="1"/>
            <p:nvPr/>
          </p:nvSpPr>
          <p:spPr>
            <a:xfrm>
              <a:off x="5449375" y="4256693"/>
              <a:ext cx="850817" cy="584775"/>
            </a:xfrm>
            <a:prstGeom prst="rect">
              <a:avLst/>
            </a:prstGeom>
            <a:noFill/>
          </p:spPr>
          <p:txBody>
            <a:bodyPr wrap="square" rtlCol="0">
              <a:spAutoFit/>
            </a:bodyPr>
            <a:lstStyle/>
            <a:p>
              <a:r>
                <a:rPr lang="en-IE" sz="1600" dirty="0">
                  <a:solidFill>
                    <a:srgbClr val="FF0000"/>
                  </a:solidFill>
                </a:rPr>
                <a:t>LCLO</a:t>
              </a:r>
            </a:p>
            <a:p>
              <a:r>
                <a:rPr lang="en-IE" sz="1600" dirty="0">
                  <a:solidFill>
                    <a:srgbClr val="FF0000"/>
                  </a:solidFill>
                </a:rPr>
                <a:t>(o=1)</a:t>
              </a:r>
            </a:p>
          </p:txBody>
        </p:sp>
      </p:grpSp>
    </p:spTree>
    <p:extLst>
      <p:ext uri="{BB962C8B-B14F-4D97-AF65-F5344CB8AC3E}">
        <p14:creationId xmlns:p14="http://schemas.microsoft.com/office/powerpoint/2010/main" xmlns="" val="811334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24</a:t>
            </a:fld>
            <a:endParaRPr lang="en-IE"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xmlns="" val="4950645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03250" y="1447800"/>
            <a:ext cx="7281118" cy="369332"/>
          </a:xfrm>
          <a:prstGeom prst="rect">
            <a:avLst/>
          </a:prstGeom>
          <a:noFill/>
        </p:spPr>
        <p:txBody>
          <a:bodyPr wrap="square" rtlCol="0">
            <a:spAutoFit/>
          </a:bodyPr>
          <a:lstStyle/>
          <a:p>
            <a:r>
              <a:rPr lang="en-IE" b="1" dirty="0">
                <a:solidFill>
                  <a:prstClr val="black"/>
                </a:solidFill>
              </a:rPr>
              <a:t>EXAMPLE 3: Overlapping Wind Instructions with updated DI before </a:t>
            </a:r>
            <a:r>
              <a:rPr lang="en-IE" b="1" dirty="0" smtClean="0">
                <a:solidFill>
                  <a:prstClr val="black"/>
                </a:solidFill>
              </a:rPr>
              <a:t>closed</a:t>
            </a:r>
            <a:endParaRPr lang="en-IE" b="1" dirty="0">
              <a:solidFill>
                <a:prstClr val="black"/>
              </a:solidFill>
            </a:endParaRPr>
          </a:p>
        </p:txBody>
      </p:sp>
      <p:grpSp>
        <p:nvGrpSpPr>
          <p:cNvPr id="10" name="Group 9"/>
          <p:cNvGrpSpPr/>
          <p:nvPr/>
        </p:nvGrpSpPr>
        <p:grpSpPr>
          <a:xfrm>
            <a:off x="222176" y="2393196"/>
            <a:ext cx="8643401" cy="3339698"/>
            <a:chOff x="222176" y="2636912"/>
            <a:chExt cx="8643401" cy="3339698"/>
          </a:xfrm>
        </p:grpSpPr>
        <p:grpSp>
          <p:nvGrpSpPr>
            <p:cNvPr id="11" name="Group 10"/>
            <p:cNvGrpSpPr/>
            <p:nvPr/>
          </p:nvGrpSpPr>
          <p:grpSpPr>
            <a:xfrm>
              <a:off x="682625" y="2636912"/>
              <a:ext cx="8182952" cy="3339698"/>
              <a:chOff x="682625" y="2636912"/>
              <a:chExt cx="8182952" cy="3339698"/>
            </a:xfrm>
          </p:grpSpPr>
          <p:grpSp>
            <p:nvGrpSpPr>
              <p:cNvPr id="13" name="Group 12"/>
              <p:cNvGrpSpPr/>
              <p:nvPr/>
            </p:nvGrpSpPr>
            <p:grpSpPr>
              <a:xfrm>
                <a:off x="682625" y="2636912"/>
                <a:ext cx="8182952" cy="3339698"/>
                <a:chOff x="682625" y="2636912"/>
                <a:chExt cx="8182952" cy="3339698"/>
              </a:xfrm>
            </p:grpSpPr>
            <p:cxnSp>
              <p:nvCxnSpPr>
                <p:cNvPr id="15" name="Straight Arrow Connector 14"/>
                <p:cNvCxnSpPr/>
                <p:nvPr/>
              </p:nvCxnSpPr>
              <p:spPr>
                <a:xfrm flipH="1" flipV="1">
                  <a:off x="682625" y="2636912"/>
                  <a:ext cx="3175" cy="3078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85800" y="5715000"/>
                  <a:ext cx="800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332177" y="5715000"/>
                  <a:ext cx="533400" cy="261610"/>
                </a:xfrm>
                <a:prstGeom prst="rect">
                  <a:avLst/>
                </a:prstGeom>
                <a:noFill/>
              </p:spPr>
              <p:txBody>
                <a:bodyPr wrap="square" rtlCol="0">
                  <a:spAutoFit/>
                </a:bodyPr>
                <a:lstStyle/>
                <a:p>
                  <a:r>
                    <a:rPr lang="en-IE" sz="1050" dirty="0">
                      <a:solidFill>
                        <a:prstClr val="black"/>
                      </a:solidFill>
                    </a:rPr>
                    <a:t>Time</a:t>
                  </a:r>
                </a:p>
              </p:txBody>
            </p:sp>
            <p:grpSp>
              <p:nvGrpSpPr>
                <p:cNvPr id="18" name="Group 17"/>
                <p:cNvGrpSpPr/>
                <p:nvPr/>
              </p:nvGrpSpPr>
              <p:grpSpPr>
                <a:xfrm>
                  <a:off x="682625" y="2924944"/>
                  <a:ext cx="7562850" cy="2545541"/>
                  <a:chOff x="682625" y="2924944"/>
                  <a:chExt cx="7562850" cy="2545541"/>
                </a:xfrm>
              </p:grpSpPr>
              <p:cxnSp>
                <p:nvCxnSpPr>
                  <p:cNvPr id="19" name="Straight Connector 18"/>
                  <p:cNvCxnSpPr/>
                  <p:nvPr/>
                </p:nvCxnSpPr>
                <p:spPr>
                  <a:xfrm>
                    <a:off x="5460365" y="3516556"/>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682625" y="2924944"/>
                    <a:ext cx="7562850" cy="2545541"/>
                    <a:chOff x="685800" y="6025951"/>
                    <a:chExt cx="7562850" cy="2545541"/>
                  </a:xfrm>
                </p:grpSpPr>
                <p:cxnSp>
                  <p:nvCxnSpPr>
                    <p:cNvPr id="21" name="Straight Arrow Connector 20"/>
                    <p:cNvCxnSpPr/>
                    <p:nvPr/>
                  </p:nvCxnSpPr>
                  <p:spPr>
                    <a:xfrm flipH="1">
                      <a:off x="2417561" y="6614944"/>
                      <a:ext cx="228600" cy="348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685800" y="6025951"/>
                      <a:ext cx="7562850" cy="2545541"/>
                      <a:chOff x="685800" y="6025951"/>
                      <a:chExt cx="7562850" cy="2545541"/>
                    </a:xfrm>
                  </p:grpSpPr>
                  <p:grpSp>
                    <p:nvGrpSpPr>
                      <p:cNvPr id="23" name="Group 22"/>
                      <p:cNvGrpSpPr/>
                      <p:nvPr/>
                    </p:nvGrpSpPr>
                    <p:grpSpPr>
                      <a:xfrm>
                        <a:off x="685800" y="6606133"/>
                        <a:ext cx="7562850" cy="1965359"/>
                        <a:chOff x="685800" y="6606133"/>
                        <a:chExt cx="7562850" cy="1965359"/>
                      </a:xfrm>
                    </p:grpSpPr>
                    <p:grpSp>
                      <p:nvGrpSpPr>
                        <p:cNvPr id="31" name="Group 30"/>
                        <p:cNvGrpSpPr/>
                        <p:nvPr/>
                      </p:nvGrpSpPr>
                      <p:grpSpPr>
                        <a:xfrm>
                          <a:off x="685800" y="6606133"/>
                          <a:ext cx="7562850" cy="1356360"/>
                          <a:chOff x="685800" y="6606133"/>
                          <a:chExt cx="7562850" cy="1356360"/>
                        </a:xfrm>
                      </p:grpSpPr>
                      <p:grpSp>
                        <p:nvGrpSpPr>
                          <p:cNvPr id="34" name="Group 33"/>
                          <p:cNvGrpSpPr/>
                          <p:nvPr/>
                        </p:nvGrpSpPr>
                        <p:grpSpPr>
                          <a:xfrm>
                            <a:off x="685800" y="6606133"/>
                            <a:ext cx="7562850" cy="1349365"/>
                            <a:chOff x="685800" y="6606133"/>
                            <a:chExt cx="7562850" cy="1349365"/>
                          </a:xfrm>
                        </p:grpSpPr>
                        <p:grpSp>
                          <p:nvGrpSpPr>
                            <p:cNvPr id="37" name="Group 36"/>
                            <p:cNvGrpSpPr/>
                            <p:nvPr/>
                          </p:nvGrpSpPr>
                          <p:grpSpPr>
                            <a:xfrm>
                              <a:off x="685800" y="6606133"/>
                              <a:ext cx="7562850" cy="990600"/>
                              <a:chOff x="685800" y="6606133"/>
                              <a:chExt cx="7562850" cy="990600"/>
                            </a:xfrm>
                          </p:grpSpPr>
                          <p:grpSp>
                            <p:nvGrpSpPr>
                              <p:cNvPr id="45" name="Group 44"/>
                              <p:cNvGrpSpPr/>
                              <p:nvPr/>
                            </p:nvGrpSpPr>
                            <p:grpSpPr>
                              <a:xfrm>
                                <a:off x="685800" y="6606133"/>
                                <a:ext cx="7562850" cy="990600"/>
                                <a:chOff x="685800" y="6606133"/>
                                <a:chExt cx="7562850" cy="990600"/>
                              </a:xfrm>
                            </p:grpSpPr>
                            <p:grpSp>
                              <p:nvGrpSpPr>
                                <p:cNvPr id="48" name="Group 47"/>
                                <p:cNvGrpSpPr/>
                                <p:nvPr/>
                              </p:nvGrpSpPr>
                              <p:grpSpPr>
                                <a:xfrm>
                                  <a:off x="685800" y="6606133"/>
                                  <a:ext cx="7562850" cy="990600"/>
                                  <a:chOff x="685800" y="6606133"/>
                                  <a:chExt cx="7562850" cy="990600"/>
                                </a:xfrm>
                              </p:grpSpPr>
                              <p:grpSp>
                                <p:nvGrpSpPr>
                                  <p:cNvPr id="50" name="Group 49"/>
                                  <p:cNvGrpSpPr/>
                                  <p:nvPr/>
                                </p:nvGrpSpPr>
                                <p:grpSpPr>
                                  <a:xfrm>
                                    <a:off x="685800" y="6606133"/>
                                    <a:ext cx="7562850" cy="381000"/>
                                    <a:chOff x="685800" y="6606133"/>
                                    <a:chExt cx="7562850" cy="381000"/>
                                  </a:xfrm>
                                </p:grpSpPr>
                                <p:cxnSp>
                                  <p:nvCxnSpPr>
                                    <p:cNvPr id="56" name="Straight Connector 55"/>
                                    <p:cNvCxnSpPr/>
                                    <p:nvPr/>
                                  </p:nvCxnSpPr>
                                  <p:spPr>
                                    <a:xfrm>
                                      <a:off x="685800" y="6606133"/>
                                      <a:ext cx="152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209800" y="6987133"/>
                                      <a:ext cx="32575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209800" y="6606133"/>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467350" y="6625183"/>
                                      <a:ext cx="2781300"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51" name="Group 50"/>
                                  <p:cNvGrpSpPr/>
                                  <p:nvPr/>
                                </p:nvGrpSpPr>
                                <p:grpSpPr>
                                  <a:xfrm>
                                    <a:off x="685800" y="6637090"/>
                                    <a:ext cx="7562850" cy="959643"/>
                                    <a:chOff x="685800" y="6598990"/>
                                    <a:chExt cx="7562850" cy="959643"/>
                                  </a:xfrm>
                                </p:grpSpPr>
                                <p:cxnSp>
                                  <p:nvCxnSpPr>
                                    <p:cNvPr id="52" name="Straight Connector 51"/>
                                    <p:cNvCxnSpPr/>
                                    <p:nvPr/>
                                  </p:nvCxnSpPr>
                                  <p:spPr>
                                    <a:xfrm>
                                      <a:off x="685800" y="6598990"/>
                                      <a:ext cx="1005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691640" y="7558633"/>
                                      <a:ext cx="253354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691640" y="6606133"/>
                                      <a:ext cx="0" cy="9525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727362" y="6625183"/>
                                      <a:ext cx="15212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49" name="Straight Connector 48"/>
                                <p:cNvCxnSpPr/>
                                <p:nvPr/>
                              </p:nvCxnSpPr>
                              <p:spPr>
                                <a:xfrm>
                                  <a:off x="4225182" y="7274788"/>
                                  <a:ext cx="0" cy="3219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5"/>
                              <p:cNvCxnSpPr/>
                              <p:nvPr/>
                            </p:nvCxnSpPr>
                            <p:spPr>
                              <a:xfrm>
                                <a:off x="4208199" y="7284313"/>
                                <a:ext cx="253354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741741" y="6663283"/>
                                <a:ext cx="0" cy="6210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8" name="Straight Connector 37"/>
                            <p:cNvCxnSpPr/>
                            <p:nvPr/>
                          </p:nvCxnSpPr>
                          <p:spPr>
                            <a:xfrm>
                              <a:off x="702892" y="6665241"/>
                              <a:ext cx="96774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670632" y="7616762"/>
                              <a:ext cx="78231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670632" y="6665241"/>
                              <a:ext cx="0" cy="9525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779841" y="6692837"/>
                              <a:ext cx="146880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452951" y="7632002"/>
                              <a:ext cx="0" cy="32194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435968" y="7955498"/>
                              <a:ext cx="2533542"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771295" y="6692837"/>
                              <a:ext cx="0" cy="62103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35" name="Straight Connector 34"/>
                          <p:cNvCxnSpPr/>
                          <p:nvPr/>
                        </p:nvCxnSpPr>
                        <p:spPr>
                          <a:xfrm>
                            <a:off x="4953172" y="7310057"/>
                            <a:ext cx="182666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967551" y="7318603"/>
                            <a:ext cx="0" cy="64389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1334815" y="7610127"/>
                          <a:ext cx="822960"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33" name="TextBox 32"/>
                        <p:cNvSpPr txBox="1"/>
                        <p:nvPr/>
                      </p:nvSpPr>
                      <p:spPr>
                        <a:xfrm>
                          <a:off x="2186251" y="7986717"/>
                          <a:ext cx="840548" cy="584775"/>
                        </a:xfrm>
                        <a:prstGeom prst="rect">
                          <a:avLst/>
                        </a:prstGeom>
                        <a:noFill/>
                      </p:spPr>
                      <p:txBody>
                        <a:bodyPr wrap="square" rtlCol="0">
                          <a:spAutoFit/>
                        </a:bodyPr>
                        <a:lstStyle/>
                        <a:p>
                          <a:r>
                            <a:rPr lang="en-IE" sz="1600" dirty="0">
                              <a:solidFill>
                                <a:srgbClr val="00B050"/>
                              </a:solidFill>
                            </a:rPr>
                            <a:t>CURL</a:t>
                          </a:r>
                        </a:p>
                        <a:p>
                          <a:r>
                            <a:rPr lang="en-IE" sz="1600" dirty="0">
                              <a:solidFill>
                                <a:srgbClr val="00B050"/>
                              </a:solidFill>
                            </a:rPr>
                            <a:t>(o=2)</a:t>
                          </a:r>
                        </a:p>
                      </p:txBody>
                    </p:sp>
                  </p:grpSp>
                  <p:sp>
                    <p:nvSpPr>
                      <p:cNvPr id="24" name="TextBox 23"/>
                      <p:cNvSpPr txBox="1"/>
                      <p:nvPr/>
                    </p:nvSpPr>
                    <p:spPr>
                      <a:xfrm>
                        <a:off x="3930649" y="6674023"/>
                        <a:ext cx="932557"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25" name="TextBox 24"/>
                      <p:cNvSpPr txBox="1"/>
                      <p:nvPr/>
                    </p:nvSpPr>
                    <p:spPr>
                      <a:xfrm>
                        <a:off x="4700850" y="7986717"/>
                        <a:ext cx="746323" cy="584775"/>
                      </a:xfrm>
                      <a:prstGeom prst="rect">
                        <a:avLst/>
                      </a:prstGeom>
                      <a:noFill/>
                    </p:spPr>
                    <p:txBody>
                      <a:bodyPr wrap="square" rtlCol="0">
                        <a:spAutoFit/>
                      </a:bodyPr>
                      <a:lstStyle/>
                      <a:p>
                        <a:r>
                          <a:rPr lang="en-IE" sz="1600" dirty="0">
                            <a:solidFill>
                              <a:srgbClr val="00B050"/>
                            </a:solidFill>
                          </a:rPr>
                          <a:t>CRLO</a:t>
                        </a:r>
                      </a:p>
                      <a:p>
                        <a:r>
                          <a:rPr lang="en-IE" sz="1600" dirty="0">
                            <a:solidFill>
                              <a:srgbClr val="00B050"/>
                            </a:solidFill>
                          </a:rPr>
                          <a:t>(o=2)</a:t>
                        </a:r>
                      </a:p>
                    </p:txBody>
                  </p:sp>
                  <p:sp>
                    <p:nvSpPr>
                      <p:cNvPr id="26" name="TextBox 25"/>
                      <p:cNvSpPr txBox="1"/>
                      <p:nvPr/>
                    </p:nvSpPr>
                    <p:spPr>
                      <a:xfrm>
                        <a:off x="6460661" y="6025951"/>
                        <a:ext cx="850817" cy="584775"/>
                      </a:xfrm>
                      <a:prstGeom prst="rect">
                        <a:avLst/>
                      </a:prstGeom>
                      <a:noFill/>
                    </p:spPr>
                    <p:txBody>
                      <a:bodyPr wrap="square" rtlCol="0">
                        <a:spAutoFit/>
                      </a:bodyPr>
                      <a:lstStyle/>
                      <a:p>
                        <a:r>
                          <a:rPr lang="en-IE" sz="1600" dirty="0">
                            <a:solidFill>
                              <a:srgbClr val="FF0000"/>
                            </a:solidFill>
                          </a:rPr>
                          <a:t>LCLO</a:t>
                        </a:r>
                      </a:p>
                      <a:p>
                        <a:r>
                          <a:rPr lang="en-IE" sz="1600" dirty="0">
                            <a:solidFill>
                              <a:srgbClr val="FF0000"/>
                            </a:solidFill>
                          </a:rPr>
                          <a:t>(o=1)</a:t>
                        </a:r>
                      </a:p>
                    </p:txBody>
                  </p:sp>
                  <p:sp>
                    <p:nvSpPr>
                      <p:cNvPr id="27" name="TextBox 26"/>
                      <p:cNvSpPr txBox="1"/>
                      <p:nvPr/>
                    </p:nvSpPr>
                    <p:spPr>
                      <a:xfrm>
                        <a:off x="3214059" y="8047677"/>
                        <a:ext cx="593432" cy="338554"/>
                      </a:xfrm>
                      <a:prstGeom prst="rect">
                        <a:avLst/>
                      </a:prstGeom>
                      <a:noFill/>
                    </p:spPr>
                    <p:txBody>
                      <a:bodyPr wrap="none" rtlCol="0">
                        <a:spAutoFit/>
                      </a:bodyPr>
                      <a:lstStyle/>
                      <a:p>
                        <a:r>
                          <a:rPr lang="en-IE" sz="1600" dirty="0">
                            <a:solidFill>
                              <a:srgbClr val="00B050"/>
                            </a:solidFill>
                          </a:rPr>
                          <a:t>o = 2</a:t>
                        </a:r>
                      </a:p>
                    </p:txBody>
                  </p:sp>
                  <p:cxnSp>
                    <p:nvCxnSpPr>
                      <p:cNvPr id="28" name="Straight Arrow Connector 27"/>
                      <p:cNvCxnSpPr/>
                      <p:nvPr/>
                    </p:nvCxnSpPr>
                    <p:spPr>
                      <a:xfrm flipH="1" flipV="1">
                        <a:off x="2787123" y="7986717"/>
                        <a:ext cx="477736" cy="184666"/>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886572" y="6160383"/>
                        <a:ext cx="593432" cy="338554"/>
                      </a:xfrm>
                      <a:prstGeom prst="rect">
                        <a:avLst/>
                      </a:prstGeom>
                      <a:noFill/>
                    </p:spPr>
                    <p:txBody>
                      <a:bodyPr wrap="none" rtlCol="0">
                        <a:spAutoFit/>
                      </a:bodyPr>
                      <a:lstStyle/>
                      <a:p>
                        <a:r>
                          <a:rPr lang="en-IE" sz="1600" dirty="0">
                            <a:solidFill>
                              <a:srgbClr val="FF0000"/>
                            </a:solidFill>
                          </a:rPr>
                          <a:t>o = 1</a:t>
                        </a:r>
                      </a:p>
                    </p:txBody>
                  </p:sp>
                  <p:cxnSp>
                    <p:nvCxnSpPr>
                      <p:cNvPr id="30" name="Straight Arrow Connector 29"/>
                      <p:cNvCxnSpPr/>
                      <p:nvPr/>
                    </p:nvCxnSpPr>
                    <p:spPr>
                      <a:xfrm flipH="1">
                        <a:off x="1708772" y="6345049"/>
                        <a:ext cx="228600" cy="3487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pSp>
          <p:sp>
            <p:nvSpPr>
              <p:cNvPr id="14" name="TextBox 13"/>
              <p:cNvSpPr txBox="1"/>
              <p:nvPr/>
            </p:nvSpPr>
            <p:spPr>
              <a:xfrm>
                <a:off x="2483768" y="3162454"/>
                <a:ext cx="3317081" cy="338554"/>
              </a:xfrm>
              <a:prstGeom prst="rect">
                <a:avLst/>
              </a:prstGeom>
              <a:noFill/>
            </p:spPr>
            <p:txBody>
              <a:bodyPr wrap="square" rtlCol="0">
                <a:spAutoFit/>
              </a:bodyPr>
              <a:lstStyle/>
              <a:p>
                <a:r>
                  <a:rPr lang="en-IE" sz="1600" dirty="0">
                    <a:solidFill>
                      <a:srgbClr val="4F81BD">
                        <a:lumMod val="75000"/>
                      </a:srgbClr>
                    </a:solidFill>
                  </a:rPr>
                  <a:t>o = 0 (availability),</a:t>
                </a:r>
                <a:r>
                  <a:rPr lang="en-IE" sz="1600" dirty="0">
                    <a:solidFill>
                      <a:prstClr val="black"/>
                    </a:solidFill>
                  </a:rPr>
                  <a:t> </a:t>
                </a:r>
                <a:r>
                  <a:rPr lang="en-IE" sz="1600" dirty="0">
                    <a:solidFill>
                      <a:srgbClr val="4F81BD">
                        <a:lumMod val="75000"/>
                      </a:srgbClr>
                    </a:solidFill>
                  </a:rPr>
                  <a:t>FPN = availability</a:t>
                </a:r>
              </a:p>
            </p:txBody>
          </p:sp>
        </p:grpSp>
        <p:sp>
          <p:nvSpPr>
            <p:cNvPr id="12" name="TextBox 11"/>
            <p:cNvSpPr txBox="1"/>
            <p:nvPr/>
          </p:nvSpPr>
          <p:spPr>
            <a:xfrm>
              <a:off x="222176" y="2760931"/>
              <a:ext cx="533400" cy="261610"/>
            </a:xfrm>
            <a:prstGeom prst="rect">
              <a:avLst/>
            </a:prstGeom>
            <a:noFill/>
          </p:spPr>
          <p:txBody>
            <a:bodyPr wrap="square" rtlCol="0">
              <a:spAutoFit/>
            </a:bodyPr>
            <a:lstStyle/>
            <a:p>
              <a:r>
                <a:rPr lang="en-IE" sz="1050" dirty="0">
                  <a:solidFill>
                    <a:prstClr val="black"/>
                  </a:solidFill>
                </a:rPr>
                <a:t>MW</a:t>
              </a:r>
            </a:p>
          </p:txBody>
        </p:sp>
      </p:grpSp>
    </p:spTree>
    <p:extLst>
      <p:ext uri="{BB962C8B-B14F-4D97-AF65-F5344CB8AC3E}">
        <p14:creationId xmlns:p14="http://schemas.microsoft.com/office/powerpoint/2010/main" xmlns="" val="31376648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25</a:t>
            </a:fld>
            <a:endParaRPr lang="en-IE" dirty="0">
              <a:solidFill>
                <a:prstClr val="black">
                  <a:tint val="75000"/>
                </a:prstClr>
              </a:solidFill>
            </a:endParaRPr>
          </a:p>
        </p:txBody>
      </p:sp>
      <p:graphicFrame>
        <p:nvGraphicFramePr>
          <p:cNvPr id="7" name="Diagram 6"/>
          <p:cNvGraphicFramePr/>
          <p:nvPr>
            <p:extLst>
              <p:ext uri="{D42A27DB-BD31-4B8C-83A1-F6EECF244321}">
                <p14:modId xmlns:p14="http://schemas.microsoft.com/office/powerpoint/2010/main" xmlns="" val="227211972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222176" y="2393196"/>
            <a:ext cx="8643401" cy="3339698"/>
            <a:chOff x="222176" y="2636912"/>
            <a:chExt cx="8643401" cy="3339698"/>
          </a:xfrm>
        </p:grpSpPr>
        <p:grpSp>
          <p:nvGrpSpPr>
            <p:cNvPr id="10" name="Group 9"/>
            <p:cNvGrpSpPr/>
            <p:nvPr/>
          </p:nvGrpSpPr>
          <p:grpSpPr>
            <a:xfrm>
              <a:off x="222176" y="2636912"/>
              <a:ext cx="8643401" cy="3339698"/>
              <a:chOff x="222176" y="2636912"/>
              <a:chExt cx="8643401" cy="3339698"/>
            </a:xfrm>
          </p:grpSpPr>
          <p:grpSp>
            <p:nvGrpSpPr>
              <p:cNvPr id="12" name="Group 11"/>
              <p:cNvGrpSpPr/>
              <p:nvPr/>
            </p:nvGrpSpPr>
            <p:grpSpPr>
              <a:xfrm>
                <a:off x="222176" y="2636912"/>
                <a:ext cx="8643401" cy="3339698"/>
                <a:chOff x="222176" y="2636912"/>
                <a:chExt cx="8643401" cy="3339698"/>
              </a:xfrm>
            </p:grpSpPr>
            <p:sp>
              <p:nvSpPr>
                <p:cNvPr id="20" name="Freeform 56"/>
                <p:cNvSpPr/>
                <p:nvPr/>
              </p:nvSpPr>
              <p:spPr>
                <a:xfrm>
                  <a:off x="1718999" y="3526665"/>
                  <a:ext cx="4972050" cy="952500"/>
                </a:xfrm>
                <a:custGeom>
                  <a:avLst/>
                  <a:gdLst>
                    <a:gd name="connsiteX0" fmla="*/ 9525 w 4972050"/>
                    <a:gd name="connsiteY0" fmla="*/ 0 h 952500"/>
                    <a:gd name="connsiteX1" fmla="*/ 476250 w 4972050"/>
                    <a:gd name="connsiteY1" fmla="*/ 0 h 952500"/>
                    <a:gd name="connsiteX2" fmla="*/ 476250 w 4972050"/>
                    <a:gd name="connsiteY2" fmla="*/ 381000 h 952500"/>
                    <a:gd name="connsiteX3" fmla="*/ 3781425 w 4972050"/>
                    <a:gd name="connsiteY3" fmla="*/ 381000 h 952500"/>
                    <a:gd name="connsiteX4" fmla="*/ 3781425 w 4972050"/>
                    <a:gd name="connsiteY4" fmla="*/ 19050 h 952500"/>
                    <a:gd name="connsiteX5" fmla="*/ 4972050 w 4972050"/>
                    <a:gd name="connsiteY5" fmla="*/ 19050 h 952500"/>
                    <a:gd name="connsiteX6" fmla="*/ 4972050 w 4972050"/>
                    <a:gd name="connsiteY6" fmla="*/ 619125 h 952500"/>
                    <a:gd name="connsiteX7" fmla="*/ 2486025 w 4972050"/>
                    <a:gd name="connsiteY7" fmla="*/ 619125 h 952500"/>
                    <a:gd name="connsiteX8" fmla="*/ 2486025 w 4972050"/>
                    <a:gd name="connsiteY8" fmla="*/ 942975 h 952500"/>
                    <a:gd name="connsiteX9" fmla="*/ 0 w 4972050"/>
                    <a:gd name="connsiteY9" fmla="*/ 952500 h 952500"/>
                    <a:gd name="connsiteX10" fmla="*/ 9525 w 4972050"/>
                    <a:gd name="connsiteY10" fmla="*/ 0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972050" h="952500">
                      <a:moveTo>
                        <a:pt x="9525" y="0"/>
                      </a:moveTo>
                      <a:lnTo>
                        <a:pt x="476250" y="0"/>
                      </a:lnTo>
                      <a:lnTo>
                        <a:pt x="476250" y="381000"/>
                      </a:lnTo>
                      <a:lnTo>
                        <a:pt x="3781425" y="381000"/>
                      </a:lnTo>
                      <a:lnTo>
                        <a:pt x="3781425" y="19050"/>
                      </a:lnTo>
                      <a:lnTo>
                        <a:pt x="4972050" y="19050"/>
                      </a:lnTo>
                      <a:lnTo>
                        <a:pt x="4972050" y="619125"/>
                      </a:lnTo>
                      <a:lnTo>
                        <a:pt x="2486025" y="619125"/>
                      </a:lnTo>
                      <a:lnTo>
                        <a:pt x="2486025" y="942975"/>
                      </a:lnTo>
                      <a:lnTo>
                        <a:pt x="0" y="952500"/>
                      </a:lnTo>
                      <a:lnTo>
                        <a:pt x="9525" y="0"/>
                      </a:lnTo>
                      <a:close/>
                    </a:path>
                  </a:pathLst>
                </a:custGeom>
                <a:pattFill prst="pct50">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sp>
              <p:nvSpPr>
                <p:cNvPr id="21" name="Freeform 57"/>
                <p:cNvSpPr/>
                <p:nvPr/>
              </p:nvSpPr>
              <p:spPr>
                <a:xfrm>
                  <a:off x="2471474" y="4193415"/>
                  <a:ext cx="2476500" cy="638175"/>
                </a:xfrm>
                <a:custGeom>
                  <a:avLst/>
                  <a:gdLst>
                    <a:gd name="connsiteX0" fmla="*/ 0 w 2476500"/>
                    <a:gd name="connsiteY0" fmla="*/ 323850 h 638175"/>
                    <a:gd name="connsiteX1" fmla="*/ 0 w 2476500"/>
                    <a:gd name="connsiteY1" fmla="*/ 638175 h 638175"/>
                    <a:gd name="connsiteX2" fmla="*/ 2476500 w 2476500"/>
                    <a:gd name="connsiteY2" fmla="*/ 638175 h 638175"/>
                    <a:gd name="connsiteX3" fmla="*/ 2476500 w 2476500"/>
                    <a:gd name="connsiteY3" fmla="*/ 0 h 638175"/>
                    <a:gd name="connsiteX4" fmla="*/ 1771650 w 2476500"/>
                    <a:gd name="connsiteY4" fmla="*/ 9525 h 638175"/>
                    <a:gd name="connsiteX5" fmla="*/ 1771650 w 2476500"/>
                    <a:gd name="connsiteY5" fmla="*/ 323850 h 638175"/>
                    <a:gd name="connsiteX6" fmla="*/ 0 w 2476500"/>
                    <a:gd name="connsiteY6" fmla="*/ 323850 h 63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6500" h="638175">
                      <a:moveTo>
                        <a:pt x="0" y="323850"/>
                      </a:moveTo>
                      <a:lnTo>
                        <a:pt x="0" y="638175"/>
                      </a:lnTo>
                      <a:lnTo>
                        <a:pt x="2476500" y="638175"/>
                      </a:lnTo>
                      <a:lnTo>
                        <a:pt x="2476500" y="0"/>
                      </a:lnTo>
                      <a:lnTo>
                        <a:pt x="1771650" y="9525"/>
                      </a:lnTo>
                      <a:lnTo>
                        <a:pt x="1771650" y="323850"/>
                      </a:lnTo>
                      <a:lnTo>
                        <a:pt x="0" y="323850"/>
                      </a:lnTo>
                      <a:close/>
                    </a:path>
                  </a:pathLst>
                </a:custGeom>
                <a:pattFill prst="pct50">
                  <a:fgClr>
                    <a:srgbClr val="00B050"/>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grpSp>
              <p:nvGrpSpPr>
                <p:cNvPr id="22" name="Group 21"/>
                <p:cNvGrpSpPr/>
                <p:nvPr/>
              </p:nvGrpSpPr>
              <p:grpSpPr>
                <a:xfrm>
                  <a:off x="222176" y="2636912"/>
                  <a:ext cx="8643401" cy="3339698"/>
                  <a:chOff x="222176" y="2636912"/>
                  <a:chExt cx="8643401" cy="3339698"/>
                </a:xfrm>
              </p:grpSpPr>
              <p:grpSp>
                <p:nvGrpSpPr>
                  <p:cNvPr id="23" name="Group 22"/>
                  <p:cNvGrpSpPr/>
                  <p:nvPr/>
                </p:nvGrpSpPr>
                <p:grpSpPr>
                  <a:xfrm>
                    <a:off x="682625" y="2636912"/>
                    <a:ext cx="8182952" cy="3339698"/>
                    <a:chOff x="682625" y="2636912"/>
                    <a:chExt cx="8182952" cy="3339698"/>
                  </a:xfrm>
                </p:grpSpPr>
                <p:cxnSp>
                  <p:nvCxnSpPr>
                    <p:cNvPr id="25" name="Straight Arrow Connector 24"/>
                    <p:cNvCxnSpPr/>
                    <p:nvPr/>
                  </p:nvCxnSpPr>
                  <p:spPr>
                    <a:xfrm flipH="1" flipV="1">
                      <a:off x="682625" y="2636912"/>
                      <a:ext cx="3175" cy="3078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85800" y="5715000"/>
                      <a:ext cx="800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332177" y="5715000"/>
                      <a:ext cx="533400" cy="261610"/>
                    </a:xfrm>
                    <a:prstGeom prst="rect">
                      <a:avLst/>
                    </a:prstGeom>
                    <a:noFill/>
                  </p:spPr>
                  <p:txBody>
                    <a:bodyPr wrap="square" rtlCol="0">
                      <a:spAutoFit/>
                    </a:bodyPr>
                    <a:lstStyle/>
                    <a:p>
                      <a:r>
                        <a:rPr lang="en-IE" sz="1050" dirty="0">
                          <a:solidFill>
                            <a:prstClr val="black"/>
                          </a:solidFill>
                        </a:rPr>
                        <a:t>Time</a:t>
                      </a:r>
                    </a:p>
                  </p:txBody>
                </p:sp>
                <p:grpSp>
                  <p:nvGrpSpPr>
                    <p:cNvPr id="28" name="Group 27"/>
                    <p:cNvGrpSpPr/>
                    <p:nvPr/>
                  </p:nvGrpSpPr>
                  <p:grpSpPr>
                    <a:xfrm>
                      <a:off x="682625" y="3244042"/>
                      <a:ext cx="7562850" cy="1826334"/>
                      <a:chOff x="682625" y="3244042"/>
                      <a:chExt cx="7562850" cy="1826334"/>
                    </a:xfrm>
                  </p:grpSpPr>
                  <p:cxnSp>
                    <p:nvCxnSpPr>
                      <p:cNvPr id="29" name="Straight Connector 28"/>
                      <p:cNvCxnSpPr/>
                      <p:nvPr/>
                    </p:nvCxnSpPr>
                    <p:spPr>
                      <a:xfrm>
                        <a:off x="5460365" y="3516556"/>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682625" y="3244042"/>
                        <a:ext cx="7562850" cy="1826334"/>
                        <a:chOff x="685800" y="6345049"/>
                        <a:chExt cx="7562850" cy="1826334"/>
                      </a:xfrm>
                    </p:grpSpPr>
                    <p:cxnSp>
                      <p:nvCxnSpPr>
                        <p:cNvPr id="31" name="Straight Arrow Connector 30"/>
                        <p:cNvCxnSpPr/>
                        <p:nvPr/>
                      </p:nvCxnSpPr>
                      <p:spPr>
                        <a:xfrm flipH="1">
                          <a:off x="2417561" y="6614944"/>
                          <a:ext cx="228600" cy="348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685800" y="6345049"/>
                          <a:ext cx="7562850" cy="1826334"/>
                          <a:chOff x="685800" y="6345049"/>
                          <a:chExt cx="7562850" cy="1826334"/>
                        </a:xfrm>
                      </p:grpSpPr>
                      <p:grpSp>
                        <p:nvGrpSpPr>
                          <p:cNvPr id="33" name="Group 32"/>
                          <p:cNvGrpSpPr/>
                          <p:nvPr/>
                        </p:nvGrpSpPr>
                        <p:grpSpPr>
                          <a:xfrm>
                            <a:off x="685800" y="6606133"/>
                            <a:ext cx="7562850" cy="1356360"/>
                            <a:chOff x="685800" y="6606133"/>
                            <a:chExt cx="7562850" cy="1356360"/>
                          </a:xfrm>
                        </p:grpSpPr>
                        <p:grpSp>
                          <p:nvGrpSpPr>
                            <p:cNvPr id="36" name="Group 35"/>
                            <p:cNvGrpSpPr/>
                            <p:nvPr/>
                          </p:nvGrpSpPr>
                          <p:grpSpPr>
                            <a:xfrm>
                              <a:off x="685800" y="6606133"/>
                              <a:ext cx="7562850" cy="1349365"/>
                              <a:chOff x="685800" y="6606133"/>
                              <a:chExt cx="7562850" cy="1349365"/>
                            </a:xfrm>
                          </p:grpSpPr>
                          <p:grpSp>
                            <p:nvGrpSpPr>
                              <p:cNvPr id="39" name="Group 38"/>
                              <p:cNvGrpSpPr/>
                              <p:nvPr/>
                            </p:nvGrpSpPr>
                            <p:grpSpPr>
                              <a:xfrm>
                                <a:off x="685800" y="6606133"/>
                                <a:ext cx="7562850" cy="990600"/>
                                <a:chOff x="685800" y="6606133"/>
                                <a:chExt cx="7562850" cy="990600"/>
                              </a:xfrm>
                            </p:grpSpPr>
                            <p:grpSp>
                              <p:nvGrpSpPr>
                                <p:cNvPr id="47" name="Group 46"/>
                                <p:cNvGrpSpPr/>
                                <p:nvPr/>
                              </p:nvGrpSpPr>
                              <p:grpSpPr>
                                <a:xfrm>
                                  <a:off x="685800" y="6606133"/>
                                  <a:ext cx="7562850" cy="990600"/>
                                  <a:chOff x="685800" y="6606133"/>
                                  <a:chExt cx="7562850" cy="990600"/>
                                </a:xfrm>
                              </p:grpSpPr>
                              <p:grpSp>
                                <p:nvGrpSpPr>
                                  <p:cNvPr id="50" name="Group 49"/>
                                  <p:cNvGrpSpPr/>
                                  <p:nvPr/>
                                </p:nvGrpSpPr>
                                <p:grpSpPr>
                                  <a:xfrm>
                                    <a:off x="685800" y="6606133"/>
                                    <a:ext cx="7562850" cy="990600"/>
                                    <a:chOff x="685800" y="6606133"/>
                                    <a:chExt cx="7562850" cy="990600"/>
                                  </a:xfrm>
                                </p:grpSpPr>
                                <p:grpSp>
                                  <p:nvGrpSpPr>
                                    <p:cNvPr id="52" name="Group 51"/>
                                    <p:cNvGrpSpPr/>
                                    <p:nvPr/>
                                  </p:nvGrpSpPr>
                                  <p:grpSpPr>
                                    <a:xfrm>
                                      <a:off x="685800" y="6606133"/>
                                      <a:ext cx="7562850" cy="381000"/>
                                      <a:chOff x="685800" y="6606133"/>
                                      <a:chExt cx="7562850" cy="381000"/>
                                    </a:xfrm>
                                  </p:grpSpPr>
                                  <p:cxnSp>
                                    <p:nvCxnSpPr>
                                      <p:cNvPr id="58" name="Straight Connector 57"/>
                                      <p:cNvCxnSpPr/>
                                      <p:nvPr/>
                                    </p:nvCxnSpPr>
                                    <p:spPr>
                                      <a:xfrm>
                                        <a:off x="685800" y="6606133"/>
                                        <a:ext cx="152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2209800" y="6987133"/>
                                        <a:ext cx="32575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209800" y="6606133"/>
                                        <a:ext cx="0" cy="381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467350" y="6625183"/>
                                        <a:ext cx="2781300" cy="0"/>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685800" y="6637090"/>
                                      <a:ext cx="7562850" cy="959643"/>
                                      <a:chOff x="685800" y="6598990"/>
                                      <a:chExt cx="7562850" cy="959643"/>
                                    </a:xfrm>
                                  </p:grpSpPr>
                                  <p:cxnSp>
                                    <p:nvCxnSpPr>
                                      <p:cNvPr id="54" name="Straight Connector 53"/>
                                      <p:cNvCxnSpPr/>
                                      <p:nvPr/>
                                    </p:nvCxnSpPr>
                                    <p:spPr>
                                      <a:xfrm>
                                        <a:off x="685800" y="6598990"/>
                                        <a:ext cx="1005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691640" y="7558633"/>
                                        <a:ext cx="253354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691640" y="6606133"/>
                                        <a:ext cx="0" cy="9525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727362" y="6625183"/>
                                        <a:ext cx="15212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51" name="Straight Connector 50"/>
                                  <p:cNvCxnSpPr/>
                                  <p:nvPr/>
                                </p:nvCxnSpPr>
                                <p:spPr>
                                  <a:xfrm>
                                    <a:off x="4225182" y="7274788"/>
                                    <a:ext cx="0" cy="3219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a:xfrm>
                                  <a:off x="4208199" y="7284313"/>
                                  <a:ext cx="253354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741741" y="6663283"/>
                                  <a:ext cx="0" cy="6210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702892" y="6665241"/>
                                <a:ext cx="96774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670632" y="7616762"/>
                                <a:ext cx="78231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70632" y="6665241"/>
                                <a:ext cx="0" cy="9525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779841" y="6692837"/>
                                <a:ext cx="146880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52951" y="7632002"/>
                                <a:ext cx="0" cy="32194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435968" y="7955498"/>
                                <a:ext cx="2533542"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771295" y="6692837"/>
                                <a:ext cx="0" cy="62103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37" name="Straight Connector 36"/>
                            <p:cNvCxnSpPr/>
                            <p:nvPr/>
                          </p:nvCxnSpPr>
                          <p:spPr>
                            <a:xfrm>
                              <a:off x="4953172" y="7310057"/>
                              <a:ext cx="1826669"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967551" y="7318603"/>
                              <a:ext cx="0" cy="64389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34" name="Straight Arrow Connector 33"/>
                          <p:cNvCxnSpPr/>
                          <p:nvPr/>
                        </p:nvCxnSpPr>
                        <p:spPr>
                          <a:xfrm flipH="1" flipV="1">
                            <a:off x="2787123" y="7986717"/>
                            <a:ext cx="477736" cy="184666"/>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1708772" y="6345049"/>
                            <a:ext cx="228600" cy="3487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pSp>
              <p:sp>
                <p:nvSpPr>
                  <p:cNvPr id="24" name="TextBox 23"/>
                  <p:cNvSpPr txBox="1"/>
                  <p:nvPr/>
                </p:nvSpPr>
                <p:spPr>
                  <a:xfrm>
                    <a:off x="222176" y="2760931"/>
                    <a:ext cx="533400" cy="261610"/>
                  </a:xfrm>
                  <a:prstGeom prst="rect">
                    <a:avLst/>
                  </a:prstGeom>
                  <a:noFill/>
                </p:spPr>
                <p:txBody>
                  <a:bodyPr wrap="square" rtlCol="0">
                    <a:spAutoFit/>
                  </a:bodyPr>
                  <a:lstStyle/>
                  <a:p>
                    <a:r>
                      <a:rPr lang="en-IE" sz="1050" dirty="0">
                        <a:solidFill>
                          <a:prstClr val="black"/>
                        </a:solidFill>
                      </a:rPr>
                      <a:t>MW</a:t>
                    </a:r>
                  </a:p>
                </p:txBody>
              </p:sp>
            </p:grpSp>
          </p:grpSp>
          <p:sp>
            <p:nvSpPr>
              <p:cNvPr id="13" name="TextBox 12"/>
              <p:cNvSpPr txBox="1"/>
              <p:nvPr/>
            </p:nvSpPr>
            <p:spPr>
              <a:xfrm>
                <a:off x="1331640" y="4509120"/>
                <a:ext cx="822960"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14" name="TextBox 13"/>
              <p:cNvSpPr txBox="1"/>
              <p:nvPr/>
            </p:nvSpPr>
            <p:spPr>
              <a:xfrm>
                <a:off x="2183076" y="4885710"/>
                <a:ext cx="840548" cy="584775"/>
              </a:xfrm>
              <a:prstGeom prst="rect">
                <a:avLst/>
              </a:prstGeom>
              <a:noFill/>
            </p:spPr>
            <p:txBody>
              <a:bodyPr wrap="square" rtlCol="0">
                <a:spAutoFit/>
              </a:bodyPr>
              <a:lstStyle/>
              <a:p>
                <a:r>
                  <a:rPr lang="en-IE" sz="1600" dirty="0">
                    <a:solidFill>
                      <a:srgbClr val="00B050"/>
                    </a:solidFill>
                  </a:rPr>
                  <a:t>CURL</a:t>
                </a:r>
              </a:p>
              <a:p>
                <a:r>
                  <a:rPr lang="en-IE" sz="1600" dirty="0">
                    <a:solidFill>
                      <a:srgbClr val="00B050"/>
                    </a:solidFill>
                  </a:rPr>
                  <a:t>(o=2)</a:t>
                </a:r>
              </a:p>
            </p:txBody>
          </p:sp>
          <p:sp>
            <p:nvSpPr>
              <p:cNvPr id="15" name="TextBox 14"/>
              <p:cNvSpPr txBox="1"/>
              <p:nvPr/>
            </p:nvSpPr>
            <p:spPr>
              <a:xfrm>
                <a:off x="3927474" y="3573016"/>
                <a:ext cx="932557" cy="584775"/>
              </a:xfrm>
              <a:prstGeom prst="rect">
                <a:avLst/>
              </a:prstGeom>
              <a:noFill/>
            </p:spPr>
            <p:txBody>
              <a:bodyPr wrap="square" rtlCol="0">
                <a:spAutoFit/>
              </a:bodyPr>
              <a:lstStyle/>
              <a:p>
                <a:r>
                  <a:rPr lang="en-IE" sz="1600" dirty="0">
                    <a:solidFill>
                      <a:srgbClr val="FF0000"/>
                    </a:solidFill>
                  </a:rPr>
                  <a:t>LOCL</a:t>
                </a:r>
              </a:p>
              <a:p>
                <a:r>
                  <a:rPr lang="en-IE" sz="1600" dirty="0">
                    <a:solidFill>
                      <a:srgbClr val="FF0000"/>
                    </a:solidFill>
                  </a:rPr>
                  <a:t>(o=1)</a:t>
                </a:r>
              </a:p>
            </p:txBody>
          </p:sp>
          <p:sp>
            <p:nvSpPr>
              <p:cNvPr id="16" name="TextBox 15"/>
              <p:cNvSpPr txBox="1"/>
              <p:nvPr/>
            </p:nvSpPr>
            <p:spPr>
              <a:xfrm>
                <a:off x="4697675" y="4885710"/>
                <a:ext cx="746323" cy="584775"/>
              </a:xfrm>
              <a:prstGeom prst="rect">
                <a:avLst/>
              </a:prstGeom>
              <a:noFill/>
            </p:spPr>
            <p:txBody>
              <a:bodyPr wrap="square" rtlCol="0">
                <a:spAutoFit/>
              </a:bodyPr>
              <a:lstStyle/>
              <a:p>
                <a:r>
                  <a:rPr lang="en-IE" sz="1600" dirty="0">
                    <a:solidFill>
                      <a:srgbClr val="00B050"/>
                    </a:solidFill>
                  </a:rPr>
                  <a:t>CRLO</a:t>
                </a:r>
              </a:p>
              <a:p>
                <a:r>
                  <a:rPr lang="en-IE" sz="1600" dirty="0">
                    <a:solidFill>
                      <a:srgbClr val="00B050"/>
                    </a:solidFill>
                  </a:rPr>
                  <a:t>(o=2)</a:t>
                </a:r>
              </a:p>
            </p:txBody>
          </p:sp>
          <p:sp>
            <p:nvSpPr>
              <p:cNvPr id="17" name="TextBox 16"/>
              <p:cNvSpPr txBox="1"/>
              <p:nvPr/>
            </p:nvSpPr>
            <p:spPr>
              <a:xfrm>
                <a:off x="6457486" y="2924944"/>
                <a:ext cx="850817" cy="584775"/>
              </a:xfrm>
              <a:prstGeom prst="rect">
                <a:avLst/>
              </a:prstGeom>
              <a:noFill/>
            </p:spPr>
            <p:txBody>
              <a:bodyPr wrap="square" rtlCol="0">
                <a:spAutoFit/>
              </a:bodyPr>
              <a:lstStyle/>
              <a:p>
                <a:r>
                  <a:rPr lang="en-IE" sz="1600" dirty="0">
                    <a:solidFill>
                      <a:srgbClr val="FF0000"/>
                    </a:solidFill>
                  </a:rPr>
                  <a:t>LCLO</a:t>
                </a:r>
              </a:p>
              <a:p>
                <a:r>
                  <a:rPr lang="en-IE" sz="1600" dirty="0">
                    <a:solidFill>
                      <a:srgbClr val="FF0000"/>
                    </a:solidFill>
                  </a:rPr>
                  <a:t>(o=1)</a:t>
                </a:r>
              </a:p>
            </p:txBody>
          </p:sp>
          <p:sp>
            <p:nvSpPr>
              <p:cNvPr id="18" name="TextBox 17"/>
              <p:cNvSpPr txBox="1"/>
              <p:nvPr/>
            </p:nvSpPr>
            <p:spPr>
              <a:xfrm>
                <a:off x="1883397" y="3059376"/>
                <a:ext cx="593432" cy="338554"/>
              </a:xfrm>
              <a:prstGeom prst="rect">
                <a:avLst/>
              </a:prstGeom>
              <a:noFill/>
            </p:spPr>
            <p:txBody>
              <a:bodyPr wrap="none" rtlCol="0">
                <a:spAutoFit/>
              </a:bodyPr>
              <a:lstStyle/>
              <a:p>
                <a:r>
                  <a:rPr lang="en-IE" sz="1600" dirty="0">
                    <a:solidFill>
                      <a:srgbClr val="FF0000"/>
                    </a:solidFill>
                  </a:rPr>
                  <a:t>o = 1</a:t>
                </a:r>
              </a:p>
            </p:txBody>
          </p:sp>
          <p:sp>
            <p:nvSpPr>
              <p:cNvPr id="19" name="TextBox 18"/>
              <p:cNvSpPr txBox="1"/>
              <p:nvPr/>
            </p:nvSpPr>
            <p:spPr>
              <a:xfrm>
                <a:off x="2483768" y="3162454"/>
                <a:ext cx="3317081" cy="338554"/>
              </a:xfrm>
              <a:prstGeom prst="rect">
                <a:avLst/>
              </a:prstGeom>
              <a:noFill/>
            </p:spPr>
            <p:txBody>
              <a:bodyPr wrap="square" rtlCol="0">
                <a:spAutoFit/>
              </a:bodyPr>
              <a:lstStyle/>
              <a:p>
                <a:r>
                  <a:rPr lang="en-IE" sz="1600" dirty="0">
                    <a:solidFill>
                      <a:srgbClr val="4F81BD">
                        <a:lumMod val="75000"/>
                      </a:srgbClr>
                    </a:solidFill>
                  </a:rPr>
                  <a:t>o = 0 (availability),</a:t>
                </a:r>
                <a:r>
                  <a:rPr lang="en-IE" sz="1600" dirty="0">
                    <a:solidFill>
                      <a:prstClr val="black"/>
                    </a:solidFill>
                  </a:rPr>
                  <a:t> </a:t>
                </a:r>
                <a:r>
                  <a:rPr lang="en-IE" sz="1600" dirty="0">
                    <a:solidFill>
                      <a:srgbClr val="4F81BD">
                        <a:lumMod val="75000"/>
                      </a:srgbClr>
                    </a:solidFill>
                  </a:rPr>
                  <a:t>FPN = availability</a:t>
                </a:r>
              </a:p>
            </p:txBody>
          </p:sp>
        </p:grpSp>
        <p:sp>
          <p:nvSpPr>
            <p:cNvPr id="11" name="TextBox 10"/>
            <p:cNvSpPr txBox="1"/>
            <p:nvPr/>
          </p:nvSpPr>
          <p:spPr>
            <a:xfrm>
              <a:off x="3210884" y="4946670"/>
              <a:ext cx="593432" cy="338554"/>
            </a:xfrm>
            <a:prstGeom prst="rect">
              <a:avLst/>
            </a:prstGeom>
            <a:noFill/>
          </p:spPr>
          <p:txBody>
            <a:bodyPr wrap="none" rtlCol="0">
              <a:spAutoFit/>
            </a:bodyPr>
            <a:lstStyle/>
            <a:p>
              <a:r>
                <a:rPr lang="en-IE" sz="1600" dirty="0">
                  <a:solidFill>
                    <a:srgbClr val="00B050"/>
                  </a:solidFill>
                </a:rPr>
                <a:t>o = 2</a:t>
              </a:r>
            </a:p>
          </p:txBody>
        </p:sp>
      </p:grpSp>
      <p:sp>
        <p:nvSpPr>
          <p:cNvPr id="62" name="TextBox 61"/>
          <p:cNvSpPr txBox="1"/>
          <p:nvPr/>
        </p:nvSpPr>
        <p:spPr>
          <a:xfrm>
            <a:off x="603250" y="1447800"/>
            <a:ext cx="7281118" cy="369332"/>
          </a:xfrm>
          <a:prstGeom prst="rect">
            <a:avLst/>
          </a:prstGeom>
          <a:noFill/>
        </p:spPr>
        <p:txBody>
          <a:bodyPr wrap="square" rtlCol="0">
            <a:spAutoFit/>
          </a:bodyPr>
          <a:lstStyle/>
          <a:p>
            <a:r>
              <a:rPr lang="en-IE" b="1" dirty="0">
                <a:solidFill>
                  <a:prstClr val="black"/>
                </a:solidFill>
              </a:rPr>
              <a:t>EXAMPLE 3: Overlapping Wind Instructions with updated DI before </a:t>
            </a:r>
            <a:r>
              <a:rPr lang="en-IE" b="1" dirty="0" smtClean="0">
                <a:solidFill>
                  <a:prstClr val="black"/>
                </a:solidFill>
              </a:rPr>
              <a:t>closed</a:t>
            </a:r>
            <a:endParaRPr lang="en-IE" b="1" dirty="0">
              <a:solidFill>
                <a:prstClr val="black"/>
              </a:solidFill>
            </a:endParaRPr>
          </a:p>
        </p:txBody>
      </p:sp>
    </p:spTree>
    <p:extLst>
      <p:ext uri="{BB962C8B-B14F-4D97-AF65-F5344CB8AC3E}">
        <p14:creationId xmlns:p14="http://schemas.microsoft.com/office/powerpoint/2010/main" xmlns="" val="2753951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2017538411"/>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37(h):</a:t>
            </a:r>
          </a:p>
          <a:p>
            <a:pPr lvl="1"/>
            <a:r>
              <a:rPr lang="en-IE" dirty="0" smtClean="0"/>
              <a:t>Description of rounding logic applied in the system to get a value at the start of a minute when a profile </a:t>
            </a:r>
            <a:r>
              <a:rPr lang="en-IE" dirty="0"/>
              <a:t>reaches the target instruction level </a:t>
            </a:r>
            <a:r>
              <a:rPr lang="en-IE" dirty="0" smtClean="0"/>
              <a:t>or intercepts the FPN or previous SYNC profile;</a:t>
            </a:r>
          </a:p>
          <a:p>
            <a:pPr lvl="1"/>
            <a:r>
              <a:rPr lang="en-IE" dirty="0" smtClean="0"/>
              <a:t>QBOA works based on calculating minute-by-minute differences between profiles, therefore the value at a minute is required;</a:t>
            </a:r>
          </a:p>
          <a:p>
            <a:pPr lvl="1"/>
            <a:r>
              <a:rPr lang="en-IE" dirty="0" smtClean="0"/>
              <a:t>May need to remove this from the final legal text final and raise as a separate mod as there are still questions about how exactly this is carried out in the systems.</a:t>
            </a:r>
          </a:p>
        </p:txBody>
      </p:sp>
    </p:spTree>
    <p:extLst>
      <p:ext uri="{BB962C8B-B14F-4D97-AF65-F5344CB8AC3E}">
        <p14:creationId xmlns:p14="http://schemas.microsoft.com/office/powerpoint/2010/main" xmlns="" val="552784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145683043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39:</a:t>
            </a:r>
          </a:p>
          <a:p>
            <a:pPr lvl="1"/>
            <a:r>
              <a:rPr lang="en-IE" dirty="0" smtClean="0"/>
              <a:t>The Dispatch Quantity for an Imbalance Settlement Period (</a:t>
            </a:r>
            <a:r>
              <a:rPr lang="en-IE" dirty="0" err="1" smtClean="0"/>
              <a:t>QD</a:t>
            </a:r>
            <a:r>
              <a:rPr lang="en-IE" baseline="-25000" dirty="0" err="1" smtClean="0"/>
              <a:t>u</a:t>
            </a:r>
            <a:r>
              <a:rPr lang="el-GR" baseline="-25000" dirty="0" smtClean="0"/>
              <a:t>γ</a:t>
            </a:r>
            <a:r>
              <a:rPr lang="en-IE" dirty="0" smtClean="0"/>
              <a:t>) is a MWh quantity in the I-SEM rather than the MW quantity it is in the SEM, updated the wording to clarify this.</a:t>
            </a:r>
          </a:p>
          <a:p>
            <a:r>
              <a:rPr lang="en-IE" dirty="0" smtClean="0"/>
              <a:t>Paragraph 40:</a:t>
            </a:r>
          </a:p>
          <a:p>
            <a:pPr lvl="1"/>
            <a:r>
              <a:rPr lang="en-IE" dirty="0" smtClean="0"/>
              <a:t>Metered quantities are no longer used for instruction profiling or dispatch quantities, it is based on the instruction profile created from dispatch instructions.</a:t>
            </a:r>
          </a:p>
        </p:txBody>
      </p:sp>
    </p:spTree>
    <p:extLst>
      <p:ext uri="{BB962C8B-B14F-4D97-AF65-F5344CB8AC3E}">
        <p14:creationId xmlns:p14="http://schemas.microsoft.com/office/powerpoint/2010/main" xmlns="" val="32419997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413894503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92500" lnSpcReduction="20000"/>
          </a:bodyPr>
          <a:lstStyle/>
          <a:p>
            <a:r>
              <a:rPr lang="en-IE" dirty="0" smtClean="0"/>
              <a:t>Minor differences between the published version and the final version:</a:t>
            </a:r>
          </a:p>
          <a:p>
            <a:pPr lvl="1"/>
            <a:r>
              <a:rPr lang="en-IE" dirty="0" smtClean="0"/>
              <a:t>Paragraph 23 </a:t>
            </a:r>
            <a:r>
              <a:rPr lang="en-IE" dirty="0"/>
              <a:t>Table </a:t>
            </a:r>
            <a:r>
              <a:rPr lang="en-IE" dirty="0" smtClean="0"/>
              <a:t>6 SYNC x = Min Stable Gen entry, removed wording on closing to previously active profile to being the same wording for SYNC as in other sections where it just closes to FPN;</a:t>
            </a:r>
          </a:p>
          <a:p>
            <a:pPr lvl="1"/>
            <a:r>
              <a:rPr lang="en-IE" dirty="0"/>
              <a:t>Paragraph 23 Table 6 </a:t>
            </a:r>
            <a:r>
              <a:rPr lang="en-IE" dirty="0" smtClean="0"/>
              <a:t>SYNC x </a:t>
            </a:r>
            <a:r>
              <a:rPr lang="en-IE" dirty="0" smtClean="0">
                <a:latin typeface="Arial"/>
                <a:cs typeface="Arial"/>
              </a:rPr>
              <a:t>≠ Min Stable Gen entry, </a:t>
            </a:r>
            <a:r>
              <a:rPr lang="en-IE" dirty="0" smtClean="0"/>
              <a:t>references to Steps 1 and 2 are clarified to mean those corresponding to the steps in Paragraph </a:t>
            </a:r>
            <a:r>
              <a:rPr lang="en-IE" dirty="0"/>
              <a:t>23 Table 6 SYNC x = Min Stable Gen </a:t>
            </a:r>
            <a:r>
              <a:rPr lang="en-IE" dirty="0" smtClean="0"/>
              <a:t>entry;</a:t>
            </a:r>
            <a:endParaRPr lang="en-IE" dirty="0"/>
          </a:p>
          <a:p>
            <a:pPr lvl="1"/>
            <a:r>
              <a:rPr lang="en-IE" dirty="0" smtClean="0"/>
              <a:t>Paragraph 37(e), changed reference from “Instructed Quantity for the Dispatch Instruction is…” to “…shall be…”;</a:t>
            </a:r>
          </a:p>
          <a:p>
            <a:pPr lvl="1"/>
            <a:r>
              <a:rPr lang="en-IE" dirty="0" smtClean="0"/>
              <a:t>Paragraph 37(h), changed wording from “previously active” profile to profile “for a previous SYNC Dispatch Instruction” as is done in other areas.</a:t>
            </a:r>
          </a:p>
          <a:p>
            <a:pPr lvl="1"/>
            <a:endParaRPr lang="en-IE" dirty="0"/>
          </a:p>
        </p:txBody>
      </p:sp>
    </p:spTree>
    <p:extLst>
      <p:ext uri="{BB962C8B-B14F-4D97-AF65-F5344CB8AC3E}">
        <p14:creationId xmlns:p14="http://schemas.microsoft.com/office/powerpoint/2010/main" xmlns="" val="4245277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313107731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16:</a:t>
            </a:r>
          </a:p>
          <a:p>
            <a:pPr lvl="1"/>
            <a:r>
              <a:rPr lang="en-IE" dirty="0" smtClean="0"/>
              <a:t>The text in this paragraph describes when instructions should not be created, without reference to the fact that Table 3 describes creating these instructions purely by following rules around timing and with no reference to the paragraph 16 text on non-creation;</a:t>
            </a:r>
          </a:p>
          <a:p>
            <a:pPr lvl="1"/>
            <a:r>
              <a:rPr lang="en-IE" dirty="0" smtClean="0"/>
              <a:t>Therefore for clarity a reference is added to the fact that they are normally created as part of Table 3, but in this exceptional scenario, they are not created.</a:t>
            </a:r>
          </a:p>
        </p:txBody>
      </p:sp>
    </p:spTree>
    <p:extLst>
      <p:ext uri="{BB962C8B-B14F-4D97-AF65-F5344CB8AC3E}">
        <p14:creationId xmlns:p14="http://schemas.microsoft.com/office/powerpoint/2010/main" xmlns="" val="261149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245494855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85000" lnSpcReduction="10000"/>
          </a:bodyPr>
          <a:lstStyle/>
          <a:p>
            <a:r>
              <a:rPr lang="en-IE" dirty="0" smtClean="0"/>
              <a:t>Paragraph 16 Table 3:</a:t>
            </a:r>
          </a:p>
          <a:p>
            <a:pPr lvl="1"/>
            <a:r>
              <a:rPr lang="en-IE" dirty="0" smtClean="0"/>
              <a:t>In order to comply with the TOD in the creation of the profile for the SYNC, the profile for the SYNC created through </a:t>
            </a:r>
            <a:r>
              <a:rPr lang="en-IE" dirty="0"/>
              <a:t>Paragraph 14 Table 2</a:t>
            </a:r>
            <a:r>
              <a:rPr lang="en-IE" dirty="0" smtClean="0"/>
              <a:t> would be maintained at Min Stable Generation if that is a soak time breakpoint until the required time has passed if that is longer than it takes for the unit to be kept synchronised until Min On Time passes. PSYN should be created at the point where maintaining at Min Stable Generation for the SYNC profile ends, but currently only references Min On Time, therefore Soak Time is added;</a:t>
            </a:r>
          </a:p>
          <a:p>
            <a:pPr lvl="1"/>
            <a:r>
              <a:rPr lang="en-IE" dirty="0" smtClean="0"/>
              <a:t>Also there is no need to create PSYN if there is a MWOF at any point between synchronising and the point where the PSYN would normally be created, because the MWOF and subsequent PMWO will continue accepting volumes at the correct outputs and prices, which was the intended purpose of PSYN if there was only a SYNC to Min Stable Generation instruction kept active.</a:t>
            </a:r>
          </a:p>
        </p:txBody>
      </p:sp>
    </p:spTree>
    <p:extLst>
      <p:ext uri="{BB962C8B-B14F-4D97-AF65-F5344CB8AC3E}">
        <p14:creationId xmlns:p14="http://schemas.microsoft.com/office/powerpoint/2010/main" xmlns="" val="2561687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xmlns="" val="308209538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smtClean="0"/>
              <a:t>Paragraph 16 Table 3:</a:t>
            </a:r>
          </a:p>
          <a:p>
            <a:pPr lvl="1"/>
            <a:r>
              <a:rPr lang="en-IE" dirty="0" smtClean="0"/>
              <a:t>Same as in Table 2 for physical Dispatch Instruction, added </a:t>
            </a:r>
            <a:r>
              <a:rPr lang="en-IE" dirty="0"/>
              <a:t>in text for closing instructions profiles used to create QBOAs </a:t>
            </a:r>
            <a:r>
              <a:rPr lang="en-IE" dirty="0" smtClean="0"/>
              <a:t>to </a:t>
            </a:r>
            <a:r>
              <a:rPr lang="en-IE" dirty="0"/>
              <a:t>the instruction profile of a SYNC instruction, rather than closing to the FPN profile, when a SYNC instruction profile is still active at Min Stable Gen for Min On Time (see diagram</a:t>
            </a:r>
            <a:r>
              <a:rPr lang="en-IE" dirty="0" smtClean="0"/>
              <a:t>);</a:t>
            </a:r>
          </a:p>
          <a:p>
            <a:pPr lvl="1"/>
            <a:r>
              <a:rPr lang="en-IE" dirty="0" smtClean="0"/>
              <a:t>Changed the time when PDES is created as before it did not correctly apply Min Off Time, which applies from the point where the profile reaches zero.</a:t>
            </a:r>
            <a:endParaRPr lang="en-IE" dirty="0"/>
          </a:p>
        </p:txBody>
      </p:sp>
    </p:spTree>
    <p:extLst>
      <p:ext uri="{BB962C8B-B14F-4D97-AF65-F5344CB8AC3E}">
        <p14:creationId xmlns:p14="http://schemas.microsoft.com/office/powerpoint/2010/main" xmlns="" val="3631382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with MWOF &gt; Min Gen</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315701255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
          <p:cNvGrpSpPr/>
          <p:nvPr/>
        </p:nvGrpSpPr>
        <p:grpSpPr>
          <a:xfrm>
            <a:off x="1371600" y="1905000"/>
            <a:ext cx="6501519" cy="3312368"/>
            <a:chOff x="1546580" y="2564904"/>
            <a:chExt cx="6501519" cy="3312368"/>
          </a:xfrm>
        </p:grpSpPr>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1720" y="5301208"/>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12" name="TextBox 1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14" name="TextBox 13"/>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spTree>
    <p:extLst>
      <p:ext uri="{BB962C8B-B14F-4D97-AF65-F5344CB8AC3E}">
        <p14:creationId xmlns:p14="http://schemas.microsoft.com/office/powerpoint/2010/main" xmlns="" val="1502674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SYNC with MWOF &gt; Min Gen</a:t>
            </a:r>
            <a:endParaRPr lang="en-IE" sz="3600"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353603548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460122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with MWOF &gt; Min Gen</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8</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136033527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grpSp>
          <p:nvGrpSpPr>
            <p:cNvPr id="11" name="Group 10"/>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60" name="Straight Connector 59"/>
            <p:cNvCxnSpPr/>
            <p:nvPr/>
          </p:nvCxnSpPr>
          <p:spPr>
            <a:xfrm flipV="1">
              <a:off x="3276720" y="3326904"/>
              <a:ext cx="1683172" cy="197474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280380" y="3861486"/>
              <a:ext cx="119240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046664"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2651930" y="3124200"/>
            <a:ext cx="1199072" cy="646331"/>
          </a:xfrm>
          <a:prstGeom prst="rect">
            <a:avLst/>
          </a:prstGeom>
          <a:noFill/>
        </p:spPr>
        <p:txBody>
          <a:bodyPr wrap="square" rtlCol="0">
            <a:spAutoFit/>
          </a:bodyPr>
          <a:lstStyle/>
          <a:p>
            <a:r>
              <a:rPr lang="en-IE" dirty="0" smtClean="0">
                <a:solidFill>
                  <a:srgbClr val="00B050"/>
                </a:solidFill>
              </a:rPr>
              <a:t>MWOF Effective</a:t>
            </a:r>
            <a:endParaRPr lang="en-IE" dirty="0">
              <a:solidFill>
                <a:srgbClr val="00B050"/>
              </a:solidFill>
            </a:endParaRPr>
          </a:p>
        </p:txBody>
      </p:sp>
      <p:sp>
        <p:nvSpPr>
          <p:cNvPr id="41" name="TextBox 40"/>
          <p:cNvSpPr txBox="1"/>
          <p:nvPr/>
        </p:nvSpPr>
        <p:spPr>
          <a:xfrm>
            <a:off x="1590437" y="3201582"/>
            <a:ext cx="1199072" cy="646331"/>
          </a:xfrm>
          <a:prstGeom prst="rect">
            <a:avLst/>
          </a:prstGeom>
          <a:noFill/>
        </p:spPr>
        <p:txBody>
          <a:bodyPr wrap="square" rtlCol="0">
            <a:spAutoFit/>
          </a:bodyPr>
          <a:lstStyle/>
          <a:p>
            <a:r>
              <a:rPr lang="en-IE" dirty="0" smtClean="0">
                <a:solidFill>
                  <a:srgbClr val="00B050"/>
                </a:solidFill>
              </a:rPr>
              <a:t>MWOF Issue</a:t>
            </a:r>
            <a:endParaRPr lang="en-IE" dirty="0">
              <a:solidFill>
                <a:srgbClr val="00B050"/>
              </a:solidFill>
            </a:endParaRPr>
          </a:p>
        </p:txBody>
      </p:sp>
      <p:cxnSp>
        <p:nvCxnSpPr>
          <p:cNvPr id="63" name="Straight Connector 62"/>
          <p:cNvCxnSpPr/>
          <p:nvPr/>
        </p:nvCxnSpPr>
        <p:spPr>
          <a:xfrm>
            <a:off x="4784912" y="2666744"/>
            <a:ext cx="320488" cy="52392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34216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with MWOF &gt; Min Gen</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9</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xmlns="" val="144475824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grpSp>
          <p:nvGrpSpPr>
            <p:cNvPr id="11" name="Group 10"/>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60" name="Straight Connector 59"/>
            <p:cNvCxnSpPr/>
            <p:nvPr/>
          </p:nvCxnSpPr>
          <p:spPr>
            <a:xfrm flipV="1">
              <a:off x="3276720" y="3326904"/>
              <a:ext cx="1683172" cy="1974742"/>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280380" y="3861486"/>
              <a:ext cx="119240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046664"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2651930" y="3124200"/>
            <a:ext cx="1199072" cy="646331"/>
          </a:xfrm>
          <a:prstGeom prst="rect">
            <a:avLst/>
          </a:prstGeom>
          <a:noFill/>
        </p:spPr>
        <p:txBody>
          <a:bodyPr wrap="square" rtlCol="0">
            <a:spAutoFit/>
          </a:bodyPr>
          <a:lstStyle/>
          <a:p>
            <a:r>
              <a:rPr lang="en-IE" dirty="0" smtClean="0">
                <a:solidFill>
                  <a:srgbClr val="00B050"/>
                </a:solidFill>
              </a:rPr>
              <a:t>MWOF Effective</a:t>
            </a:r>
            <a:endParaRPr lang="en-IE" dirty="0">
              <a:solidFill>
                <a:srgbClr val="00B050"/>
              </a:solidFill>
            </a:endParaRPr>
          </a:p>
        </p:txBody>
      </p:sp>
      <p:sp>
        <p:nvSpPr>
          <p:cNvPr id="41" name="TextBox 40"/>
          <p:cNvSpPr txBox="1"/>
          <p:nvPr/>
        </p:nvSpPr>
        <p:spPr>
          <a:xfrm>
            <a:off x="1590437" y="3201582"/>
            <a:ext cx="1199072" cy="646331"/>
          </a:xfrm>
          <a:prstGeom prst="rect">
            <a:avLst/>
          </a:prstGeom>
          <a:noFill/>
        </p:spPr>
        <p:txBody>
          <a:bodyPr wrap="square" rtlCol="0">
            <a:spAutoFit/>
          </a:bodyPr>
          <a:lstStyle/>
          <a:p>
            <a:r>
              <a:rPr lang="en-IE" dirty="0" smtClean="0">
                <a:solidFill>
                  <a:srgbClr val="00B050"/>
                </a:solidFill>
              </a:rPr>
              <a:t>MWOF Issue</a:t>
            </a:r>
            <a:endParaRPr lang="en-IE" dirty="0">
              <a:solidFill>
                <a:srgbClr val="00B050"/>
              </a:solidFill>
            </a:endParaRPr>
          </a:p>
        </p:txBody>
      </p:sp>
      <p:cxnSp>
        <p:nvCxnSpPr>
          <p:cNvPr id="63" name="Straight Connector 62"/>
          <p:cNvCxnSpPr/>
          <p:nvPr/>
        </p:nvCxnSpPr>
        <p:spPr>
          <a:xfrm>
            <a:off x="4784912" y="2666744"/>
            <a:ext cx="320488" cy="52392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784912" y="2667000"/>
            <a:ext cx="278107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267200" y="2096869"/>
            <a:ext cx="1966870" cy="646331"/>
          </a:xfrm>
          <a:prstGeom prst="rect">
            <a:avLst/>
          </a:prstGeom>
          <a:noFill/>
        </p:spPr>
        <p:txBody>
          <a:bodyPr wrap="square" rtlCol="0">
            <a:spAutoFit/>
          </a:bodyPr>
          <a:lstStyle/>
          <a:p>
            <a:r>
              <a:rPr lang="en-IE" dirty="0" smtClean="0">
                <a:solidFill>
                  <a:srgbClr val="7030A0"/>
                </a:solidFill>
              </a:rPr>
              <a:t>PMWO</a:t>
            </a:r>
          </a:p>
          <a:p>
            <a:r>
              <a:rPr lang="en-IE" dirty="0" smtClean="0">
                <a:solidFill>
                  <a:srgbClr val="7030A0"/>
                </a:solidFill>
              </a:rPr>
              <a:t>Issue and Effective</a:t>
            </a:r>
            <a:endParaRPr lang="en-IE" dirty="0">
              <a:solidFill>
                <a:srgbClr val="7030A0"/>
              </a:solidFill>
            </a:endParaRPr>
          </a:p>
        </p:txBody>
      </p:sp>
    </p:spTree>
    <p:extLst>
      <p:ext uri="{BB962C8B-B14F-4D97-AF65-F5344CB8AC3E}">
        <p14:creationId xmlns:p14="http://schemas.microsoft.com/office/powerpoint/2010/main" xmlns="" val="1906009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FromMMT xmlns="f69c7b9a-bbed-41f8-b24c-bbeb71979adf">true</FromMMT>
    <MMTID xmlns="f69c7b9a-bbed-41f8-b24c-bbeb71979adf">1851</MMTID>
    <ModID xmlns="bd8dd43f-48f8-46ce-9b8d-78f402b7750b">751</ModID>
  </documentManagement>
</p:properties>
</file>

<file path=customXml/item2.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3D8D5B-3347-4174-BA6F-16043055A58C}"/>
</file>

<file path=customXml/itemProps2.xml><?xml version="1.0" encoding="utf-8"?>
<ds:datastoreItem xmlns:ds="http://schemas.openxmlformats.org/officeDocument/2006/customXml" ds:itemID="{0CD31976-E3BC-4A6C-9B80-5314F61D31EE}"/>
</file>

<file path=customXml/itemProps3.xml><?xml version="1.0" encoding="utf-8"?>
<ds:datastoreItem xmlns:ds="http://schemas.openxmlformats.org/officeDocument/2006/customXml" ds:itemID="{E3AC3EF8-BFF3-4FA5-90B2-E635D9198FC6}"/>
</file>

<file path=docProps/app.xml><?xml version="1.0" encoding="utf-8"?>
<Properties xmlns="http://schemas.openxmlformats.org/officeDocument/2006/extended-properties" xmlns:vt="http://schemas.openxmlformats.org/officeDocument/2006/docPropsVTypes">
  <TotalTime>2300</TotalTime>
  <Words>2048</Words>
  <Application>Microsoft Office PowerPoint</Application>
  <PresentationFormat>On-screen Show (4:3)</PresentationFormat>
  <Paragraphs>268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EirGrid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Mod_15_18 Presentation</dc:title>
  <dc:creator>Kerin, Martin</dc:creator>
  <cp:lastModifiedBy>eblair</cp:lastModifiedBy>
  <cp:revision>72</cp:revision>
  <dcterms:created xsi:type="dcterms:W3CDTF">2018-01-29T17:04:13Z</dcterms:created>
  <dcterms:modified xsi:type="dcterms:W3CDTF">2018-05-16T14:27:09Z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1089</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April Meeting Mod_15_18.pptx</vt:lpwstr>
  </property>
  <property fmtid="{D5CDD505-2E9C-101B-9397-08002B2CF9AE}" pid="11" name="Order">
    <vt:r8>383800</vt:r8>
  </property>
</Properties>
</file>