
<file path=[Content_Types].xml><?xml version="1.0" encoding="utf-8"?>
<Types xmlns="http://schemas.openxmlformats.org/package/2006/content-types">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customXml/itemProps1.xml" ContentType="application/vnd.openxmlformats-officedocument.customXmlPropertie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customXml/itemProps2.xml" ContentType="application/vnd.openxmlformats-officedocument.customXmlPropertie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 Id="rId14"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1F4A29-030D-4B4F-B785-7ED1ED9ADCB5}" type="datetimeFigureOut">
              <a:rPr lang="en-IE" smtClean="0"/>
              <a:pPr/>
              <a:t>15/08/2018</a:t>
            </a:fld>
            <a:endParaRPr lang="en-I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C9964B5-F27B-4079-9831-3A1C4054BA10}" type="slidenum">
              <a:rPr lang="en-IE" smtClean="0"/>
              <a:pPr/>
              <a:t>‹#›</a:t>
            </a:fld>
            <a:endParaRPr lang="en-I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5</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1D8BD707-D9CF-40AE-B4C6-C98DA3205C09}" type="datetimeFigureOut">
              <a:rPr lang="en-US" smtClean="0"/>
              <a:pPr/>
              <a:t>8/15/2018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1D8BD707-D9CF-40AE-B4C6-C98DA3205C09}" type="datetimeFigureOut">
              <a:rPr lang="en-US" smtClean="0"/>
              <a:pPr/>
              <a:t>8/15/2018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1D8BD707-D9CF-40AE-B4C6-C98DA3205C09}" type="datetimeFigureOut">
              <a:rPr lang="en-US" smtClean="0"/>
              <a:pPr/>
              <a:t>8/15/2018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1D8BD707-D9CF-40AE-B4C6-C98DA3205C09}" type="datetimeFigureOut">
              <a:rPr lang="en-US" smtClean="0"/>
              <a:pPr/>
              <a:t>8/15/2018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1D8BD707-D9CF-40AE-B4C6-C98DA3205C09}" type="datetimeFigureOut">
              <a:rPr lang="en-US" smtClean="0"/>
              <a:pPr/>
              <a:t>8/15/2018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1D8BD707-D9CF-40AE-B4C6-C98DA3205C09}" type="datetimeFigureOut">
              <a:rPr lang="en-US" smtClean="0"/>
              <a:pPr/>
              <a:t>8/15/2018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1D8BD707-D9CF-40AE-B4C6-C98DA3205C09}" type="datetimeFigureOut">
              <a:rPr lang="en-US" smtClean="0"/>
              <a:pPr/>
              <a:t>8/15/2018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308304" y="188640"/>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17" name="TextBox 16"/>
          <p:cNvSpPr txBox="1"/>
          <p:nvPr/>
        </p:nvSpPr>
        <p:spPr>
          <a:xfrm>
            <a:off x="1547664" y="1700808"/>
            <a:ext cx="5832648" cy="4185761"/>
          </a:xfrm>
          <a:prstGeom prst="rect">
            <a:avLst/>
          </a:prstGeom>
          <a:noFill/>
        </p:spPr>
        <p:txBody>
          <a:bodyPr wrap="square" rtlCol="0">
            <a:spAutoFit/>
          </a:bodyPr>
          <a:lstStyle/>
          <a:p>
            <a:pPr algn="ctr"/>
            <a:r>
              <a:rPr lang="en-GB" sz="3800" b="1" dirty="0" smtClean="0"/>
              <a:t>MOD_02_17 </a:t>
            </a:r>
          </a:p>
          <a:p>
            <a:pPr algn="ctr"/>
            <a:r>
              <a:rPr lang="en-GB" sz="3800" b="1" dirty="0" smtClean="0"/>
              <a:t>Unsecured Bad Energy Debt and Unsecured Bad Capacity Debt Version 2</a:t>
            </a:r>
          </a:p>
          <a:p>
            <a:pPr algn="ctr"/>
            <a:endParaRPr lang="en-GB" sz="3800" b="1" dirty="0" smtClean="0"/>
          </a:p>
          <a:p>
            <a:pPr algn="ctr"/>
            <a:r>
              <a:rPr lang="en-GB" sz="3800" b="1" dirty="0" smtClean="0"/>
              <a:t>16</a:t>
            </a:r>
            <a:r>
              <a:rPr lang="en-GB" sz="3800" b="1" baseline="30000" dirty="0" smtClean="0"/>
              <a:t>th</a:t>
            </a:r>
            <a:r>
              <a:rPr lang="en-GB" sz="3800" b="1" dirty="0" smtClean="0"/>
              <a:t> August 2018</a:t>
            </a:r>
          </a:p>
          <a:p>
            <a:pPr algn="ctr"/>
            <a:endParaRPr lang="en-GB" sz="3800" b="1"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251520" y="1295400"/>
            <a:ext cx="8496944" cy="5078313"/>
          </a:xfrm>
          <a:prstGeom prst="rect">
            <a:avLst/>
          </a:prstGeom>
          <a:noFill/>
        </p:spPr>
        <p:txBody>
          <a:bodyPr wrap="square" rtlCol="0">
            <a:spAutoFit/>
          </a:bodyPr>
          <a:lstStyle/>
          <a:p>
            <a:pPr>
              <a:buFont typeface="Wingdings" pitchFamily="2" charset="2"/>
              <a:buChar char="Ø"/>
            </a:pPr>
            <a:r>
              <a:rPr lang="en-GB" dirty="0" smtClean="0"/>
              <a:t>Mod_02_17 Version 1 raised January 2017</a:t>
            </a:r>
          </a:p>
          <a:p>
            <a:pPr>
              <a:buFont typeface="Wingdings" pitchFamily="2" charset="2"/>
              <a:buChar char="Ø"/>
            </a:pPr>
            <a:endParaRPr lang="en-GB" dirty="0" smtClean="0"/>
          </a:p>
          <a:p>
            <a:pPr>
              <a:buFont typeface="Wingdings" pitchFamily="2" charset="2"/>
              <a:buChar char="Ø"/>
            </a:pPr>
            <a:r>
              <a:rPr lang="en-GB" dirty="0" smtClean="0"/>
              <a:t>Proposed to move payment timelines out by one day (to invoice date +5 working days) where Unsecured Bad Debt occurs</a:t>
            </a:r>
          </a:p>
          <a:p>
            <a:pPr lvl="1">
              <a:buFont typeface="Wingdings" pitchFamily="2" charset="2"/>
              <a:buChar char="Ø"/>
            </a:pPr>
            <a:r>
              <a:rPr lang="en-GB" dirty="0" smtClean="0"/>
              <a:t>Not possible for SEMO to meet normal (+4 working days)  timelines given processing times for the short pay process</a:t>
            </a:r>
          </a:p>
          <a:p>
            <a:pPr lvl="1">
              <a:buFont typeface="Wingdings" pitchFamily="2" charset="2"/>
              <a:buChar char="Ø"/>
            </a:pPr>
            <a:endParaRPr lang="en-GB" dirty="0" smtClean="0"/>
          </a:p>
          <a:p>
            <a:pPr marL="0" lvl="1">
              <a:buFont typeface="Wingdings" pitchFamily="2" charset="2"/>
              <a:buChar char="Ø"/>
            </a:pPr>
            <a:r>
              <a:rPr lang="en-GB" dirty="0" smtClean="0"/>
              <a:t>Proposal recommended for rejection and subsequently sent back for further work prompting discussion at meeting 84</a:t>
            </a:r>
          </a:p>
          <a:p>
            <a:pPr marL="0" lvl="1">
              <a:buFont typeface="Wingdings" pitchFamily="2" charset="2"/>
              <a:buChar char="Ø"/>
            </a:pPr>
            <a:endParaRPr lang="en-GB" dirty="0" smtClean="0"/>
          </a:p>
          <a:p>
            <a:pPr marL="0" lvl="1">
              <a:buFont typeface="Wingdings" pitchFamily="2" charset="2"/>
              <a:buChar char="Ø"/>
            </a:pPr>
            <a:r>
              <a:rPr lang="en-GB" dirty="0" smtClean="0"/>
              <a:t>Agreement reached for SEMO to draft version 2 which requires for payments to be </a:t>
            </a:r>
            <a:r>
              <a:rPr lang="en-GB" u="sng" dirty="0" smtClean="0"/>
              <a:t>instructed </a:t>
            </a:r>
            <a:r>
              <a:rPr lang="en-GB" dirty="0" smtClean="0"/>
              <a:t> by 00:00 on invoice day +4 working days</a:t>
            </a:r>
          </a:p>
          <a:p>
            <a:pPr marL="0" lvl="1">
              <a:buFont typeface="Wingdings" pitchFamily="2" charset="2"/>
              <a:buChar char="Ø"/>
            </a:pPr>
            <a:endParaRPr lang="en-GB" u="sng" dirty="0" smtClean="0"/>
          </a:p>
          <a:p>
            <a:pPr marL="0" lvl="1">
              <a:buFont typeface="Wingdings" pitchFamily="2" charset="2"/>
              <a:buChar char="Ø"/>
            </a:pPr>
            <a:r>
              <a:rPr lang="en-GB" dirty="0" smtClean="0"/>
              <a:t>During drafting of version 2 an issue was identified whereby the original proposal only addressed timelines in the AP for initial energy but not for capacity or resettlement</a:t>
            </a:r>
          </a:p>
          <a:p>
            <a:pPr marL="457200" lvl="2">
              <a:buFont typeface="Wingdings" pitchFamily="2" charset="2"/>
              <a:buChar char="Ø"/>
            </a:pPr>
            <a:r>
              <a:rPr lang="en-GB" dirty="0" smtClean="0"/>
              <a:t>Version 2 also seeks to address this issue</a:t>
            </a:r>
          </a:p>
          <a:p>
            <a:pPr lvl="1">
              <a:buFont typeface="Wingdings" pitchFamily="2" charset="2"/>
              <a:buChar char="Ø"/>
            </a:pPr>
            <a:endParaRPr lang="en-GB" dirty="0" smtClean="0"/>
          </a:p>
          <a:p>
            <a:pPr marL="0" lvl="1">
              <a:buFont typeface="Wingdings" pitchFamily="2" charset="2"/>
              <a:buChar char="Ø"/>
            </a:pPr>
            <a:endParaRPr lang="en-GB" dirty="0" smtClean="0"/>
          </a:p>
        </p:txBody>
      </p:sp>
      <p:sp>
        <p:nvSpPr>
          <p:cNvPr id="8" name="TextBox 7"/>
          <p:cNvSpPr txBox="1"/>
          <p:nvPr/>
        </p:nvSpPr>
        <p:spPr>
          <a:xfrm>
            <a:off x="1619672" y="620688"/>
            <a:ext cx="5832648" cy="461665"/>
          </a:xfrm>
          <a:prstGeom prst="rect">
            <a:avLst/>
          </a:prstGeom>
          <a:noFill/>
        </p:spPr>
        <p:txBody>
          <a:bodyPr wrap="square" rtlCol="0">
            <a:spAutoFit/>
          </a:bodyPr>
          <a:lstStyle/>
          <a:p>
            <a:pPr algn="ctr"/>
            <a:r>
              <a:rPr lang="en-GB" sz="2400" b="1" u="sng" dirty="0" smtClean="0"/>
              <a:t>Summary Information</a:t>
            </a:r>
            <a:endParaRPr lang="en-IE" sz="2400" b="1" u="sng"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251520" y="1295400"/>
            <a:ext cx="8496944" cy="4108817"/>
          </a:xfrm>
          <a:prstGeom prst="rect">
            <a:avLst/>
          </a:prstGeom>
          <a:noFill/>
        </p:spPr>
        <p:txBody>
          <a:bodyPr wrap="square" rtlCol="0">
            <a:spAutoFit/>
          </a:bodyPr>
          <a:lstStyle/>
          <a:p>
            <a:endParaRPr lang="en-GB" sz="1500" dirty="0" smtClean="0"/>
          </a:p>
          <a:p>
            <a:pPr lvl="0"/>
            <a:r>
              <a:rPr lang="en-GB" sz="1500" dirty="0" smtClean="0"/>
              <a:t>5. the Market Operator shall, subject to the provisions of the Code, pay each Self Billing Invoice</a:t>
            </a:r>
            <a:r>
              <a:rPr lang="en-GB" sz="1500" u="sng" dirty="0" smtClean="0"/>
              <a:t>,</a:t>
            </a:r>
            <a:r>
              <a:rPr lang="en-GB" sz="1500" dirty="0" smtClean="0"/>
              <a:t> </a:t>
            </a:r>
            <a:r>
              <a:rPr lang="en-GB" sz="1500" strike="sngStrike" dirty="0" smtClean="0"/>
              <a:t>less any applicable Debit Note</a:t>
            </a:r>
            <a:r>
              <a:rPr lang="en-GB" sz="1500" dirty="0" smtClean="0"/>
              <a:t> to any Participant who is a SEM Creditor by paying the amount due from the SEM Trading Clearing Account or SEM Capacity Clearing Account as applicable to the SEM Creditor’s designated bank account or bank accounts</a:t>
            </a:r>
            <a:r>
              <a:rPr lang="en-GB" sz="1500" u="sng" dirty="0" smtClean="0"/>
              <a:t>,</a:t>
            </a:r>
            <a:r>
              <a:rPr lang="en-GB" sz="1500" dirty="0" smtClean="0"/>
              <a:t> for full value by the Self Billing Invoice Due Date</a:t>
            </a:r>
            <a:r>
              <a:rPr lang="en-GB" sz="1500" u="sng" dirty="0" smtClean="0">
                <a:uFill>
                  <a:solidFill>
                    <a:srgbClr val="FF0000"/>
                  </a:solidFill>
                </a:uFill>
              </a:rPr>
              <a:t> which </a:t>
            </a:r>
            <a:r>
              <a:rPr lang="en-GB" sz="1500" strike="sngStrike" dirty="0" smtClean="0">
                <a:uFill>
                  <a:solidFill>
                    <a:srgbClr val="FF0000"/>
                  </a:solidFill>
                </a:uFill>
              </a:rPr>
              <a:t>.</a:t>
            </a:r>
            <a:r>
              <a:rPr lang="en-GB" sz="1500" dirty="0" smtClean="0">
                <a:uFill>
                  <a:solidFill>
                    <a:srgbClr val="FF0000"/>
                  </a:solidFill>
                </a:uFill>
              </a:rPr>
              <a:t> </a:t>
            </a:r>
            <a:r>
              <a:rPr lang="en-GB" sz="1500" strike="sngStrike" dirty="0" smtClean="0">
                <a:uFill>
                  <a:solidFill>
                    <a:srgbClr val="FF0000"/>
                  </a:solidFill>
                </a:uFill>
              </a:rPr>
              <a:t>The Self Billing Invoice Due Date </a:t>
            </a:r>
            <a:r>
              <a:rPr lang="en-GB" sz="1500" dirty="0" smtClean="0"/>
              <a:t>is 17:00, 4 Working Days after the date of the Self Billing Invoice</a:t>
            </a:r>
            <a:r>
              <a:rPr lang="en-GB" sz="1500" u="sng" dirty="0" smtClean="0"/>
              <a:t> </a:t>
            </a:r>
            <a:r>
              <a:rPr lang="en-GB" sz="1500" u="sng" dirty="0" smtClean="0">
                <a:uFill>
                  <a:solidFill>
                    <a:srgbClr val="FF0000"/>
                  </a:solidFill>
                </a:uFill>
              </a:rPr>
              <a:t>except where an Unsecured Bad Debt has occurred; and</a:t>
            </a:r>
            <a:r>
              <a:rPr lang="en-GB" sz="1500" strike="sngStrike" dirty="0" smtClean="0">
                <a:uFill>
                  <a:solidFill>
                    <a:srgbClr val="FF0000"/>
                  </a:solidFill>
                </a:uFill>
              </a:rPr>
              <a:t>.</a:t>
            </a:r>
          </a:p>
          <a:p>
            <a:pPr lvl="0"/>
            <a:endParaRPr lang="en-IE" sz="1500" dirty="0" smtClean="0"/>
          </a:p>
          <a:p>
            <a:r>
              <a:rPr lang="en-GB" sz="1500" u="sng" dirty="0" smtClean="0">
                <a:uFill>
                  <a:solidFill>
                    <a:srgbClr val="FF0000"/>
                  </a:solidFill>
                </a:uFill>
              </a:rPr>
              <a:t>6. where and Unsecured Bad Debt has occurred, the Market Operator shall, subject to the provisions of the Code, only in  the event of Unsecured Bad Debt, pay each Self Billing Invoice less any applicable Debit Note to any Participant who is a SEM Creditor by instructing payment </a:t>
            </a:r>
            <a:r>
              <a:rPr lang="en-GB" sz="1500" u="sng" dirty="0" err="1" smtClean="0">
                <a:uFill>
                  <a:solidFill>
                    <a:srgbClr val="FF0000"/>
                  </a:solidFill>
                </a:uFill>
              </a:rPr>
              <a:t>of</a:t>
            </a:r>
            <a:r>
              <a:rPr lang="en-GB" sz="1500" u="sng" strike="sngStrike" dirty="0" err="1" smtClean="0">
                <a:uFill>
                  <a:solidFill>
                    <a:srgbClr val="FF0000"/>
                  </a:solidFill>
                </a:uFill>
              </a:rPr>
              <a:t>paying</a:t>
            </a:r>
            <a:r>
              <a:rPr lang="en-GB" sz="1500" u="sng" dirty="0" smtClean="0">
                <a:uFill>
                  <a:solidFill>
                    <a:srgbClr val="FF0000"/>
                  </a:solidFill>
                </a:uFill>
              </a:rPr>
              <a:t> the amount due from the SEM Trading Clearing Account or SEM Capacity Clearing Account as applicable to the SEM Creditor’s designated bank account or bank accounts for full value by </a:t>
            </a:r>
            <a:r>
              <a:rPr lang="en-GB" sz="1500" u="sng" strike="sngStrike" dirty="0" smtClean="0">
                <a:uFill>
                  <a:solidFill>
                    <a:srgbClr val="FF0000"/>
                  </a:solidFill>
                </a:uFill>
              </a:rPr>
              <a:t> Self Billing Invoice Due Date which is 17</a:t>
            </a:r>
            <a:r>
              <a:rPr lang="en-GB" sz="1500" u="sng" dirty="0" smtClean="0">
                <a:uFill>
                  <a:solidFill>
                    <a:srgbClr val="FF0000"/>
                  </a:solidFill>
                </a:uFill>
              </a:rPr>
              <a:t>00:00, 4</a:t>
            </a:r>
            <a:r>
              <a:rPr lang="en-GB" sz="1500" u="sng" strike="sngStrike" dirty="0" smtClean="0">
                <a:uFill>
                  <a:solidFill>
                    <a:srgbClr val="FF0000"/>
                  </a:solidFill>
                </a:uFill>
              </a:rPr>
              <a:t>5</a:t>
            </a:r>
            <a:r>
              <a:rPr lang="en-GB" sz="1500" u="sng" dirty="0" smtClean="0">
                <a:uFill>
                  <a:solidFill>
                    <a:srgbClr val="FF0000"/>
                  </a:solidFill>
                </a:uFill>
              </a:rPr>
              <a:t> Working Days after the date of the Self Billing Invoice. The Market Operator shall implement Unsecured Bad Debt as per provisions set out in Paragraph </a:t>
            </a:r>
            <a:endParaRPr lang="en-GB" sz="1500" dirty="0" smtClean="0">
              <a:uFill>
                <a:solidFill>
                  <a:srgbClr val="FF0000"/>
                </a:solidFill>
              </a:uFill>
            </a:endParaRPr>
          </a:p>
          <a:p>
            <a:pPr lvl="1">
              <a:buFont typeface="Wingdings" pitchFamily="2" charset="2"/>
              <a:buChar char="Ø"/>
            </a:pPr>
            <a:endParaRPr lang="en-GB" dirty="0" smtClean="0"/>
          </a:p>
          <a:p>
            <a:pPr marL="0" lvl="1">
              <a:buFont typeface="Wingdings" pitchFamily="2" charset="2"/>
              <a:buChar char="Ø"/>
            </a:pPr>
            <a:endParaRPr lang="en-GB" dirty="0" smtClean="0"/>
          </a:p>
        </p:txBody>
      </p:sp>
      <p:sp>
        <p:nvSpPr>
          <p:cNvPr id="8" name="TextBox 7"/>
          <p:cNvSpPr txBox="1"/>
          <p:nvPr/>
        </p:nvSpPr>
        <p:spPr>
          <a:xfrm>
            <a:off x="1619672" y="620688"/>
            <a:ext cx="5832648" cy="461665"/>
          </a:xfrm>
          <a:prstGeom prst="rect">
            <a:avLst/>
          </a:prstGeom>
          <a:noFill/>
        </p:spPr>
        <p:txBody>
          <a:bodyPr wrap="square" rtlCol="0">
            <a:spAutoFit/>
          </a:bodyPr>
          <a:lstStyle/>
          <a:p>
            <a:pPr algn="ctr"/>
            <a:r>
              <a:rPr lang="en-GB" sz="2400" b="1" u="sng" dirty="0" smtClean="0"/>
              <a:t>Legal Drafting Changes (TSC 6.50)</a:t>
            </a:r>
            <a:endParaRPr lang="en-IE" sz="2400" b="1" u="sng"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251520" y="1295400"/>
            <a:ext cx="8496944" cy="877163"/>
          </a:xfrm>
          <a:prstGeom prst="rect">
            <a:avLst/>
          </a:prstGeom>
          <a:noFill/>
        </p:spPr>
        <p:txBody>
          <a:bodyPr wrap="square" rtlCol="0">
            <a:spAutoFit/>
          </a:bodyPr>
          <a:lstStyle/>
          <a:p>
            <a:endParaRPr lang="en-GB" sz="1500" dirty="0" smtClean="0"/>
          </a:p>
          <a:p>
            <a:pPr lvl="0"/>
            <a:endParaRPr lang="en-GB" dirty="0" smtClean="0"/>
          </a:p>
          <a:p>
            <a:pPr marL="0" lvl="1">
              <a:buFont typeface="Wingdings" pitchFamily="2" charset="2"/>
              <a:buChar char="Ø"/>
            </a:pPr>
            <a:endParaRPr lang="en-GB" dirty="0" smtClean="0"/>
          </a:p>
        </p:txBody>
      </p:sp>
      <p:sp>
        <p:nvSpPr>
          <p:cNvPr id="8" name="TextBox 7"/>
          <p:cNvSpPr txBox="1"/>
          <p:nvPr/>
        </p:nvSpPr>
        <p:spPr>
          <a:xfrm>
            <a:off x="1619672" y="620688"/>
            <a:ext cx="5832648" cy="830997"/>
          </a:xfrm>
          <a:prstGeom prst="rect">
            <a:avLst/>
          </a:prstGeom>
          <a:noFill/>
        </p:spPr>
        <p:txBody>
          <a:bodyPr wrap="square" rtlCol="0">
            <a:spAutoFit/>
          </a:bodyPr>
          <a:lstStyle/>
          <a:p>
            <a:pPr algn="ctr"/>
            <a:r>
              <a:rPr lang="en-GB" sz="2400" b="1" u="sng" dirty="0" smtClean="0"/>
              <a:t>Legal Drafting Changes (Agreed Procedure 15 Section 3.4.1)</a:t>
            </a:r>
            <a:endParaRPr lang="en-IE" sz="2400" b="1" u="sng" dirty="0"/>
          </a:p>
        </p:txBody>
      </p:sp>
      <p:sp>
        <p:nvSpPr>
          <p:cNvPr id="10" name="TextBox 9"/>
          <p:cNvSpPr txBox="1"/>
          <p:nvPr/>
        </p:nvSpPr>
        <p:spPr>
          <a:xfrm>
            <a:off x="914400" y="4495800"/>
            <a:ext cx="7543800" cy="646331"/>
          </a:xfrm>
          <a:prstGeom prst="rect">
            <a:avLst/>
          </a:prstGeom>
          <a:noFill/>
        </p:spPr>
        <p:txBody>
          <a:bodyPr wrap="square" rtlCol="0">
            <a:spAutoFit/>
          </a:bodyPr>
          <a:lstStyle/>
          <a:p>
            <a:pPr algn="ctr"/>
            <a:r>
              <a:rPr lang="en-GB" dirty="0" smtClean="0"/>
              <a:t>And similarly for sections 3.4.2 and 3.4.3 for capacity and resettlement respectively</a:t>
            </a:r>
            <a:endParaRPr lang="en-IE" dirty="0"/>
          </a:p>
        </p:txBody>
      </p:sp>
      <p:graphicFrame>
        <p:nvGraphicFramePr>
          <p:cNvPr id="13" name="Table 12"/>
          <p:cNvGraphicFramePr>
            <a:graphicFrameLocks noGrp="1"/>
          </p:cNvGraphicFramePr>
          <p:nvPr/>
        </p:nvGraphicFramePr>
        <p:xfrm>
          <a:off x="1295400" y="3048000"/>
          <a:ext cx="6934199" cy="1219200"/>
        </p:xfrm>
        <a:graphic>
          <a:graphicData uri="http://schemas.openxmlformats.org/drawingml/2006/table">
            <a:tbl>
              <a:tblPr/>
              <a:tblGrid>
                <a:gridCol w="547240"/>
                <a:gridCol w="4639971"/>
                <a:gridCol w="1746988"/>
              </a:tblGrid>
              <a:tr h="609600">
                <a:tc>
                  <a:txBody>
                    <a:bodyPr/>
                    <a:lstStyle/>
                    <a:p>
                      <a:pPr marL="0" marR="0" hangingPunct="0">
                        <a:lnSpc>
                          <a:spcPct val="115000"/>
                        </a:lnSpc>
                        <a:spcBef>
                          <a:spcPts val="0"/>
                        </a:spcBef>
                        <a:spcAft>
                          <a:spcPts val="0"/>
                        </a:spcAft>
                      </a:pPr>
                      <a:r>
                        <a:rPr lang="en-AU" sz="1000" dirty="0">
                          <a:latin typeface="Calibri"/>
                          <a:ea typeface="Times New Roman"/>
                          <a:cs typeface="Arial"/>
                        </a:rPr>
                        <a:t>I1.9</a:t>
                      </a:r>
                      <a:endParaRPr lang="en-IE" sz="10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lnSpc>
                          <a:spcPct val="115000"/>
                        </a:lnSpc>
                        <a:spcBef>
                          <a:spcPts val="300"/>
                        </a:spcBef>
                        <a:spcAft>
                          <a:spcPts val="300"/>
                        </a:spcAft>
                      </a:pPr>
                      <a:r>
                        <a:rPr lang="en-AU" sz="1000" dirty="0">
                          <a:latin typeface="Calibri"/>
                          <a:ea typeface="Times New Roman"/>
                          <a:cs typeface="Arial"/>
                        </a:rPr>
                        <a:t>Calculate and Issue Debit Note for Participants in respect of their Generator Units.</a:t>
                      </a:r>
                      <a:endParaRPr lang="en-IE" sz="10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lnSpc>
                          <a:spcPct val="115000"/>
                        </a:lnSpc>
                        <a:spcBef>
                          <a:spcPts val="300"/>
                        </a:spcBef>
                        <a:spcAft>
                          <a:spcPts val="300"/>
                        </a:spcAft>
                      </a:pPr>
                      <a:r>
                        <a:rPr lang="en-AU" sz="1000" dirty="0">
                          <a:latin typeface="Calibri"/>
                          <a:ea typeface="Times New Roman"/>
                          <a:cs typeface="Arial"/>
                        </a:rPr>
                        <a:t>By </a:t>
                      </a:r>
                      <a:r>
                        <a:rPr lang="en-AU" sz="1000" dirty="0">
                          <a:solidFill>
                            <a:srgbClr val="FF0000"/>
                          </a:solidFill>
                          <a:latin typeface="Calibri"/>
                          <a:ea typeface="Times New Roman"/>
                          <a:cs typeface="Arial"/>
                        </a:rPr>
                        <a:t>00:00</a:t>
                      </a:r>
                      <a:r>
                        <a:rPr lang="en-AU" sz="1000" dirty="0">
                          <a:latin typeface="Calibri"/>
                          <a:ea typeface="Times New Roman"/>
                          <a:cs typeface="Arial"/>
                        </a:rPr>
                        <a:t> 4 WD after the issue of the Self Billing Invoice </a:t>
                      </a:r>
                      <a:r>
                        <a:rPr lang="en-AU" sz="1000" dirty="0">
                          <a:solidFill>
                            <a:srgbClr val="FF0000"/>
                          </a:solidFill>
                          <a:latin typeface="Calibri"/>
                          <a:ea typeface="Times New Roman"/>
                          <a:cs typeface="Arial"/>
                        </a:rPr>
                        <a:t>in the event of Unsecured Bad Debt.</a:t>
                      </a:r>
                      <a:endParaRPr lang="en-IE" sz="1000" dirty="0">
                        <a:solidFill>
                          <a:srgbClr val="FF0000"/>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9600">
                <a:tc>
                  <a:txBody>
                    <a:bodyPr/>
                    <a:lstStyle/>
                    <a:p>
                      <a:pPr marL="0" marR="0" hangingPunct="0">
                        <a:lnSpc>
                          <a:spcPct val="115000"/>
                        </a:lnSpc>
                        <a:spcBef>
                          <a:spcPts val="0"/>
                        </a:spcBef>
                        <a:spcAft>
                          <a:spcPts val="0"/>
                        </a:spcAft>
                      </a:pPr>
                      <a:r>
                        <a:rPr lang="en-AU" sz="1000">
                          <a:latin typeface="Calibri"/>
                          <a:ea typeface="Times New Roman"/>
                          <a:cs typeface="Arial"/>
                        </a:rPr>
                        <a:t>I1.10</a:t>
                      </a:r>
                      <a:endParaRPr lang="en-IE" sz="10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lnSpc>
                          <a:spcPct val="115000"/>
                        </a:lnSpc>
                        <a:spcBef>
                          <a:spcPts val="300"/>
                        </a:spcBef>
                        <a:spcAft>
                          <a:spcPts val="300"/>
                        </a:spcAft>
                      </a:pPr>
                      <a:r>
                        <a:rPr lang="en-AU" sz="1000" dirty="0">
                          <a:solidFill>
                            <a:srgbClr val="FF0000"/>
                          </a:solidFill>
                          <a:latin typeface="Calibri"/>
                          <a:ea typeface="Times New Roman"/>
                          <a:cs typeface="Arial"/>
                        </a:rPr>
                        <a:t>Instruct payment of the net </a:t>
                      </a:r>
                      <a:r>
                        <a:rPr lang="en-AU" sz="1000" dirty="0">
                          <a:latin typeface="Calibri"/>
                          <a:ea typeface="Times New Roman"/>
                          <a:cs typeface="Arial"/>
                        </a:rPr>
                        <a:t>of the Self Billing Invoice and the Debit Note to each Participant with a Self Billing Invoice.</a:t>
                      </a:r>
                      <a:endParaRPr lang="en-IE" sz="10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lnSpc>
                          <a:spcPct val="115000"/>
                        </a:lnSpc>
                        <a:spcBef>
                          <a:spcPts val="300"/>
                        </a:spcBef>
                        <a:spcAft>
                          <a:spcPts val="300"/>
                        </a:spcAft>
                      </a:pPr>
                      <a:r>
                        <a:rPr lang="en-AU" sz="1000" dirty="0">
                          <a:latin typeface="Calibri"/>
                          <a:ea typeface="Times New Roman"/>
                          <a:cs typeface="Arial"/>
                        </a:rPr>
                        <a:t>By </a:t>
                      </a:r>
                      <a:r>
                        <a:rPr lang="en-AU" sz="1000" dirty="0">
                          <a:solidFill>
                            <a:srgbClr val="FF0000"/>
                          </a:solidFill>
                          <a:latin typeface="Calibri"/>
                          <a:ea typeface="Times New Roman"/>
                          <a:cs typeface="Arial"/>
                        </a:rPr>
                        <a:t>00:00</a:t>
                      </a:r>
                      <a:r>
                        <a:rPr lang="en-AU" sz="1000" dirty="0">
                          <a:latin typeface="Calibri"/>
                          <a:ea typeface="Times New Roman"/>
                          <a:cs typeface="Arial"/>
                        </a:rPr>
                        <a:t> 4 WD after the issue of the Self Billing Invoice </a:t>
                      </a:r>
                      <a:r>
                        <a:rPr lang="en-AU" sz="1000" dirty="0">
                          <a:solidFill>
                            <a:srgbClr val="FF0000"/>
                          </a:solidFill>
                          <a:latin typeface="Calibri"/>
                          <a:ea typeface="Times New Roman"/>
                          <a:cs typeface="Arial"/>
                        </a:rPr>
                        <a:t>in the event of Unsecured Bad Debt.</a:t>
                      </a:r>
                      <a:endParaRPr lang="en-IE" sz="1000" dirty="0">
                        <a:solidFill>
                          <a:srgbClr val="FF0000"/>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4" name="Table 13"/>
          <p:cNvGraphicFramePr>
            <a:graphicFrameLocks noGrp="1"/>
          </p:cNvGraphicFramePr>
          <p:nvPr/>
        </p:nvGraphicFramePr>
        <p:xfrm>
          <a:off x="1295400" y="1752600"/>
          <a:ext cx="6934199" cy="1066800"/>
        </p:xfrm>
        <a:graphic>
          <a:graphicData uri="http://schemas.openxmlformats.org/drawingml/2006/table">
            <a:tbl>
              <a:tblPr/>
              <a:tblGrid>
                <a:gridCol w="547240"/>
                <a:gridCol w="4639971"/>
                <a:gridCol w="1746988"/>
              </a:tblGrid>
              <a:tr h="533400">
                <a:tc>
                  <a:txBody>
                    <a:bodyPr/>
                    <a:lstStyle/>
                    <a:p>
                      <a:pPr marL="0" marR="0" hangingPunct="0">
                        <a:lnSpc>
                          <a:spcPct val="115000"/>
                        </a:lnSpc>
                        <a:spcBef>
                          <a:spcPts val="0"/>
                        </a:spcBef>
                        <a:spcAft>
                          <a:spcPts val="0"/>
                        </a:spcAft>
                      </a:pPr>
                      <a:r>
                        <a:rPr lang="en-AU" sz="1000" dirty="0">
                          <a:latin typeface="Calibri"/>
                          <a:ea typeface="Times New Roman"/>
                          <a:cs typeface="Arial"/>
                        </a:rPr>
                        <a:t>I1.9</a:t>
                      </a:r>
                      <a:endParaRPr lang="en-IE" sz="10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lnSpc>
                          <a:spcPct val="115000"/>
                        </a:lnSpc>
                        <a:spcBef>
                          <a:spcPts val="300"/>
                        </a:spcBef>
                        <a:spcAft>
                          <a:spcPts val="300"/>
                        </a:spcAft>
                      </a:pPr>
                      <a:r>
                        <a:rPr lang="en-AU" sz="1000" dirty="0">
                          <a:latin typeface="Calibri"/>
                          <a:ea typeface="Times New Roman"/>
                          <a:cs typeface="Arial"/>
                        </a:rPr>
                        <a:t>Calculate and Issue Debit Note for Participants in respect of their Generator Units.</a:t>
                      </a:r>
                      <a:endParaRPr lang="en-IE" sz="10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lnSpc>
                          <a:spcPct val="115000"/>
                        </a:lnSpc>
                        <a:spcBef>
                          <a:spcPts val="300"/>
                        </a:spcBef>
                        <a:spcAft>
                          <a:spcPts val="300"/>
                        </a:spcAft>
                      </a:pPr>
                      <a:r>
                        <a:rPr lang="en-AU" sz="1000" dirty="0">
                          <a:latin typeface="Calibri"/>
                          <a:ea typeface="Times New Roman"/>
                          <a:cs typeface="Arial"/>
                        </a:rPr>
                        <a:t>By </a:t>
                      </a:r>
                      <a:r>
                        <a:rPr lang="en-AU" sz="1000" dirty="0">
                          <a:solidFill>
                            <a:srgbClr val="FF0000"/>
                          </a:solidFill>
                          <a:latin typeface="Calibri"/>
                          <a:ea typeface="Times New Roman"/>
                          <a:cs typeface="Arial"/>
                        </a:rPr>
                        <a:t>17:00</a:t>
                      </a:r>
                      <a:r>
                        <a:rPr lang="en-AU" sz="1000" dirty="0">
                          <a:latin typeface="Calibri"/>
                          <a:ea typeface="Times New Roman"/>
                          <a:cs typeface="Arial"/>
                        </a:rPr>
                        <a:t> 4 WD after the issue of the Self Billing Invoice</a:t>
                      </a:r>
                      <a:endParaRPr lang="en-IE" sz="10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3400">
                <a:tc>
                  <a:txBody>
                    <a:bodyPr/>
                    <a:lstStyle/>
                    <a:p>
                      <a:pPr marL="0" marR="0" hangingPunct="0">
                        <a:lnSpc>
                          <a:spcPct val="115000"/>
                        </a:lnSpc>
                        <a:spcBef>
                          <a:spcPts val="0"/>
                        </a:spcBef>
                        <a:spcAft>
                          <a:spcPts val="0"/>
                        </a:spcAft>
                      </a:pPr>
                      <a:r>
                        <a:rPr lang="en-AU" sz="1000">
                          <a:latin typeface="Calibri"/>
                          <a:ea typeface="Times New Roman"/>
                          <a:cs typeface="Arial"/>
                        </a:rPr>
                        <a:t>I1.10</a:t>
                      </a:r>
                      <a:endParaRPr lang="en-IE" sz="10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lnSpc>
                          <a:spcPct val="115000"/>
                        </a:lnSpc>
                        <a:spcBef>
                          <a:spcPts val="300"/>
                        </a:spcBef>
                        <a:spcAft>
                          <a:spcPts val="300"/>
                        </a:spcAft>
                      </a:pPr>
                      <a:r>
                        <a:rPr lang="en-AU" sz="1000" dirty="0">
                          <a:solidFill>
                            <a:srgbClr val="FF0000"/>
                          </a:solidFill>
                          <a:latin typeface="Calibri"/>
                          <a:ea typeface="Times New Roman"/>
                          <a:cs typeface="Arial"/>
                        </a:rPr>
                        <a:t>Pay the net </a:t>
                      </a:r>
                      <a:r>
                        <a:rPr lang="en-AU" sz="1000" dirty="0">
                          <a:latin typeface="Calibri"/>
                          <a:ea typeface="Times New Roman"/>
                          <a:cs typeface="Arial"/>
                        </a:rPr>
                        <a:t>of the Self Billing Invoice and the Debit Note to each Participant with a Self Billing Invoice.</a:t>
                      </a:r>
                      <a:endParaRPr lang="en-IE" sz="10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lnSpc>
                          <a:spcPct val="115000"/>
                        </a:lnSpc>
                        <a:spcBef>
                          <a:spcPts val="300"/>
                        </a:spcBef>
                        <a:spcAft>
                          <a:spcPts val="300"/>
                        </a:spcAft>
                      </a:pPr>
                      <a:r>
                        <a:rPr lang="en-AU" sz="1000" dirty="0">
                          <a:latin typeface="Calibri"/>
                          <a:ea typeface="Times New Roman"/>
                          <a:cs typeface="Arial"/>
                        </a:rPr>
                        <a:t>By </a:t>
                      </a:r>
                      <a:r>
                        <a:rPr lang="en-AU" sz="1000" dirty="0">
                          <a:solidFill>
                            <a:srgbClr val="FF0000"/>
                          </a:solidFill>
                          <a:latin typeface="Calibri"/>
                          <a:ea typeface="Times New Roman"/>
                          <a:cs typeface="Arial"/>
                        </a:rPr>
                        <a:t>17:00</a:t>
                      </a:r>
                      <a:r>
                        <a:rPr lang="en-AU" sz="1000" dirty="0">
                          <a:latin typeface="Calibri"/>
                          <a:ea typeface="Times New Roman"/>
                          <a:cs typeface="Arial"/>
                        </a:rPr>
                        <a:t> 4 WD after the issue of the </a:t>
                      </a:r>
                      <a:r>
                        <a:rPr lang="en-AU" sz="1000" dirty="0" smtClean="0">
                          <a:latin typeface="Calibri"/>
                          <a:ea typeface="Times New Roman"/>
                          <a:cs typeface="Arial"/>
                        </a:rPr>
                        <a:t>Self </a:t>
                      </a:r>
                      <a:r>
                        <a:rPr lang="en-AU" sz="1000" dirty="0">
                          <a:latin typeface="Calibri"/>
                          <a:ea typeface="Times New Roman"/>
                          <a:cs typeface="Arial"/>
                        </a:rPr>
                        <a:t>Billing Invoice</a:t>
                      </a:r>
                      <a:endParaRPr lang="en-IE" sz="10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251520" y="1295400"/>
            <a:ext cx="8496944" cy="877163"/>
          </a:xfrm>
          <a:prstGeom prst="rect">
            <a:avLst/>
          </a:prstGeom>
          <a:noFill/>
        </p:spPr>
        <p:txBody>
          <a:bodyPr wrap="square" rtlCol="0">
            <a:spAutoFit/>
          </a:bodyPr>
          <a:lstStyle/>
          <a:p>
            <a:endParaRPr lang="en-GB" sz="1500" dirty="0" smtClean="0"/>
          </a:p>
          <a:p>
            <a:pPr lvl="0"/>
            <a:endParaRPr lang="en-GB" dirty="0" smtClean="0"/>
          </a:p>
          <a:p>
            <a:pPr marL="0" lvl="1">
              <a:buFont typeface="Wingdings" pitchFamily="2" charset="2"/>
              <a:buChar char="Ø"/>
            </a:pPr>
            <a:endParaRPr lang="en-GB" dirty="0" smtClean="0"/>
          </a:p>
        </p:txBody>
      </p:sp>
      <p:sp>
        <p:nvSpPr>
          <p:cNvPr id="8" name="TextBox 7"/>
          <p:cNvSpPr txBox="1"/>
          <p:nvPr/>
        </p:nvSpPr>
        <p:spPr>
          <a:xfrm>
            <a:off x="1619672" y="620688"/>
            <a:ext cx="5832648" cy="830997"/>
          </a:xfrm>
          <a:prstGeom prst="rect">
            <a:avLst/>
          </a:prstGeom>
          <a:noFill/>
        </p:spPr>
        <p:txBody>
          <a:bodyPr wrap="square" rtlCol="0">
            <a:spAutoFit/>
          </a:bodyPr>
          <a:lstStyle/>
          <a:p>
            <a:pPr algn="ctr"/>
            <a:r>
              <a:rPr lang="en-GB" sz="2400" b="1" u="sng" dirty="0" smtClean="0"/>
              <a:t>Justification and Implications of Not Implementing</a:t>
            </a:r>
            <a:endParaRPr lang="en-IE" sz="2400" b="1" u="sng" dirty="0"/>
          </a:p>
        </p:txBody>
      </p:sp>
      <p:sp>
        <p:nvSpPr>
          <p:cNvPr id="11" name="TextBox 10"/>
          <p:cNvSpPr txBox="1"/>
          <p:nvPr/>
        </p:nvSpPr>
        <p:spPr>
          <a:xfrm>
            <a:off x="762000" y="1676400"/>
            <a:ext cx="7924800" cy="4524315"/>
          </a:xfrm>
          <a:prstGeom prst="rect">
            <a:avLst/>
          </a:prstGeom>
          <a:noFill/>
        </p:spPr>
        <p:txBody>
          <a:bodyPr wrap="square" rtlCol="0">
            <a:spAutoFit/>
          </a:bodyPr>
          <a:lstStyle/>
          <a:p>
            <a:pPr>
              <a:buFont typeface="Wingdings" pitchFamily="2" charset="2"/>
              <a:buChar char="Ø"/>
            </a:pPr>
            <a:r>
              <a:rPr lang="en-GB" dirty="0" smtClean="0"/>
              <a:t>This proposal is required to address the fact that the current timelines are not practically achievable</a:t>
            </a:r>
          </a:p>
          <a:p>
            <a:pPr>
              <a:buFont typeface="Wingdings" pitchFamily="2" charset="2"/>
              <a:buChar char="Ø"/>
            </a:pPr>
            <a:endParaRPr lang="en-GB" dirty="0" smtClean="0"/>
          </a:p>
          <a:p>
            <a:pPr>
              <a:buFont typeface="Wingdings" pitchFamily="2" charset="2"/>
              <a:buChar char="Ø"/>
            </a:pPr>
            <a:endParaRPr lang="en-GB" dirty="0" smtClean="0"/>
          </a:p>
          <a:p>
            <a:pPr>
              <a:buFont typeface="Wingdings" pitchFamily="2" charset="2"/>
              <a:buChar char="Ø"/>
            </a:pPr>
            <a:r>
              <a:rPr lang="en-GB" dirty="0" smtClean="0"/>
              <a:t>The approach taken is based on previous discussions and is as agreed at meeting 84</a:t>
            </a:r>
          </a:p>
          <a:p>
            <a:pPr>
              <a:buFont typeface="Wingdings" pitchFamily="2" charset="2"/>
              <a:buChar char="Ø"/>
            </a:pPr>
            <a:endParaRPr lang="en-GB" dirty="0" smtClean="0"/>
          </a:p>
          <a:p>
            <a:pPr>
              <a:buFont typeface="Wingdings" pitchFamily="2" charset="2"/>
              <a:buChar char="Ø"/>
            </a:pPr>
            <a:r>
              <a:rPr lang="en-GB" dirty="0" smtClean="0"/>
              <a:t>Participant concerns around certainty and being  paid as early as possible so that they can meet their onward payment obligations are accepted and this approach reflects the earliest possible payment timeline as a result</a:t>
            </a:r>
          </a:p>
          <a:p>
            <a:endParaRPr lang="en-GB" dirty="0" smtClean="0"/>
          </a:p>
          <a:p>
            <a:pPr>
              <a:buFont typeface="Wingdings" pitchFamily="2" charset="2"/>
              <a:buChar char="Ø"/>
            </a:pPr>
            <a:r>
              <a:rPr lang="en-GB" dirty="0" smtClean="0"/>
              <a:t>If this proposal is not implemented the Code will continue to reflect payment timing obligations for SEMO where an Unsecured Bad Debt occurs which it is not possible to meet</a:t>
            </a:r>
          </a:p>
          <a:p>
            <a:pPr>
              <a:buFont typeface="Wingdings" pitchFamily="2" charset="2"/>
              <a:buChar char="Ø"/>
            </a:pPr>
            <a:endParaRPr lang="en-GB" dirty="0" smtClean="0"/>
          </a:p>
          <a:p>
            <a:endParaRPr lang="en-IE"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FromMMT xmlns="f69c7b9a-bbed-41f8-b24c-bbeb71979adf">true</FromMMT>
    <MMTID xmlns="f69c7b9a-bbed-41f8-b24c-bbeb71979adf">1894</MMTID>
    <ModID xmlns="bd8dd43f-48f8-46ce-9b8d-78f402b7750b">720</ModID>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Modification Document" ma:contentTypeID="0x010100269864AADB634B43A1DAFE75AB6B7AEA00E694DBD827E2A74DAF8DBA9CA236CE9A" ma:contentTypeVersion="10" ma:contentTypeDescription="" ma:contentTypeScope="" ma:versionID="76444a00e0d344046184e9be4e4b7bda">
  <xsd:schema xmlns:xsd="http://www.w3.org/2001/XMLSchema" xmlns:p="http://schemas.microsoft.com/office/2006/metadata/properties" xmlns:ns2="f69c7b9a-bbed-41f8-b24c-bbeb71979adf" xmlns:ns3="bd8dd43f-48f8-46ce-9b8d-78f402b7750b" targetNamespace="http://schemas.microsoft.com/office/2006/metadata/properties" ma:root="true" ma:fieldsID="9f63ddca8ac484b9842f993b74a9b250" ns2:_="" ns3:_="">
    <xsd:import namespace="f69c7b9a-bbed-41f8-b24c-bbeb71979adf"/>
    <xsd:import namespace="bd8dd43f-48f8-46ce-9b8d-78f402b7750b"/>
    <xsd:element name="properties">
      <xsd:complexType>
        <xsd:sequence>
          <xsd:element name="documentManagement">
            <xsd:complexType>
              <xsd:all>
                <xsd:element ref="ns2:FromMMT" minOccurs="0"/>
                <xsd:element ref="ns2:MMTID" minOccurs="0"/>
                <xsd:element ref="ns3:ModID" minOccurs="0"/>
              </xsd:all>
            </xsd:complexType>
          </xsd:element>
        </xsd:sequence>
      </xsd:complexType>
    </xsd:element>
  </xsd:schema>
  <xsd:schema xmlns:xsd="http://www.w3.org/2001/XMLSchema" xmlns:dms="http://schemas.microsoft.com/office/2006/documentManagement/types" targetNamespace="f69c7b9a-bbed-41f8-b24c-bbeb71979adf" elementFormDefault="qualified">
    <xsd:import namespace="http://schemas.microsoft.com/office/2006/documentManagement/types"/>
    <xsd:element name="FromMMT" ma:index="1" nillable="true" ma:displayName="From MMT" ma:default="0" ma:description="Indicates if the item was published from MMT" ma:internalName="FromMMT">
      <xsd:simpleType>
        <xsd:restriction base="dms:Boolean"/>
      </xsd:simpleType>
    </xsd:element>
    <xsd:element name="MMTID" ma:index="2" nillable="true" ma:displayName="MMT ID" ma:decimals="0" ma:internalName="MMTID" ma:percentage="FALSE">
      <xsd:simpleType>
        <xsd:restriction base="dms:Number"/>
      </xsd:simpleType>
    </xsd:element>
  </xsd:schema>
  <xsd:schema xmlns:xsd="http://www.w3.org/2001/XMLSchema" xmlns:dms="http://schemas.microsoft.com/office/2006/documentManagement/types" targetNamespace="bd8dd43f-48f8-46ce-9b8d-78f402b7750b" elementFormDefault="qualified">
    <xsd:import namespace="http://schemas.microsoft.com/office/2006/documentManagement/types"/>
    <xsd:element name="ModID" ma:index="3" nillable="true" ma:displayName="Mod ID" ma:list="{fe5fb5e6-2196-48f2-87cb-9a5f0541640f}" ma:internalName="ModID" ma:showField="ModificationID">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0"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2340DDAA-6604-4530-A7F5-3F606411FD93}"/>
</file>

<file path=customXml/itemProps2.xml><?xml version="1.0" encoding="utf-8"?>
<ds:datastoreItem xmlns:ds="http://schemas.openxmlformats.org/officeDocument/2006/customXml" ds:itemID="{A263E5FB-40A6-4EA9-A99C-770C00391D62}"/>
</file>

<file path=customXml/itemProps3.xml><?xml version="1.0" encoding="utf-8"?>
<ds:datastoreItem xmlns:ds="http://schemas.openxmlformats.org/officeDocument/2006/customXml" ds:itemID="{356C9ED0-572B-443B-B0B3-542970A70FB4}"/>
</file>

<file path=docProps/app.xml><?xml version="1.0" encoding="utf-8"?>
<Properties xmlns="http://schemas.openxmlformats.org/officeDocument/2006/extended-properties" xmlns:vt="http://schemas.openxmlformats.org/officeDocument/2006/docPropsVTypes">
  <Template/>
  <TotalTime>71</TotalTime>
  <Words>644</Words>
  <Application>Microsoft Office PowerPoint</Application>
  <PresentationFormat>On-screen Show (4:3)</PresentationFormat>
  <Paragraphs>51</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Slide 1</vt:lpstr>
      <vt:lpstr>Slide 2</vt:lpstr>
      <vt:lpstr>Slide 3</vt:lpstr>
      <vt:lpstr>Slide 4</vt:lpstr>
      <vt:lpstr>Slide 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dc:title>
  <dc:creator/>
  <cp:lastModifiedBy>slinnane</cp:lastModifiedBy>
  <cp:revision>11</cp:revision>
  <dcterms:created xsi:type="dcterms:W3CDTF">2006-08-16T00:00:00Z</dcterms:created>
  <dcterms:modified xsi:type="dcterms:W3CDTF">2018-08-15T15:07:08Z</dcterms:modified>
  <cp:contentType>Modification Document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0x010100269864AADB634B43A1DAFE75AB6B7AEA00E694DBD827E2A74DAF8DBA9CA236CE9A</vt:lpwstr>
  </property>
  <property fmtid="{D5CDD505-2E9C-101B-9397-08002B2CF9AE}" pid="5" name="Copy to Website">
    <vt:lpwstr>true</vt:lpwstr>
  </property>
  <property fmtid="{D5CDD505-2E9C-101B-9397-08002B2CF9AE}" pid="6" name="Mod ID">
    <vt:lpwstr>1058</vt:lpwstr>
  </property>
  <property fmtid="{D5CDD505-2E9C-101B-9397-08002B2CF9AE}" pid="7" name="Year of Modification Proposal">
    <vt:lpwstr>2017</vt:lpwstr>
  </property>
  <property fmtid="{D5CDD505-2E9C-101B-9397-08002B2CF9AE}" pid="8" name="Document Type">
    <vt:lpwstr>Slides</vt:lpwstr>
  </property>
  <property fmtid="{D5CDD505-2E9C-101B-9397-08002B2CF9AE}" pid="10" name="_CopySource">
    <vt:lpwstr>Mod_02_17 Unsecured Bad Energy Debt and Unsecured Bad Capacity Debt Version 2.pptx</vt:lpwstr>
  </property>
  <property fmtid="{D5CDD505-2E9C-101B-9397-08002B2CF9AE}" pid="11" name="Order">
    <vt:r8>389000</vt:r8>
  </property>
</Properties>
</file>