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Default Extension="png" ContentType="image/png"/>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3" r:id="rId8"/>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11" autoAdjust="0"/>
  </p:normalViewPr>
  <p:slideViewPr>
    <p:cSldViewPr>
      <p:cViewPr varScale="1">
        <p:scale>
          <a:sx n="115" d="100"/>
          <a:sy n="115" d="100"/>
        </p:scale>
        <p:origin x="-88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E91F4A29-030D-4B4F-B785-7ED1ED9ADCB5}" type="datetimeFigureOut">
              <a:rPr lang="en-IE" smtClean="0"/>
              <a:pPr/>
              <a:t>20/06/2018</a:t>
            </a:fld>
            <a:endParaRPr lang="en-IE"/>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1131035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24000" y="1524000"/>
            <a:ext cx="5832648" cy="3016210"/>
          </a:xfrm>
          <a:prstGeom prst="rect">
            <a:avLst/>
          </a:prstGeom>
          <a:noFill/>
        </p:spPr>
        <p:txBody>
          <a:bodyPr wrap="square" rtlCol="0">
            <a:spAutoFit/>
          </a:bodyPr>
          <a:lstStyle/>
          <a:p>
            <a:pPr algn="ctr"/>
            <a:r>
              <a:rPr lang="en-GB" sz="3800" b="1" dirty="0" smtClean="0"/>
              <a:t>Review of the requirements regarding Unsecured Bad Debt within I-SEM</a:t>
            </a:r>
            <a:endParaRPr lang="en-GB" sz="3000" b="1" dirty="0" smtClean="0"/>
          </a:p>
          <a:p>
            <a:pPr algn="ctr"/>
            <a:endParaRPr lang="en-GB" sz="3800" b="1" dirty="0" smtClean="0"/>
          </a:p>
          <a:p>
            <a:pPr algn="ctr"/>
            <a:r>
              <a:rPr lang="en-GB" sz="3800" b="1" dirty="0" smtClean="0"/>
              <a:t>21</a:t>
            </a:r>
            <a:r>
              <a:rPr lang="en-GB" sz="3800" b="1" baseline="30000" dirty="0" smtClean="0"/>
              <a:t>st</a:t>
            </a:r>
            <a:r>
              <a:rPr lang="en-GB" sz="3800" b="1" dirty="0" smtClean="0"/>
              <a:t> June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1447800"/>
            <a:ext cx="8496944" cy="2554545"/>
          </a:xfrm>
          <a:prstGeom prst="rect">
            <a:avLst/>
          </a:prstGeom>
          <a:noFill/>
        </p:spPr>
        <p:txBody>
          <a:bodyPr wrap="square" rtlCol="0">
            <a:spAutoFit/>
          </a:bodyPr>
          <a:lstStyle/>
          <a:p>
            <a:pPr marL="179388" indent="-179388">
              <a:buFont typeface="Wingdings" pitchFamily="2" charset="2"/>
              <a:buChar char="Ø"/>
            </a:pPr>
            <a:r>
              <a:rPr lang="en-GB" sz="1600" dirty="0" smtClean="0"/>
              <a:t>As part of the discussion on Mod_02_17 it was stated that MO would review the requirements regarding unsecured bad debt in I-SEM</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The review looked at the effect of changes in the way the market operates and the invoicing process in I-SEM</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a:t> </a:t>
            </a:r>
            <a:r>
              <a:rPr lang="en-GB" sz="1600" dirty="0" smtClean="0"/>
              <a:t>Review of the implications of the new market arrangements on the unsecured bad debt process</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Discussions took place with the SEM bank in light of some changes to banking timelines</a:t>
            </a:r>
          </a:p>
          <a:p>
            <a:pPr marL="179388" indent="-179388">
              <a:buFont typeface="Wingdings" pitchFamily="2" charset="2"/>
              <a:buChar char="Ø"/>
            </a:pPr>
            <a:endParaRPr lang="en-GB" sz="16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Summary</a:t>
            </a:r>
          </a:p>
          <a:p>
            <a:pPr algn="ct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524000"/>
            <a:ext cx="8496944" cy="4770537"/>
          </a:xfrm>
          <a:prstGeom prst="rect">
            <a:avLst/>
          </a:prstGeom>
          <a:noFill/>
        </p:spPr>
        <p:txBody>
          <a:bodyPr wrap="square" rtlCol="0">
            <a:spAutoFit/>
          </a:bodyPr>
          <a:lstStyle/>
          <a:p>
            <a:pPr marL="179388" indent="-179388">
              <a:buFont typeface="Wingdings" pitchFamily="2" charset="2"/>
              <a:buChar char="Ø"/>
            </a:pPr>
            <a:r>
              <a:rPr lang="en-GB" sz="1600" dirty="0" smtClean="0"/>
              <a:t>SEMO are responsible for the settlement of the Balancing Market (which includes constraints ) and the Capacity Market. This is a much reduced market in terms of the value of financial transactions than in SEM</a:t>
            </a:r>
          </a:p>
          <a:p>
            <a:pPr marL="179388" indent="-179388"/>
            <a:endParaRPr lang="en-GB" sz="1600" dirty="0" smtClean="0"/>
          </a:p>
          <a:p>
            <a:pPr marL="179388" indent="-179388">
              <a:buFont typeface="Wingdings" pitchFamily="2" charset="2"/>
              <a:buChar char="Ø"/>
            </a:pPr>
            <a:r>
              <a:rPr lang="en-GB" sz="1600" dirty="0" smtClean="0"/>
              <a:t>Invoices in I-SEM are based on the net of total sales and purchases in the Balancing/Capacity Market. </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A Participant can now have both generator and supplier units on the one PT id and are invoiced for the net payments receivable or payable.  Therefore there is no longer the requirement to make payments to SEMO on a Wednesday and then also receive payments on Thursday where a company has both generator and supplier units.</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A generator can in a billing week have net purchases or sales depending on the outcomes from the balancing market and therefore could be due to make a payment or receive a payment in any given week, i.e. they can be a SEM Creditor or Debtor </a:t>
            </a:r>
          </a:p>
          <a:p>
            <a:pPr marL="179388" indent="-179388">
              <a:buFont typeface="Wingdings" pitchFamily="2" charset="2"/>
              <a:buChar char="Ø"/>
            </a:pPr>
            <a:endParaRPr lang="en-GB" sz="1600" dirty="0" smtClean="0"/>
          </a:p>
          <a:p>
            <a:pPr marL="179388" indent="-179388">
              <a:buFont typeface="Wingdings" pitchFamily="2" charset="2"/>
              <a:buChar char="Ø"/>
            </a:pPr>
            <a:endParaRPr lang="en-GB" sz="1600" dirty="0" smtClean="0"/>
          </a:p>
          <a:p>
            <a:pPr marL="179388" indent="-179388">
              <a:buFont typeface="Wingdings" pitchFamily="2" charset="2"/>
              <a:buChar char="Ø"/>
            </a:pPr>
            <a:endParaRPr lang="en-GB" sz="1600" dirty="0" smtClean="0"/>
          </a:p>
          <a:p>
            <a:endParaRPr lang="en-GB" sz="16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Changes to the Market and the Invoicing Process in I-SEM</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371600"/>
            <a:ext cx="8496944" cy="4524315"/>
          </a:xfrm>
          <a:prstGeom prst="rect">
            <a:avLst/>
          </a:prstGeom>
          <a:noFill/>
        </p:spPr>
        <p:txBody>
          <a:bodyPr wrap="square" rtlCol="0">
            <a:spAutoFit/>
          </a:bodyPr>
          <a:lstStyle/>
          <a:p>
            <a:pPr marL="179388" indent="-179388">
              <a:buFont typeface="Wingdings" pitchFamily="2" charset="2"/>
              <a:buChar char="Ø"/>
            </a:pPr>
            <a:r>
              <a:rPr lang="en-GB" sz="1600" dirty="0"/>
              <a:t> </a:t>
            </a:r>
            <a:r>
              <a:rPr lang="en-GB" sz="1600" dirty="0" smtClean="0"/>
              <a:t>The unsecured bad debt is spread over all generators regardless of whether they are a SEM Creditor or </a:t>
            </a:r>
            <a:r>
              <a:rPr lang="en-GB" sz="1600" dirty="0"/>
              <a:t>d</a:t>
            </a:r>
            <a:r>
              <a:rPr lang="en-GB" sz="1600" dirty="0" smtClean="0"/>
              <a:t>ebtor </a:t>
            </a:r>
            <a:r>
              <a:rPr lang="en-GB" sz="1600" dirty="0" smtClean="0"/>
              <a:t>in proportion  to their Metered Quantity in the Imbalance Settlement Period or their Net Capacity Quantity for each capacity market unit for the capacity period.</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This </a:t>
            </a:r>
            <a:r>
              <a:rPr lang="en-GB" sz="1600" dirty="0" smtClean="0"/>
              <a:t>may result </a:t>
            </a:r>
            <a:r>
              <a:rPr lang="en-GB" sz="1600" dirty="0" smtClean="0"/>
              <a:t>in Participants who have paid their invoice by Wednesday at 12 being due to make an additional payment to SEMO for their portion of the bad debt.</a:t>
            </a:r>
          </a:p>
          <a:p>
            <a:pPr marL="179388" indent="-179388">
              <a:buFont typeface="Wingdings" pitchFamily="2" charset="2"/>
              <a:buChar char="Ø"/>
            </a:pPr>
            <a:endParaRPr lang="en-GB" sz="1600" dirty="0"/>
          </a:p>
          <a:p>
            <a:pPr marL="179388" indent="-179388">
              <a:buFont typeface="Wingdings" pitchFamily="2" charset="2"/>
              <a:buChar char="Ø"/>
            </a:pPr>
            <a:r>
              <a:rPr lang="en-GB" sz="1600" dirty="0"/>
              <a:t>Generators have 2 days to pay the additional amount to SEMO, however the MO must at the time that this is calculated reallocate this amount over the remaining SEM Creditors to ultimately reduce the SEM Creditors by the amount of the original unsecured bad </a:t>
            </a:r>
            <a:r>
              <a:rPr lang="en-GB" sz="1600" dirty="0" smtClean="0"/>
              <a:t>debt.</a:t>
            </a:r>
            <a:endParaRPr lang="en-GB" sz="1600" dirty="0"/>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The process could also result in Participants who were reduced to become an Excess Participant and this also needs to be considered in the subsequent run.</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As a result of the generators being due to receive and pay amounts to SEMO it is expected that the allocation of the bad debt will require at least two iterations for any unsecured bad debt and there could be more than that.</a:t>
            </a:r>
          </a:p>
          <a:p>
            <a:pPr marL="179388" indent="-179388">
              <a:buFont typeface="Wingdings" pitchFamily="2" charset="2"/>
              <a:buChar char="Ø"/>
            </a:pPr>
            <a:endParaRPr lang="en-GB" sz="16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Implications on the unsecured bad debt process in I-SEM</a:t>
            </a:r>
            <a:endParaRPr lang="en-IE" sz="24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371600"/>
            <a:ext cx="8496944" cy="4031873"/>
          </a:xfrm>
          <a:prstGeom prst="rect">
            <a:avLst/>
          </a:prstGeom>
          <a:noFill/>
        </p:spPr>
        <p:txBody>
          <a:bodyPr wrap="square" rtlCol="0">
            <a:spAutoFit/>
          </a:bodyPr>
          <a:lstStyle/>
          <a:p>
            <a:pPr marL="179388" indent="-179388">
              <a:buFont typeface="Wingdings" pitchFamily="2" charset="2"/>
              <a:buChar char="Ø"/>
            </a:pPr>
            <a:r>
              <a:rPr lang="en-GB" sz="1600" dirty="0" smtClean="0"/>
              <a:t>Generators will be informed of the result of each iteration and could therefore receive more </a:t>
            </a:r>
            <a:r>
              <a:rPr lang="en-GB" sz="1600" dirty="0" smtClean="0"/>
              <a:t>than </a:t>
            </a:r>
            <a:r>
              <a:rPr lang="en-GB" sz="1600" dirty="0" smtClean="0"/>
              <a:t>one reduction amount</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Generators could also receive a reduction amount followed by a request to pay money to SEMO as part of the excess reduction</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Generators could receive a request to pay additional money to SEMO after they have paid their original invoice</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If </a:t>
            </a:r>
            <a:r>
              <a:rPr lang="en-GB" sz="1600" dirty="0" smtClean="0"/>
              <a:t>Suppliers are due to receive money from SEMO, they are not impacted by the unsecured bad debt process.</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The unsecured bad debt process is instigated at </a:t>
            </a:r>
            <a:r>
              <a:rPr lang="en-GB" sz="1600" dirty="0" smtClean="0"/>
              <a:t>12pm on WD4 </a:t>
            </a:r>
            <a:r>
              <a:rPr lang="en-GB" sz="1600" dirty="0" smtClean="0"/>
              <a:t>after </a:t>
            </a:r>
            <a:r>
              <a:rPr lang="en-GB" sz="1600" dirty="0" smtClean="0"/>
              <a:t>the invoices were issued </a:t>
            </a:r>
            <a:r>
              <a:rPr lang="en-GB" sz="1600" dirty="0" smtClean="0"/>
              <a:t>which is in line with SEM. Due to the number of iterations required this is more time consuming than in SEM.</a:t>
            </a:r>
            <a:endParaRPr lang="en-GB" sz="1600" dirty="0"/>
          </a:p>
          <a:p>
            <a:pPr marL="179388" indent="-179388">
              <a:buFont typeface="Wingdings" pitchFamily="2" charset="2"/>
              <a:buChar char="Ø"/>
            </a:pPr>
            <a:endParaRPr lang="en-GB" sz="16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Implications on the unsecured bad debt process in I-SEM cont.</a:t>
            </a:r>
            <a:endParaRPr lang="en-IE" sz="2400" b="1" u="sng" dirty="0"/>
          </a:p>
        </p:txBody>
      </p:sp>
    </p:spTree>
    <p:extLst>
      <p:ext uri="{BB962C8B-B14F-4D97-AF65-F5344CB8AC3E}">
        <p14:creationId xmlns:p14="http://schemas.microsoft.com/office/powerpoint/2010/main" val="3361021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9067" y="850978"/>
            <a:ext cx="8496944" cy="5262979"/>
          </a:xfrm>
          <a:prstGeom prst="rect">
            <a:avLst/>
          </a:prstGeom>
          <a:noFill/>
        </p:spPr>
        <p:txBody>
          <a:bodyPr wrap="square" rtlCol="0">
            <a:spAutoFit/>
          </a:bodyPr>
          <a:lstStyle/>
          <a:p>
            <a:pPr marL="179388" indent="-179388">
              <a:buFont typeface="Wingdings" pitchFamily="2" charset="2"/>
              <a:buChar char="Ø"/>
            </a:pPr>
            <a:r>
              <a:rPr lang="en-GB" sz="1600" dirty="0" smtClean="0"/>
              <a:t>Payment timelines are different depending on whether they are for EUR or GBP and within EUR payments, whether they are same day payments or express cross border payments</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The earliest deadline applies to banks which do not allow same day payments and therefore must use express cross border </a:t>
            </a:r>
            <a:r>
              <a:rPr lang="en-GB" sz="1600" dirty="0" smtClean="0"/>
              <a:t>payments. These payments </a:t>
            </a:r>
            <a:r>
              <a:rPr lang="en-GB" sz="1600" dirty="0" smtClean="0"/>
              <a:t>must be approved by 2.30pm to ensure payment to beneficiary bank account by close of business that day.</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EUR payments which miss the deadline for approval to allow the beneficiary to receive funds by close of business that day can be approved up to 23.59 that </a:t>
            </a:r>
            <a:r>
              <a:rPr lang="en-GB" sz="1600" dirty="0" smtClean="0"/>
              <a:t>day. The payments </a:t>
            </a:r>
            <a:r>
              <a:rPr lang="en-GB" sz="1600" dirty="0" smtClean="0"/>
              <a:t>will be processed by the current SEM bank by 6 am, with the beneficiary bank by 7 am and should be in the beneficiary account by 8am.</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For GBP CHAPS payments, any payments approved up until 5pm on the </a:t>
            </a:r>
            <a:r>
              <a:rPr lang="en-GB" sz="1600" dirty="0" smtClean="0"/>
              <a:t>day </a:t>
            </a:r>
            <a:r>
              <a:rPr lang="en-GB" sz="1600" dirty="0" smtClean="0"/>
              <a:t>will be with the beneficiary by 6pm that day. If approved after 5pm they will be with the beneficiary bank by 8am for them to credit to the beneficiary account.</a:t>
            </a:r>
          </a:p>
          <a:p>
            <a:pPr marL="179388" indent="-179388">
              <a:buFont typeface="Wingdings" pitchFamily="2" charset="2"/>
              <a:buChar char="Ø"/>
            </a:pPr>
            <a:endParaRPr lang="en-GB" sz="1600" dirty="0"/>
          </a:p>
          <a:p>
            <a:pPr marL="179388" indent="-179388">
              <a:buFont typeface="Wingdings" pitchFamily="2" charset="2"/>
              <a:buChar char="Ø"/>
            </a:pPr>
            <a:r>
              <a:rPr lang="en-GB" sz="1600" dirty="0"/>
              <a:t> </a:t>
            </a:r>
            <a:r>
              <a:rPr lang="en-GB" sz="1600" dirty="0" smtClean="0"/>
              <a:t>Therefore payments that are authorised after the deadline to </a:t>
            </a:r>
            <a:r>
              <a:rPr lang="en-GB" sz="1600" dirty="0" smtClean="0"/>
              <a:t>received by the </a:t>
            </a:r>
            <a:r>
              <a:rPr lang="en-GB" sz="1600" dirty="0" err="1" smtClean="0"/>
              <a:t>beneficiarythe</a:t>
            </a:r>
            <a:r>
              <a:rPr lang="en-GB" sz="1600" dirty="0" smtClean="0"/>
              <a:t>  </a:t>
            </a:r>
            <a:r>
              <a:rPr lang="en-GB" sz="1600" dirty="0" smtClean="0"/>
              <a:t>same day will be with the beneficiary by early the next business </a:t>
            </a:r>
            <a:r>
              <a:rPr lang="en-GB" sz="1600" dirty="0" smtClean="0"/>
              <a:t>day. Therefore </a:t>
            </a:r>
            <a:r>
              <a:rPr lang="en-GB" sz="1600" dirty="0" smtClean="0"/>
              <a:t>there is little difference in the timing of receipt of the payment but it facilitates the iterations required in the rare event that the unsecured bad debt process is triggered.</a:t>
            </a:r>
            <a:endParaRPr lang="en-GB" sz="1600" dirty="0"/>
          </a:p>
          <a:p>
            <a:pPr marL="179388" indent="-179388">
              <a:buFont typeface="Wingdings" pitchFamily="2" charset="2"/>
              <a:buChar char="Ø"/>
            </a:pPr>
            <a:endParaRPr lang="en-GB" sz="1600"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Changes to Banking Timelines</a:t>
            </a:r>
            <a:endParaRPr lang="en-IE" sz="2400" b="1" u="sng" dirty="0"/>
          </a:p>
        </p:txBody>
      </p:sp>
    </p:spTree>
    <p:extLst>
      <p:ext uri="{BB962C8B-B14F-4D97-AF65-F5344CB8AC3E}">
        <p14:creationId xmlns:p14="http://schemas.microsoft.com/office/powerpoint/2010/main" val="1410415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9067" y="850978"/>
            <a:ext cx="8496944" cy="5755422"/>
          </a:xfrm>
          <a:prstGeom prst="rect">
            <a:avLst/>
          </a:prstGeom>
          <a:noFill/>
        </p:spPr>
        <p:txBody>
          <a:bodyPr wrap="square" rtlCol="0">
            <a:spAutoFit/>
          </a:bodyPr>
          <a:lstStyle/>
          <a:p>
            <a:pPr marL="179388" indent="-179388">
              <a:buFont typeface="Wingdings" pitchFamily="2" charset="2"/>
              <a:buChar char="Ø"/>
            </a:pPr>
            <a:r>
              <a:rPr lang="en-GB" sz="1600" dirty="0" smtClean="0"/>
              <a:t>The market size is much reduced as SEMO now settle the Balancing and Capacity Markets and so the cash exposure is reduced</a:t>
            </a:r>
            <a:endParaRPr lang="en-GB" sz="1600" dirty="0" smtClean="0"/>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Invoices are the net of purchases and sales and generation and supply (where relevant) and so less impact of cash in one day followed by cash out the next day</a:t>
            </a:r>
            <a:endParaRPr lang="en-GB" sz="1600" dirty="0" smtClean="0"/>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Generators can be either a debtor or creditor for a billing cycle but either way are included in the calculation of the proportion of unsecured bad debt smearing</a:t>
            </a:r>
            <a:endParaRPr lang="en-GB" sz="1600" dirty="0" smtClean="0"/>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The unsecured bad debt process is an iterative one until the full debt has been allocated to SEM Creditors which </a:t>
            </a:r>
            <a:r>
              <a:rPr lang="en-GB" sz="1600" dirty="0" smtClean="0"/>
              <a:t>can involve multiple debit notes, combination of debit notes and additional  payment requests or just payment requests.</a:t>
            </a:r>
            <a:endParaRPr lang="en-GB" sz="1600" dirty="0" smtClean="0"/>
          </a:p>
          <a:p>
            <a:pPr marL="179388" indent="-179388">
              <a:buFont typeface="Wingdings" pitchFamily="2" charset="2"/>
              <a:buChar char="Ø"/>
            </a:pPr>
            <a:endParaRPr lang="en-GB" sz="1600" dirty="0"/>
          </a:p>
          <a:p>
            <a:pPr marL="179388" indent="-179388">
              <a:buFont typeface="Wingdings" pitchFamily="2" charset="2"/>
              <a:buChar char="Ø"/>
            </a:pPr>
            <a:r>
              <a:rPr lang="en-GB" sz="1600" dirty="0"/>
              <a:t> </a:t>
            </a:r>
            <a:r>
              <a:rPr lang="en-GB" sz="1600" dirty="0" smtClean="0"/>
              <a:t>Revised banking cut offs facilitate making payments by approximately 8am on WD5 should the same day payment deadline be missed and so there is little difference between close of business one day and opening of business the next. </a:t>
            </a:r>
          </a:p>
          <a:p>
            <a:pPr marL="179388" indent="-179388">
              <a:buFont typeface="Wingdings" pitchFamily="2" charset="2"/>
              <a:buChar char="Ø"/>
            </a:pPr>
            <a:endParaRPr lang="en-GB" sz="1600" dirty="0"/>
          </a:p>
          <a:p>
            <a:pPr marL="179388" indent="-179388">
              <a:buFont typeface="Wingdings" pitchFamily="2" charset="2"/>
              <a:buChar char="Ø"/>
            </a:pPr>
            <a:r>
              <a:rPr lang="en-GB" sz="1600" b="1" dirty="0" smtClean="0"/>
              <a:t>Recommendation</a:t>
            </a:r>
            <a:r>
              <a:rPr lang="en-GB" sz="1600" dirty="0" smtClean="0"/>
              <a:t>:   </a:t>
            </a:r>
            <a:r>
              <a:rPr lang="en-GB" sz="1600" dirty="0"/>
              <a:t>O</a:t>
            </a:r>
            <a:r>
              <a:rPr lang="en-GB" sz="1600" dirty="0" smtClean="0"/>
              <a:t>n the basis of this being a rare event, reduced financial impact and the insignificant time difference between receipt of cash at close of business one day to opening of business the next day the current process is acceptable.	</a:t>
            </a:r>
          </a:p>
          <a:p>
            <a:pPr marL="636588" lvl="1" indent="-179388">
              <a:buFont typeface="Wingdings" pitchFamily="2" charset="2"/>
              <a:buChar char="Ø"/>
            </a:pPr>
            <a:r>
              <a:rPr lang="en-GB" sz="1600" dirty="0" smtClean="0"/>
              <a:t> There are some small changes required to the TSC such as the fact that this impacts SEM Debtors and Creditors, these will need to be reviewed and a modification raised.</a:t>
            </a:r>
            <a:endParaRPr lang="en-GB" sz="1600" dirty="0"/>
          </a:p>
          <a:p>
            <a:pPr marL="179388" indent="-179388">
              <a:buFont typeface="Wingdings" pitchFamily="2" charset="2"/>
              <a:buChar char="Ø"/>
            </a:pPr>
            <a:endParaRPr lang="en-GB" sz="1600" dirty="0" smtClean="0"/>
          </a:p>
        </p:txBody>
      </p:sp>
      <p:sp>
        <p:nvSpPr>
          <p:cNvPr id="8" name="TextBox 7"/>
          <p:cNvSpPr txBox="1"/>
          <p:nvPr/>
        </p:nvSpPr>
        <p:spPr>
          <a:xfrm>
            <a:off x="1558752" y="381000"/>
            <a:ext cx="5832648" cy="461665"/>
          </a:xfrm>
          <a:prstGeom prst="rect">
            <a:avLst/>
          </a:prstGeom>
          <a:noFill/>
        </p:spPr>
        <p:txBody>
          <a:bodyPr wrap="square" rtlCol="0">
            <a:spAutoFit/>
          </a:bodyPr>
          <a:lstStyle/>
          <a:p>
            <a:pPr algn="ctr"/>
            <a:r>
              <a:rPr lang="en-GB" sz="2400" b="1" u="sng" dirty="0" smtClean="0"/>
              <a:t>Summary</a:t>
            </a:r>
            <a:endParaRPr lang="en-IE" sz="2400" b="1" u="sng" dirty="0"/>
          </a:p>
        </p:txBody>
      </p:sp>
    </p:spTree>
    <p:extLst>
      <p:ext uri="{BB962C8B-B14F-4D97-AF65-F5344CB8AC3E}">
        <p14:creationId xmlns:p14="http://schemas.microsoft.com/office/powerpoint/2010/main" val="2375083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1918</MMTID>
    <ModID xmlns="bd8dd43f-48f8-46ce-9b8d-78f402b7750b">720</ModID>
  </documentManagement>
</p:properties>
</file>

<file path=customXml/itemProps1.xml><?xml version="1.0" encoding="utf-8"?>
<ds:datastoreItem xmlns:ds="http://schemas.openxmlformats.org/officeDocument/2006/customXml" ds:itemID="{DF356D6F-30FF-4749-ADCA-8A5E6806414D}"/>
</file>

<file path=customXml/itemProps2.xml><?xml version="1.0" encoding="utf-8"?>
<ds:datastoreItem xmlns:ds="http://schemas.openxmlformats.org/officeDocument/2006/customXml" ds:itemID="{ADE18EE6-60F8-49BF-9EAF-93F00254A26A}"/>
</file>

<file path=customXml/itemProps3.xml><?xml version="1.0" encoding="utf-8"?>
<ds:datastoreItem xmlns:ds="http://schemas.openxmlformats.org/officeDocument/2006/customXml" ds:itemID="{005D0697-48C2-45AE-B3A4-4F12829F567F}"/>
</file>

<file path=docProps/app.xml><?xml version="1.0" encoding="utf-8"?>
<Properties xmlns="http://schemas.openxmlformats.org/officeDocument/2006/extended-properties" xmlns:vt="http://schemas.openxmlformats.org/officeDocument/2006/docPropsVTypes">
  <TotalTime>839</TotalTime>
  <Words>1047</Words>
  <Application>Microsoft Office PowerPoint</Application>
  <PresentationFormat>On-screen Show (4:3)</PresentationFormat>
  <Paragraphs>71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dc:title>
  <dc:creator>Dunne, Nuala</dc:creator>
  <cp:lastModifiedBy>Dunne, Nuala</cp:lastModifiedBy>
  <cp:revision>69</cp:revision>
  <cp:lastPrinted>2018-06-20T16:30:51Z</cp:lastPrinted>
  <dcterms:created xsi:type="dcterms:W3CDTF">2006-08-16T00:00:00Z</dcterms:created>
  <dcterms:modified xsi:type="dcterms:W3CDTF">2018-06-20T16:33:53Z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3" name="Copy to Website Date">
    <vt:lpwstr>2018-09-14T13:42:00+00:00</vt:lpwstr>
  </property>
  <property fmtid="{D5CDD505-2E9C-101B-9397-08002B2CF9AE}" pid="4" name="Copy Status">
    <vt:lpwstr>Success!</vt:lpwstr>
  </property>
  <property fmtid="{D5CDD505-2E9C-101B-9397-08002B2CF9AE}" pid="5" name="Document Type">
    <vt:lpwstr>Slides</vt:lpwstr>
  </property>
  <property fmtid="{D5CDD505-2E9C-101B-9397-08002B2CF9AE}" pid="6" name="Copy to Website">
    <vt:lpwstr>true</vt:lpwstr>
  </property>
  <property fmtid="{D5CDD505-2E9C-101B-9397-08002B2CF9AE}" pid="7" name="Mod ID">
    <vt:lpwstr>1058</vt:lpwstr>
  </property>
  <property fmtid="{D5CDD505-2E9C-101B-9397-08002B2CF9AE}" pid="8" name="Year of Modification Proposal">
    <vt:lpwstr>2017</vt:lpwstr>
  </property>
  <property fmtid="{D5CDD505-2E9C-101B-9397-08002B2CF9AE}" pid="10" name="_CopySource">
    <vt:lpwstr>Review of Unsecured Bad Debt Requirements in ISEM.pptx</vt:lpwstr>
  </property>
  <property fmtid="{D5CDD505-2E9C-101B-9397-08002B2CF9AE}" pid="11" name="Order">
    <vt:r8>392100</vt:r8>
  </property>
</Properties>
</file>