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507" r:id="rId5"/>
    <p:sldId id="260" r:id="rId6"/>
    <p:sldId id="461" r:id="rId7"/>
    <p:sldId id="489" r:id="rId8"/>
    <p:sldId id="496" r:id="rId9"/>
    <p:sldId id="485" r:id="rId10"/>
    <p:sldId id="495" r:id="rId11"/>
    <p:sldId id="492" r:id="rId12"/>
    <p:sldId id="509" r:id="rId13"/>
    <p:sldId id="511" r:id="rId14"/>
    <p:sldId id="513" r:id="rId15"/>
    <p:sldId id="487" r:id="rId16"/>
    <p:sldId id="500" r:id="rId17"/>
    <p:sldId id="498" r:id="rId18"/>
    <p:sldId id="469" r:id="rId19"/>
    <p:sldId id="502" r:id="rId20"/>
    <p:sldId id="450" r:id="rId21"/>
    <p:sldId id="503" r:id="rId22"/>
    <p:sldId id="468" r:id="rId23"/>
    <p:sldId id="505" r:id="rId24"/>
    <p:sldId id="506" r:id="rId25"/>
    <p:sldId id="508" r:id="rId26"/>
    <p:sldId id="499" r:id="rId27"/>
    <p:sldId id="482" r:id="rId28"/>
    <p:sldId id="491" r:id="rId29"/>
    <p:sldId id="490" r:id="rId30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 Rossini" initials="C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6FF"/>
    <a:srgbClr val="002060"/>
    <a:srgbClr val="FFFFFF"/>
    <a:srgbClr val="0292D2"/>
    <a:srgbClr val="646464"/>
    <a:srgbClr val="ADC2A9"/>
    <a:srgbClr val="503C28"/>
    <a:srgbClr val="B3E7FF"/>
    <a:srgbClr val="626261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81404" autoAdjust="0"/>
  </p:normalViewPr>
  <p:slideViewPr>
    <p:cSldViewPr>
      <p:cViewPr varScale="1">
        <p:scale>
          <a:sx n="78" d="100"/>
          <a:sy n="78" d="100"/>
        </p:scale>
        <p:origin x="182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7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E439A-83BC-4F0F-8D60-FD8D3471223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1E7551-D182-4E6F-A512-53E5709993B5}">
      <dgm:prSet phldrT="[Text]"/>
      <dgm:spPr>
        <a:xfrm>
          <a:off x="1694237" y="643130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Party PY_000024 Aughinish Alumina ltd</a:t>
          </a:r>
        </a:p>
      </dgm:t>
    </dgm:pt>
    <dgm:pt modelId="{705C7FAD-EC41-4FA0-ADE5-54499401B512}" type="parTrans" cxnId="{154A4157-A30B-42E1-BF72-E96C64B95835}">
      <dgm:prSet/>
      <dgm:spPr/>
      <dgm:t>
        <a:bodyPr/>
        <a:lstStyle/>
        <a:p>
          <a:endParaRPr lang="en-US"/>
        </a:p>
      </dgm:t>
    </dgm:pt>
    <dgm:pt modelId="{9F7AAA33-E211-478D-8F1C-ABBD1C12D49B}" type="sibTrans" cxnId="{154A4157-A30B-42E1-BF72-E96C64B95835}">
      <dgm:prSet/>
      <dgm:spPr/>
      <dgm:t>
        <a:bodyPr/>
        <a:lstStyle/>
        <a:p>
          <a:endParaRPr lang="en-US"/>
        </a:p>
      </dgm:t>
    </dgm:pt>
    <dgm:pt modelId="{F8066FC4-19C9-4AA5-8E8D-74655196969C}">
      <dgm:prSet phldrT="[Text]"/>
      <dgm:spPr>
        <a:xfrm>
          <a:off x="1694237" y="1449248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Participant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PT_400024</a:t>
          </a:r>
        </a:p>
      </dgm:t>
    </dgm:pt>
    <dgm:pt modelId="{B6E31387-B515-4836-965A-23ECDCB5C0FE}" type="parTrans" cxnId="{2ADA3D29-C53E-42EE-A40F-2380394FB0EC}">
      <dgm:prSet/>
      <dgm:spPr>
        <a:xfrm>
          <a:off x="1987120" y="1104114"/>
          <a:ext cx="91440" cy="25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512916B-4D4E-4FE9-8325-7AB39B79486B}" type="sibTrans" cxnId="{2ADA3D29-C53E-42EE-A40F-2380394FB0EC}">
      <dgm:prSet/>
      <dgm:spPr/>
      <dgm:t>
        <a:bodyPr/>
        <a:lstStyle/>
        <a:p>
          <a:endParaRPr lang="en-US"/>
        </a:p>
      </dgm:t>
    </dgm:pt>
    <dgm:pt modelId="{E59CAD64-F57D-417A-B545-F03AF2C18C25}">
      <dgm:prSet phldrT="[Text]"/>
      <dgm:spPr>
        <a:xfrm>
          <a:off x="1610737" y="2255366"/>
          <a:ext cx="1037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TS_400031 (Trading Site Account)</a:t>
          </a:r>
        </a:p>
      </dgm:t>
    </dgm:pt>
    <dgm:pt modelId="{A423B281-8783-4D11-8D19-2227A24CC7F4}" type="parTrans" cxnId="{A75A7C21-8137-4CBD-8F76-B1145B8CE7CE}">
      <dgm:prSet/>
      <dgm:spPr>
        <a:xfrm>
          <a:off x="1987120" y="1910233"/>
          <a:ext cx="91440" cy="25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BE3FC74-55FB-4A5B-B6ED-25D90BBC9B0C}" type="sibTrans" cxnId="{A75A7C21-8137-4CBD-8F76-B1145B8CE7CE}">
      <dgm:prSet/>
      <dgm:spPr/>
      <dgm:t>
        <a:bodyPr/>
        <a:lstStyle/>
        <a:p>
          <a:endParaRPr lang="en-US"/>
        </a:p>
      </dgm:t>
    </dgm:pt>
    <dgm:pt modelId="{7A8A55D0-D776-44A4-983B-7C9EE739ED5E}">
      <dgm:prSet/>
      <dgm:spPr>
        <a:xfrm>
          <a:off x="97963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SK3 GU_400120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 </a:t>
          </a:r>
        </a:p>
      </dgm:t>
    </dgm:pt>
    <dgm:pt modelId="{3032CD98-7AE2-4484-81CB-5AEFBCBAE265}" type="parTrans" cxnId="{66CD3D72-DF21-4538-9615-B5098828355F}">
      <dgm:prSet/>
      <dgm:spPr>
        <a:xfrm>
          <a:off x="436566" y="2716351"/>
          <a:ext cx="1596273" cy="253227"/>
        </a:xfrm>
        <a:custGeom>
          <a:avLst/>
          <a:gdLst/>
          <a:ahLst/>
          <a:cxnLst/>
          <a:rect l="0" t="0" r="0" b="0"/>
          <a:pathLst>
            <a:path>
              <a:moveTo>
                <a:pt x="1596273" y="0"/>
              </a:moveTo>
              <a:lnTo>
                <a:pt x="1596273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D259312-AD2E-44A9-AC4C-BF2DEA9D5886}" type="sibTrans" cxnId="{66CD3D72-DF21-4538-9615-B5098828355F}">
      <dgm:prSet/>
      <dgm:spPr/>
      <dgm:t>
        <a:bodyPr/>
        <a:lstStyle/>
        <a:p>
          <a:endParaRPr lang="en-US"/>
        </a:p>
      </dgm:t>
    </dgm:pt>
    <dgm:pt modelId="{6CDFA696-141F-44A3-A3F0-4B06593BA85E}">
      <dgm:prSet/>
      <dgm:spPr>
        <a:xfrm>
          <a:off x="1162145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SK4 GU_400121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</a:t>
          </a:r>
        </a:p>
      </dgm:t>
    </dgm:pt>
    <dgm:pt modelId="{D267E39D-BD82-4F12-B5CE-0CCC84189D36}" type="parTrans" cxnId="{464A5EA4-7D99-4FF2-9DA9-26239CB40606}">
      <dgm:prSet/>
      <dgm:spPr>
        <a:xfrm>
          <a:off x="1500749" y="2716351"/>
          <a:ext cx="532091" cy="253227"/>
        </a:xfrm>
        <a:custGeom>
          <a:avLst/>
          <a:gdLst/>
          <a:ahLst/>
          <a:cxnLst/>
          <a:rect l="0" t="0" r="0" b="0"/>
          <a:pathLst>
            <a:path>
              <a:moveTo>
                <a:pt x="532091" y="0"/>
              </a:moveTo>
              <a:lnTo>
                <a:pt x="532091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0C23005-048A-4778-8697-0F5A411C5ADF}" type="sibTrans" cxnId="{464A5EA4-7D99-4FF2-9DA9-26239CB40606}">
      <dgm:prSet/>
      <dgm:spPr/>
      <dgm:t>
        <a:bodyPr/>
        <a:lstStyle/>
        <a:p>
          <a:endParaRPr lang="en-US"/>
        </a:p>
      </dgm:t>
    </dgm:pt>
    <dgm:pt modelId="{C47BDBA0-6336-4F14-AD54-5B23983D60BF}">
      <dgm:prSet/>
      <dgm:spPr>
        <a:xfrm>
          <a:off x="3290510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TSSU SU_400030</a:t>
          </a:r>
        </a:p>
      </dgm:t>
    </dgm:pt>
    <dgm:pt modelId="{304287D5-B5AF-4456-BED1-67BE353987A4}" type="parTrans" cxnId="{A793E6DA-13BE-488C-8DB3-30A5D743FEC6}">
      <dgm:prSet/>
      <dgm:spPr>
        <a:xfrm>
          <a:off x="2032840" y="2716351"/>
          <a:ext cx="1596273" cy="253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66"/>
              </a:lnTo>
              <a:lnTo>
                <a:pt x="1596273" y="172566"/>
              </a:lnTo>
              <a:lnTo>
                <a:pt x="1596273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0633818-CD39-48D6-A634-57B014822B32}" type="sibTrans" cxnId="{A793E6DA-13BE-488C-8DB3-30A5D743FEC6}">
      <dgm:prSet/>
      <dgm:spPr/>
      <dgm:t>
        <a:bodyPr/>
        <a:lstStyle/>
        <a:p>
          <a:endParaRPr lang="en-US"/>
        </a:p>
      </dgm:t>
    </dgm:pt>
    <dgm:pt modelId="{B086B5B2-013F-49A2-8C61-58EDBF673E14}">
      <dgm:prSet/>
      <dgm:spPr>
        <a:xfrm>
          <a:off x="2226328" y="3061485"/>
          <a:ext cx="870694" cy="55289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0292D2"/>
              </a:solidFill>
              <a:latin typeface="Calibri" panose="020F0502020204030204"/>
              <a:ea typeface="+mn-ea"/>
              <a:cs typeface="+mn-cs"/>
            </a:rPr>
            <a:t>TU_400001 Trading Unit</a:t>
          </a:r>
          <a:endParaRPr lang="en-US" b="1" dirty="0">
            <a:solidFill>
              <a:srgbClr val="0292D2"/>
            </a:solidFill>
            <a:latin typeface="Calibri" panose="020F0502020204030204"/>
            <a:ea typeface="+mn-ea"/>
            <a:cs typeface="+mn-cs"/>
          </a:endParaRPr>
        </a:p>
      </dgm:t>
    </dgm:pt>
    <dgm:pt modelId="{9D07D151-ADB7-4CB2-BC94-7FED099699D1}" type="parTrans" cxnId="{349DF783-6678-46E6-A5EE-3394766481B0}">
      <dgm:prSet/>
      <dgm:spPr/>
      <dgm:t>
        <a:bodyPr/>
        <a:lstStyle/>
        <a:p>
          <a:endParaRPr lang="en-US"/>
        </a:p>
      </dgm:t>
    </dgm:pt>
    <dgm:pt modelId="{99938E35-E596-4D35-A1FB-73520198E482}" type="sibTrans" cxnId="{349DF783-6678-46E6-A5EE-3394766481B0}">
      <dgm:prSet/>
      <dgm:spPr/>
      <dgm:t>
        <a:bodyPr/>
        <a:lstStyle/>
        <a:p>
          <a:endParaRPr lang="en-US"/>
        </a:p>
      </dgm:t>
    </dgm:pt>
    <dgm:pt modelId="{CA7D9CCF-1475-4415-BC21-E8174657983D}" type="pres">
      <dgm:prSet presAssocID="{F43E439A-83BC-4F0F-8D60-FD8D347122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7973EA9A-5656-4A0A-90B9-79EF50F9378A}" type="pres">
      <dgm:prSet presAssocID="{111E7551-D182-4E6F-A512-53E5709993B5}" presName="hierRoot1" presStyleCnt="0"/>
      <dgm:spPr/>
    </dgm:pt>
    <dgm:pt modelId="{926A6929-6EDA-48CA-96F1-2DA3F4FACDC8}" type="pres">
      <dgm:prSet presAssocID="{111E7551-D182-4E6F-A512-53E5709993B5}" presName="composite" presStyleCnt="0"/>
      <dgm:spPr/>
    </dgm:pt>
    <dgm:pt modelId="{379D4EF0-4822-45F3-9057-56A0EECC9F73}" type="pres">
      <dgm:prSet presAssocID="{111E7551-D182-4E6F-A512-53E5709993B5}" presName="background" presStyleLbl="node0" presStyleIdx="0" presStyleCnt="1"/>
      <dgm:spPr>
        <a:xfrm>
          <a:off x="1597493" y="551223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A09A336-0B89-440D-AE4C-B0E6CE4AA715}" type="pres">
      <dgm:prSet presAssocID="{111E7551-D182-4E6F-A512-53E5709993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A357E1-DB02-4368-88ED-65E15E43C420}" type="pres">
      <dgm:prSet presAssocID="{111E7551-D182-4E6F-A512-53E5709993B5}" presName="hierChild2" presStyleCnt="0"/>
      <dgm:spPr/>
    </dgm:pt>
    <dgm:pt modelId="{1366FC00-3823-4260-8C3B-67E24FCB0114}" type="pres">
      <dgm:prSet presAssocID="{B6E31387-B515-4836-965A-23ECDCB5C0FE}" presName="Name10" presStyleLbl="parChTrans1D2" presStyleIdx="0" presStyleCnt="1"/>
      <dgm:spPr/>
      <dgm:t>
        <a:bodyPr/>
        <a:lstStyle/>
        <a:p>
          <a:endParaRPr lang="en-IE"/>
        </a:p>
      </dgm:t>
    </dgm:pt>
    <dgm:pt modelId="{C043862B-680A-42BB-A959-14EA7FA592BF}" type="pres">
      <dgm:prSet presAssocID="{F8066FC4-19C9-4AA5-8E8D-74655196969C}" presName="hierRoot2" presStyleCnt="0"/>
      <dgm:spPr/>
    </dgm:pt>
    <dgm:pt modelId="{C1B70DAE-A491-4A1A-B4A9-3D1B1D6F37BD}" type="pres">
      <dgm:prSet presAssocID="{F8066FC4-19C9-4AA5-8E8D-74655196969C}" presName="composite2" presStyleCnt="0"/>
      <dgm:spPr/>
    </dgm:pt>
    <dgm:pt modelId="{9107686A-BB20-4CBB-BDBC-EAF8BF1B6605}" type="pres">
      <dgm:prSet presAssocID="{F8066FC4-19C9-4AA5-8E8D-74655196969C}" presName="background2" presStyleLbl="node2" presStyleIdx="0" presStyleCnt="1"/>
      <dgm:spPr>
        <a:xfrm>
          <a:off x="1597493" y="1357341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03CC922-9C56-4939-93E8-153B6E186569}" type="pres">
      <dgm:prSet presAssocID="{F8066FC4-19C9-4AA5-8E8D-74655196969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50B9A-4764-49DA-92C4-0A7FF4F228A9}" type="pres">
      <dgm:prSet presAssocID="{F8066FC4-19C9-4AA5-8E8D-74655196969C}" presName="hierChild3" presStyleCnt="0"/>
      <dgm:spPr/>
    </dgm:pt>
    <dgm:pt modelId="{E2588671-FB2F-473D-8477-A6452A0BC59F}" type="pres">
      <dgm:prSet presAssocID="{A423B281-8783-4D11-8D19-2227A24CC7F4}" presName="Name17" presStyleLbl="parChTrans1D3" presStyleIdx="0" presStyleCnt="1"/>
      <dgm:spPr/>
      <dgm:t>
        <a:bodyPr/>
        <a:lstStyle/>
        <a:p>
          <a:endParaRPr lang="en-IE"/>
        </a:p>
      </dgm:t>
    </dgm:pt>
    <dgm:pt modelId="{12305692-E3D9-4B00-BA09-50BC48C82F46}" type="pres">
      <dgm:prSet presAssocID="{E59CAD64-F57D-417A-B545-F03AF2C18C25}" presName="hierRoot3" presStyleCnt="0"/>
      <dgm:spPr/>
    </dgm:pt>
    <dgm:pt modelId="{06F654A5-3AE9-4D10-B36B-B1A24A2A8CFA}" type="pres">
      <dgm:prSet presAssocID="{E59CAD64-F57D-417A-B545-F03AF2C18C25}" presName="composite3" presStyleCnt="0"/>
      <dgm:spPr/>
    </dgm:pt>
    <dgm:pt modelId="{CB764F6F-05DB-47CA-88B8-813A92DCFB37}" type="pres">
      <dgm:prSet presAssocID="{E59CAD64-F57D-417A-B545-F03AF2C18C25}" presName="background3" presStyleLbl="node3" presStyleIdx="0" presStyleCnt="1"/>
      <dgm:spPr>
        <a:xfrm>
          <a:off x="1513993" y="2163460"/>
          <a:ext cx="1037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6830DB9-7A8E-4B04-BCA5-8ECC07C5BF8C}" type="pres">
      <dgm:prSet presAssocID="{E59CAD64-F57D-417A-B545-F03AF2C18C25}" presName="text3" presStyleLbl="fgAcc3" presStyleIdx="0" presStyleCnt="1" custScaleX="119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D6A43-8507-45BE-A7FD-8CCE4E8BDB08}" type="pres">
      <dgm:prSet presAssocID="{E59CAD64-F57D-417A-B545-F03AF2C18C25}" presName="hierChild4" presStyleCnt="0"/>
      <dgm:spPr/>
    </dgm:pt>
    <dgm:pt modelId="{8C9E7317-0AE3-4530-A019-789108A34DE6}" type="pres">
      <dgm:prSet presAssocID="{9D07D151-ADB7-4CB2-BC94-7FED099699D1}" presName="Name23" presStyleLbl="parChTrans1D4" presStyleIdx="0" presStyleCnt="4"/>
      <dgm:spPr/>
      <dgm:t>
        <a:bodyPr/>
        <a:lstStyle/>
        <a:p>
          <a:endParaRPr lang="en-US"/>
        </a:p>
      </dgm:t>
    </dgm:pt>
    <dgm:pt modelId="{C0F31145-5DA8-45AF-9A4F-67AFD8AA569A}" type="pres">
      <dgm:prSet presAssocID="{B086B5B2-013F-49A2-8C61-58EDBF673E14}" presName="hierRoot4" presStyleCnt="0"/>
      <dgm:spPr/>
    </dgm:pt>
    <dgm:pt modelId="{A38A2C4A-087A-420E-B976-3C439741F670}" type="pres">
      <dgm:prSet presAssocID="{B086B5B2-013F-49A2-8C61-58EDBF673E14}" presName="composite4" presStyleCnt="0"/>
      <dgm:spPr/>
    </dgm:pt>
    <dgm:pt modelId="{21C3E00E-A974-40C3-BEA7-66944769C8F2}" type="pres">
      <dgm:prSet presAssocID="{B086B5B2-013F-49A2-8C61-58EDBF673E14}" presName="background4" presStyleLbl="node4" presStyleIdx="0" presStyleCnt="4"/>
      <dgm:spPr/>
    </dgm:pt>
    <dgm:pt modelId="{946C882F-1460-4B11-974C-2E9B68F9A667}" type="pres">
      <dgm:prSet presAssocID="{B086B5B2-013F-49A2-8C61-58EDBF673E14}" presName="text4" presStyleLbl="fgAcc4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3BB5B7B-CF85-41B9-BA9D-9E5DAB69A996}" type="pres">
      <dgm:prSet presAssocID="{B086B5B2-013F-49A2-8C61-58EDBF673E14}" presName="hierChild5" presStyleCnt="0"/>
      <dgm:spPr/>
    </dgm:pt>
    <dgm:pt modelId="{18CA3BB8-1824-40E5-9E53-86C19B5BBAF0}" type="pres">
      <dgm:prSet presAssocID="{3032CD98-7AE2-4484-81CB-5AEFBCBAE265}" presName="Name23" presStyleLbl="parChTrans1D4" presStyleIdx="1" presStyleCnt="4"/>
      <dgm:spPr/>
      <dgm:t>
        <a:bodyPr/>
        <a:lstStyle/>
        <a:p>
          <a:endParaRPr lang="en-IE"/>
        </a:p>
      </dgm:t>
    </dgm:pt>
    <dgm:pt modelId="{86CE8672-1771-431C-A2D1-227AEBA1FEFB}" type="pres">
      <dgm:prSet presAssocID="{7A8A55D0-D776-44A4-983B-7C9EE739ED5E}" presName="hierRoot4" presStyleCnt="0"/>
      <dgm:spPr/>
    </dgm:pt>
    <dgm:pt modelId="{C801F5CF-4AA8-456C-ABB6-0E89A97E409A}" type="pres">
      <dgm:prSet presAssocID="{7A8A55D0-D776-44A4-983B-7C9EE739ED5E}" presName="composite4" presStyleCnt="0"/>
      <dgm:spPr/>
    </dgm:pt>
    <dgm:pt modelId="{28E31775-5444-490C-8ECF-7AE63F479295}" type="pres">
      <dgm:prSet presAssocID="{7A8A55D0-D776-44A4-983B-7C9EE739ED5E}" presName="background4" presStyleLbl="node4" presStyleIdx="1" presStyleCnt="4"/>
      <dgm:spPr>
        <a:xfrm>
          <a:off x="1219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71EADFC-5B26-4352-B64E-F92F2C5B16A2}" type="pres">
      <dgm:prSet presAssocID="{7A8A55D0-D776-44A4-983B-7C9EE739ED5E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2744B-2B5B-4796-837F-F595A9307F88}" type="pres">
      <dgm:prSet presAssocID="{7A8A55D0-D776-44A4-983B-7C9EE739ED5E}" presName="hierChild5" presStyleCnt="0"/>
      <dgm:spPr/>
    </dgm:pt>
    <dgm:pt modelId="{50FB367E-56CE-4BB5-91A9-D4676F29B626}" type="pres">
      <dgm:prSet presAssocID="{D267E39D-BD82-4F12-B5CE-0CCC84189D36}" presName="Name23" presStyleLbl="parChTrans1D4" presStyleIdx="2" presStyleCnt="4"/>
      <dgm:spPr/>
      <dgm:t>
        <a:bodyPr/>
        <a:lstStyle/>
        <a:p>
          <a:endParaRPr lang="en-IE"/>
        </a:p>
      </dgm:t>
    </dgm:pt>
    <dgm:pt modelId="{23B773DB-51AC-450D-85D0-E868777EA8E0}" type="pres">
      <dgm:prSet presAssocID="{6CDFA696-141F-44A3-A3F0-4B06593BA85E}" presName="hierRoot4" presStyleCnt="0"/>
      <dgm:spPr/>
    </dgm:pt>
    <dgm:pt modelId="{E1977A6E-8BA1-4004-8CAB-8D960E8F2AF0}" type="pres">
      <dgm:prSet presAssocID="{6CDFA696-141F-44A3-A3F0-4B06593BA85E}" presName="composite4" presStyleCnt="0"/>
      <dgm:spPr/>
    </dgm:pt>
    <dgm:pt modelId="{E3892D19-0E72-4F35-BF70-0B1E916C2202}" type="pres">
      <dgm:prSet presAssocID="{6CDFA696-141F-44A3-A3F0-4B06593BA85E}" presName="background4" presStyleLbl="node4" presStyleIdx="2" presStyleCnt="4"/>
      <dgm:spPr>
        <a:xfrm>
          <a:off x="1065401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55CB540-D652-4733-A0B2-44848F703397}" type="pres">
      <dgm:prSet presAssocID="{6CDFA696-141F-44A3-A3F0-4B06593BA85E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43A3F-9F27-496C-87FB-B7DF5D987ACE}" type="pres">
      <dgm:prSet presAssocID="{6CDFA696-141F-44A3-A3F0-4B06593BA85E}" presName="hierChild5" presStyleCnt="0"/>
      <dgm:spPr/>
    </dgm:pt>
    <dgm:pt modelId="{B3B3AC07-95D0-406F-A29B-B86FEEF9CC31}" type="pres">
      <dgm:prSet presAssocID="{304287D5-B5AF-4456-BED1-67BE353987A4}" presName="Name23" presStyleLbl="parChTrans1D4" presStyleIdx="3" presStyleCnt="4"/>
      <dgm:spPr/>
      <dgm:t>
        <a:bodyPr/>
        <a:lstStyle/>
        <a:p>
          <a:endParaRPr lang="en-US"/>
        </a:p>
      </dgm:t>
    </dgm:pt>
    <dgm:pt modelId="{9843261B-1C31-42EB-B457-1F83196B177C}" type="pres">
      <dgm:prSet presAssocID="{C47BDBA0-6336-4F14-AD54-5B23983D60BF}" presName="hierRoot4" presStyleCnt="0"/>
      <dgm:spPr/>
    </dgm:pt>
    <dgm:pt modelId="{F85AC8FB-98B8-494A-AA82-F4827A1AB8C7}" type="pres">
      <dgm:prSet presAssocID="{C47BDBA0-6336-4F14-AD54-5B23983D60BF}" presName="composite4" presStyleCnt="0"/>
      <dgm:spPr/>
    </dgm:pt>
    <dgm:pt modelId="{BC4FB312-64F2-4999-B729-A1A2541069DB}" type="pres">
      <dgm:prSet presAssocID="{C47BDBA0-6336-4F14-AD54-5B23983D60BF}" presName="background4" presStyleLbl="node4" presStyleIdx="3" presStyleCnt="4"/>
      <dgm:spPr>
        <a:xfrm>
          <a:off x="3193766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E64868C-FF3B-4B60-8F2E-48A7C6361390}" type="pres">
      <dgm:prSet presAssocID="{C47BDBA0-6336-4F14-AD54-5B23983D60BF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9E6B9-331A-42D3-B89E-F82E7076D4D5}" type="pres">
      <dgm:prSet presAssocID="{C47BDBA0-6336-4F14-AD54-5B23983D60BF}" presName="hierChild5" presStyleCnt="0"/>
      <dgm:spPr/>
    </dgm:pt>
  </dgm:ptLst>
  <dgm:cxnLst>
    <dgm:cxn modelId="{A793E6DA-13BE-488C-8DB3-30A5D743FEC6}" srcId="{E59CAD64-F57D-417A-B545-F03AF2C18C25}" destId="{C47BDBA0-6336-4F14-AD54-5B23983D60BF}" srcOrd="3" destOrd="0" parTransId="{304287D5-B5AF-4456-BED1-67BE353987A4}" sibTransId="{30633818-CD39-48D6-A634-57B014822B32}"/>
    <dgm:cxn modelId="{46EB3349-B0DB-48A4-88CC-000D570C0393}" type="presOf" srcId="{6CDFA696-141F-44A3-A3F0-4B06593BA85E}" destId="{655CB540-D652-4733-A0B2-44848F703397}" srcOrd="0" destOrd="0" presId="urn:microsoft.com/office/officeart/2005/8/layout/hierarchy1"/>
    <dgm:cxn modelId="{2ADA3D29-C53E-42EE-A40F-2380394FB0EC}" srcId="{111E7551-D182-4E6F-A512-53E5709993B5}" destId="{F8066FC4-19C9-4AA5-8E8D-74655196969C}" srcOrd="0" destOrd="0" parTransId="{B6E31387-B515-4836-965A-23ECDCB5C0FE}" sibTransId="{4512916B-4D4E-4FE9-8325-7AB39B79486B}"/>
    <dgm:cxn modelId="{A8711FEA-5655-460B-91F9-3E4681319E81}" type="presOf" srcId="{7A8A55D0-D776-44A4-983B-7C9EE739ED5E}" destId="{371EADFC-5B26-4352-B64E-F92F2C5B16A2}" srcOrd="0" destOrd="0" presId="urn:microsoft.com/office/officeart/2005/8/layout/hierarchy1"/>
    <dgm:cxn modelId="{ADE08587-0797-459B-A622-5B81A4D4777C}" type="presOf" srcId="{E59CAD64-F57D-417A-B545-F03AF2C18C25}" destId="{F6830DB9-7A8E-4B04-BCA5-8ECC07C5BF8C}" srcOrd="0" destOrd="0" presId="urn:microsoft.com/office/officeart/2005/8/layout/hierarchy1"/>
    <dgm:cxn modelId="{3CF2B2E7-8A02-4304-88E0-B1B8830A17C9}" type="presOf" srcId="{9D07D151-ADB7-4CB2-BC94-7FED099699D1}" destId="{8C9E7317-0AE3-4530-A019-789108A34DE6}" srcOrd="0" destOrd="0" presId="urn:microsoft.com/office/officeart/2005/8/layout/hierarchy1"/>
    <dgm:cxn modelId="{16154D43-C97B-4959-A517-A75591BD245F}" type="presOf" srcId="{3032CD98-7AE2-4484-81CB-5AEFBCBAE265}" destId="{18CA3BB8-1824-40E5-9E53-86C19B5BBAF0}" srcOrd="0" destOrd="0" presId="urn:microsoft.com/office/officeart/2005/8/layout/hierarchy1"/>
    <dgm:cxn modelId="{66CD3D72-DF21-4538-9615-B5098828355F}" srcId="{E59CAD64-F57D-417A-B545-F03AF2C18C25}" destId="{7A8A55D0-D776-44A4-983B-7C9EE739ED5E}" srcOrd="1" destOrd="0" parTransId="{3032CD98-7AE2-4484-81CB-5AEFBCBAE265}" sibTransId="{DD259312-AD2E-44A9-AC4C-BF2DEA9D5886}"/>
    <dgm:cxn modelId="{464A5EA4-7D99-4FF2-9DA9-26239CB40606}" srcId="{E59CAD64-F57D-417A-B545-F03AF2C18C25}" destId="{6CDFA696-141F-44A3-A3F0-4B06593BA85E}" srcOrd="2" destOrd="0" parTransId="{D267E39D-BD82-4F12-B5CE-0CCC84189D36}" sibTransId="{80C23005-048A-4778-8697-0F5A411C5ADF}"/>
    <dgm:cxn modelId="{349DF783-6678-46E6-A5EE-3394766481B0}" srcId="{E59CAD64-F57D-417A-B545-F03AF2C18C25}" destId="{B086B5B2-013F-49A2-8C61-58EDBF673E14}" srcOrd="0" destOrd="0" parTransId="{9D07D151-ADB7-4CB2-BC94-7FED099699D1}" sibTransId="{99938E35-E596-4D35-A1FB-73520198E482}"/>
    <dgm:cxn modelId="{D5E50233-81C2-4156-9659-5266222F9C3E}" type="presOf" srcId="{F8066FC4-19C9-4AA5-8E8D-74655196969C}" destId="{203CC922-9C56-4939-93E8-153B6E186569}" srcOrd="0" destOrd="0" presId="urn:microsoft.com/office/officeart/2005/8/layout/hierarchy1"/>
    <dgm:cxn modelId="{107C074C-AA3A-4597-8101-0EDEE36193E1}" type="presOf" srcId="{304287D5-B5AF-4456-BED1-67BE353987A4}" destId="{B3B3AC07-95D0-406F-A29B-B86FEEF9CC31}" srcOrd="0" destOrd="0" presId="urn:microsoft.com/office/officeart/2005/8/layout/hierarchy1"/>
    <dgm:cxn modelId="{38EFD347-1B9E-42EE-9803-2EA6D348A847}" type="presOf" srcId="{A423B281-8783-4D11-8D19-2227A24CC7F4}" destId="{E2588671-FB2F-473D-8477-A6452A0BC59F}" srcOrd="0" destOrd="0" presId="urn:microsoft.com/office/officeart/2005/8/layout/hierarchy1"/>
    <dgm:cxn modelId="{6F9D2235-EBE3-44C0-BA80-5DC4713387E6}" type="presOf" srcId="{B6E31387-B515-4836-965A-23ECDCB5C0FE}" destId="{1366FC00-3823-4260-8C3B-67E24FCB0114}" srcOrd="0" destOrd="0" presId="urn:microsoft.com/office/officeart/2005/8/layout/hierarchy1"/>
    <dgm:cxn modelId="{A1A80AD6-F6B3-417D-B585-368DA8CEAB79}" type="presOf" srcId="{F43E439A-83BC-4F0F-8D60-FD8D3471223D}" destId="{CA7D9CCF-1475-4415-BC21-E8174657983D}" srcOrd="0" destOrd="0" presId="urn:microsoft.com/office/officeart/2005/8/layout/hierarchy1"/>
    <dgm:cxn modelId="{1208EA00-A2BA-40B1-8313-699CA9295B34}" type="presOf" srcId="{D267E39D-BD82-4F12-B5CE-0CCC84189D36}" destId="{50FB367E-56CE-4BB5-91A9-D4676F29B626}" srcOrd="0" destOrd="0" presId="urn:microsoft.com/office/officeart/2005/8/layout/hierarchy1"/>
    <dgm:cxn modelId="{A75A7C21-8137-4CBD-8F76-B1145B8CE7CE}" srcId="{F8066FC4-19C9-4AA5-8E8D-74655196969C}" destId="{E59CAD64-F57D-417A-B545-F03AF2C18C25}" srcOrd="0" destOrd="0" parTransId="{A423B281-8783-4D11-8D19-2227A24CC7F4}" sibTransId="{FBE3FC74-55FB-4A5B-B6ED-25D90BBC9B0C}"/>
    <dgm:cxn modelId="{D2846644-D748-47D2-93A1-5111ED5185F6}" type="presOf" srcId="{C47BDBA0-6336-4F14-AD54-5B23983D60BF}" destId="{BE64868C-FF3B-4B60-8F2E-48A7C6361390}" srcOrd="0" destOrd="0" presId="urn:microsoft.com/office/officeart/2005/8/layout/hierarchy1"/>
    <dgm:cxn modelId="{154A4157-A30B-42E1-BF72-E96C64B95835}" srcId="{F43E439A-83BC-4F0F-8D60-FD8D3471223D}" destId="{111E7551-D182-4E6F-A512-53E5709993B5}" srcOrd="0" destOrd="0" parTransId="{705C7FAD-EC41-4FA0-ADE5-54499401B512}" sibTransId="{9F7AAA33-E211-478D-8F1C-ABBD1C12D49B}"/>
    <dgm:cxn modelId="{0519041A-054A-4921-9057-6DFB22FAC959}" type="presOf" srcId="{B086B5B2-013F-49A2-8C61-58EDBF673E14}" destId="{946C882F-1460-4B11-974C-2E9B68F9A667}" srcOrd="0" destOrd="0" presId="urn:microsoft.com/office/officeart/2005/8/layout/hierarchy1"/>
    <dgm:cxn modelId="{E9F678B5-3ACC-428E-A9C4-D48FD296F00A}" type="presOf" srcId="{111E7551-D182-4E6F-A512-53E5709993B5}" destId="{7A09A336-0B89-440D-AE4C-B0E6CE4AA715}" srcOrd="0" destOrd="0" presId="urn:microsoft.com/office/officeart/2005/8/layout/hierarchy1"/>
    <dgm:cxn modelId="{D828C4CE-A777-49C7-A40A-5B22E9E074B9}" type="presParOf" srcId="{CA7D9CCF-1475-4415-BC21-E8174657983D}" destId="{7973EA9A-5656-4A0A-90B9-79EF50F9378A}" srcOrd="0" destOrd="0" presId="urn:microsoft.com/office/officeart/2005/8/layout/hierarchy1"/>
    <dgm:cxn modelId="{76CED4C2-0099-42D6-80A4-42334A7F37A5}" type="presParOf" srcId="{7973EA9A-5656-4A0A-90B9-79EF50F9378A}" destId="{926A6929-6EDA-48CA-96F1-2DA3F4FACDC8}" srcOrd="0" destOrd="0" presId="urn:microsoft.com/office/officeart/2005/8/layout/hierarchy1"/>
    <dgm:cxn modelId="{47F059FF-CC89-4717-9829-C91009001FB2}" type="presParOf" srcId="{926A6929-6EDA-48CA-96F1-2DA3F4FACDC8}" destId="{379D4EF0-4822-45F3-9057-56A0EECC9F73}" srcOrd="0" destOrd="0" presId="urn:microsoft.com/office/officeart/2005/8/layout/hierarchy1"/>
    <dgm:cxn modelId="{24BF00D0-67B5-4EC9-8088-7F38F070E9A5}" type="presParOf" srcId="{926A6929-6EDA-48CA-96F1-2DA3F4FACDC8}" destId="{7A09A336-0B89-440D-AE4C-B0E6CE4AA715}" srcOrd="1" destOrd="0" presId="urn:microsoft.com/office/officeart/2005/8/layout/hierarchy1"/>
    <dgm:cxn modelId="{A2C920F4-89F1-4477-B841-8AD8BED17F24}" type="presParOf" srcId="{7973EA9A-5656-4A0A-90B9-79EF50F9378A}" destId="{19A357E1-DB02-4368-88ED-65E15E43C420}" srcOrd="1" destOrd="0" presId="urn:microsoft.com/office/officeart/2005/8/layout/hierarchy1"/>
    <dgm:cxn modelId="{00081AC3-B1A7-4875-9204-E36D0F99B0F8}" type="presParOf" srcId="{19A357E1-DB02-4368-88ED-65E15E43C420}" destId="{1366FC00-3823-4260-8C3B-67E24FCB0114}" srcOrd="0" destOrd="0" presId="urn:microsoft.com/office/officeart/2005/8/layout/hierarchy1"/>
    <dgm:cxn modelId="{EBA48B5B-7985-41BA-83A1-16E902FE7CA4}" type="presParOf" srcId="{19A357E1-DB02-4368-88ED-65E15E43C420}" destId="{C043862B-680A-42BB-A959-14EA7FA592BF}" srcOrd="1" destOrd="0" presId="urn:microsoft.com/office/officeart/2005/8/layout/hierarchy1"/>
    <dgm:cxn modelId="{270D4A63-AD96-4121-98FD-EEADB2B96244}" type="presParOf" srcId="{C043862B-680A-42BB-A959-14EA7FA592BF}" destId="{C1B70DAE-A491-4A1A-B4A9-3D1B1D6F37BD}" srcOrd="0" destOrd="0" presId="urn:microsoft.com/office/officeart/2005/8/layout/hierarchy1"/>
    <dgm:cxn modelId="{7B398E44-824F-4F38-9389-9F4B7B453C6E}" type="presParOf" srcId="{C1B70DAE-A491-4A1A-B4A9-3D1B1D6F37BD}" destId="{9107686A-BB20-4CBB-BDBC-EAF8BF1B6605}" srcOrd="0" destOrd="0" presId="urn:microsoft.com/office/officeart/2005/8/layout/hierarchy1"/>
    <dgm:cxn modelId="{442D714A-1EC4-4295-9712-10005133A842}" type="presParOf" srcId="{C1B70DAE-A491-4A1A-B4A9-3D1B1D6F37BD}" destId="{203CC922-9C56-4939-93E8-153B6E186569}" srcOrd="1" destOrd="0" presId="urn:microsoft.com/office/officeart/2005/8/layout/hierarchy1"/>
    <dgm:cxn modelId="{D634DA8A-5EA2-42BE-9197-180278367CBE}" type="presParOf" srcId="{C043862B-680A-42BB-A959-14EA7FA592BF}" destId="{30350B9A-4764-49DA-92C4-0A7FF4F228A9}" srcOrd="1" destOrd="0" presId="urn:microsoft.com/office/officeart/2005/8/layout/hierarchy1"/>
    <dgm:cxn modelId="{131A8BE1-270C-419B-8965-9FC13F58857D}" type="presParOf" srcId="{30350B9A-4764-49DA-92C4-0A7FF4F228A9}" destId="{E2588671-FB2F-473D-8477-A6452A0BC59F}" srcOrd="0" destOrd="0" presId="urn:microsoft.com/office/officeart/2005/8/layout/hierarchy1"/>
    <dgm:cxn modelId="{6D5C578D-8E6D-4718-9CF0-31B64876DEE5}" type="presParOf" srcId="{30350B9A-4764-49DA-92C4-0A7FF4F228A9}" destId="{12305692-E3D9-4B00-BA09-50BC48C82F46}" srcOrd="1" destOrd="0" presId="urn:microsoft.com/office/officeart/2005/8/layout/hierarchy1"/>
    <dgm:cxn modelId="{0F343BED-20EF-4430-AA10-4094930E5157}" type="presParOf" srcId="{12305692-E3D9-4B00-BA09-50BC48C82F46}" destId="{06F654A5-3AE9-4D10-B36B-B1A24A2A8CFA}" srcOrd="0" destOrd="0" presId="urn:microsoft.com/office/officeart/2005/8/layout/hierarchy1"/>
    <dgm:cxn modelId="{8559A56A-0E77-426E-9AA7-125322D4A6DB}" type="presParOf" srcId="{06F654A5-3AE9-4D10-B36B-B1A24A2A8CFA}" destId="{CB764F6F-05DB-47CA-88B8-813A92DCFB37}" srcOrd="0" destOrd="0" presId="urn:microsoft.com/office/officeart/2005/8/layout/hierarchy1"/>
    <dgm:cxn modelId="{8DAE55AE-B9FB-4E34-877A-DC852FF0180E}" type="presParOf" srcId="{06F654A5-3AE9-4D10-B36B-B1A24A2A8CFA}" destId="{F6830DB9-7A8E-4B04-BCA5-8ECC07C5BF8C}" srcOrd="1" destOrd="0" presId="urn:microsoft.com/office/officeart/2005/8/layout/hierarchy1"/>
    <dgm:cxn modelId="{EA8B9FB5-FF3C-429F-8F08-5729DDB04B66}" type="presParOf" srcId="{12305692-E3D9-4B00-BA09-50BC48C82F46}" destId="{BA7D6A43-8507-45BE-A7FD-8CCE4E8BDB08}" srcOrd="1" destOrd="0" presId="urn:microsoft.com/office/officeart/2005/8/layout/hierarchy1"/>
    <dgm:cxn modelId="{F8FE980C-A9EA-44BA-BF34-4F5BB3E2AD01}" type="presParOf" srcId="{BA7D6A43-8507-45BE-A7FD-8CCE4E8BDB08}" destId="{8C9E7317-0AE3-4530-A019-789108A34DE6}" srcOrd="0" destOrd="0" presId="urn:microsoft.com/office/officeart/2005/8/layout/hierarchy1"/>
    <dgm:cxn modelId="{D8F1EBDF-E012-4EC3-9567-C7D535DD2A36}" type="presParOf" srcId="{BA7D6A43-8507-45BE-A7FD-8CCE4E8BDB08}" destId="{C0F31145-5DA8-45AF-9A4F-67AFD8AA569A}" srcOrd="1" destOrd="0" presId="urn:microsoft.com/office/officeart/2005/8/layout/hierarchy1"/>
    <dgm:cxn modelId="{7DE12E76-0056-485C-A6B3-A79D958C2431}" type="presParOf" srcId="{C0F31145-5DA8-45AF-9A4F-67AFD8AA569A}" destId="{A38A2C4A-087A-420E-B976-3C439741F670}" srcOrd="0" destOrd="0" presId="urn:microsoft.com/office/officeart/2005/8/layout/hierarchy1"/>
    <dgm:cxn modelId="{3558780E-97DB-4F0B-B585-1A89FE9BB83F}" type="presParOf" srcId="{A38A2C4A-087A-420E-B976-3C439741F670}" destId="{21C3E00E-A974-40C3-BEA7-66944769C8F2}" srcOrd="0" destOrd="0" presId="urn:microsoft.com/office/officeart/2005/8/layout/hierarchy1"/>
    <dgm:cxn modelId="{B22EA634-3611-46B5-AF4A-8D06C2AD5600}" type="presParOf" srcId="{A38A2C4A-087A-420E-B976-3C439741F670}" destId="{946C882F-1460-4B11-974C-2E9B68F9A667}" srcOrd="1" destOrd="0" presId="urn:microsoft.com/office/officeart/2005/8/layout/hierarchy1"/>
    <dgm:cxn modelId="{AC84FE6B-8665-4253-A4C1-EEBF5E6053A4}" type="presParOf" srcId="{C0F31145-5DA8-45AF-9A4F-67AFD8AA569A}" destId="{F3BB5B7B-CF85-41B9-BA9D-9E5DAB69A996}" srcOrd="1" destOrd="0" presId="urn:microsoft.com/office/officeart/2005/8/layout/hierarchy1"/>
    <dgm:cxn modelId="{87C37912-919D-4BE3-BCE8-768C50BC7CD7}" type="presParOf" srcId="{BA7D6A43-8507-45BE-A7FD-8CCE4E8BDB08}" destId="{18CA3BB8-1824-40E5-9E53-86C19B5BBAF0}" srcOrd="2" destOrd="0" presId="urn:microsoft.com/office/officeart/2005/8/layout/hierarchy1"/>
    <dgm:cxn modelId="{C3E2C116-2E1A-4A10-9A90-B3F29D01075D}" type="presParOf" srcId="{BA7D6A43-8507-45BE-A7FD-8CCE4E8BDB08}" destId="{86CE8672-1771-431C-A2D1-227AEBA1FEFB}" srcOrd="3" destOrd="0" presId="urn:microsoft.com/office/officeart/2005/8/layout/hierarchy1"/>
    <dgm:cxn modelId="{385A0EF6-3968-42B6-AA0D-201022340665}" type="presParOf" srcId="{86CE8672-1771-431C-A2D1-227AEBA1FEFB}" destId="{C801F5CF-4AA8-456C-ABB6-0E89A97E409A}" srcOrd="0" destOrd="0" presId="urn:microsoft.com/office/officeart/2005/8/layout/hierarchy1"/>
    <dgm:cxn modelId="{95FF8CA3-D649-4C7A-BA4E-565060762784}" type="presParOf" srcId="{C801F5CF-4AA8-456C-ABB6-0E89A97E409A}" destId="{28E31775-5444-490C-8ECF-7AE63F479295}" srcOrd="0" destOrd="0" presId="urn:microsoft.com/office/officeart/2005/8/layout/hierarchy1"/>
    <dgm:cxn modelId="{8C654216-AD2D-477F-B07E-D6D139E5677C}" type="presParOf" srcId="{C801F5CF-4AA8-456C-ABB6-0E89A97E409A}" destId="{371EADFC-5B26-4352-B64E-F92F2C5B16A2}" srcOrd="1" destOrd="0" presId="urn:microsoft.com/office/officeart/2005/8/layout/hierarchy1"/>
    <dgm:cxn modelId="{4388E56F-0368-4F24-9FAF-B52D5609680D}" type="presParOf" srcId="{86CE8672-1771-431C-A2D1-227AEBA1FEFB}" destId="{1382744B-2B5B-4796-837F-F595A9307F88}" srcOrd="1" destOrd="0" presId="urn:microsoft.com/office/officeart/2005/8/layout/hierarchy1"/>
    <dgm:cxn modelId="{94220240-496C-4B2E-B490-BF502AFF4B77}" type="presParOf" srcId="{BA7D6A43-8507-45BE-A7FD-8CCE4E8BDB08}" destId="{50FB367E-56CE-4BB5-91A9-D4676F29B626}" srcOrd="4" destOrd="0" presId="urn:microsoft.com/office/officeart/2005/8/layout/hierarchy1"/>
    <dgm:cxn modelId="{10966CA4-7632-4726-BADB-FF14D37D511C}" type="presParOf" srcId="{BA7D6A43-8507-45BE-A7FD-8CCE4E8BDB08}" destId="{23B773DB-51AC-450D-85D0-E868777EA8E0}" srcOrd="5" destOrd="0" presId="urn:microsoft.com/office/officeart/2005/8/layout/hierarchy1"/>
    <dgm:cxn modelId="{2D77AE2E-7361-43C1-907C-B907319B0F34}" type="presParOf" srcId="{23B773DB-51AC-450D-85D0-E868777EA8E0}" destId="{E1977A6E-8BA1-4004-8CAB-8D960E8F2AF0}" srcOrd="0" destOrd="0" presId="urn:microsoft.com/office/officeart/2005/8/layout/hierarchy1"/>
    <dgm:cxn modelId="{B98A8D8C-5A02-4145-BB8F-9A87D52A015B}" type="presParOf" srcId="{E1977A6E-8BA1-4004-8CAB-8D960E8F2AF0}" destId="{E3892D19-0E72-4F35-BF70-0B1E916C2202}" srcOrd="0" destOrd="0" presId="urn:microsoft.com/office/officeart/2005/8/layout/hierarchy1"/>
    <dgm:cxn modelId="{E1E70F60-E083-40D0-9218-7C9FA498F8C5}" type="presParOf" srcId="{E1977A6E-8BA1-4004-8CAB-8D960E8F2AF0}" destId="{655CB540-D652-4733-A0B2-44848F703397}" srcOrd="1" destOrd="0" presId="urn:microsoft.com/office/officeart/2005/8/layout/hierarchy1"/>
    <dgm:cxn modelId="{887DF4D1-3A26-4811-8AC7-4143FB4846BD}" type="presParOf" srcId="{23B773DB-51AC-450D-85D0-E868777EA8E0}" destId="{64243A3F-9F27-496C-87FB-B7DF5D987ACE}" srcOrd="1" destOrd="0" presId="urn:microsoft.com/office/officeart/2005/8/layout/hierarchy1"/>
    <dgm:cxn modelId="{0FF4810E-EAE0-425D-BC3E-84735B19A18E}" type="presParOf" srcId="{BA7D6A43-8507-45BE-A7FD-8CCE4E8BDB08}" destId="{B3B3AC07-95D0-406F-A29B-B86FEEF9CC31}" srcOrd="6" destOrd="0" presId="urn:microsoft.com/office/officeart/2005/8/layout/hierarchy1"/>
    <dgm:cxn modelId="{540566C8-3438-4465-9BA6-6811ECA948B7}" type="presParOf" srcId="{BA7D6A43-8507-45BE-A7FD-8CCE4E8BDB08}" destId="{9843261B-1C31-42EB-B457-1F83196B177C}" srcOrd="7" destOrd="0" presId="urn:microsoft.com/office/officeart/2005/8/layout/hierarchy1"/>
    <dgm:cxn modelId="{31667E1B-36CD-42CD-9DAC-B473793CC038}" type="presParOf" srcId="{9843261B-1C31-42EB-B457-1F83196B177C}" destId="{F85AC8FB-98B8-494A-AA82-F4827A1AB8C7}" srcOrd="0" destOrd="0" presId="urn:microsoft.com/office/officeart/2005/8/layout/hierarchy1"/>
    <dgm:cxn modelId="{266B6759-E6AC-40ED-A2EF-BC551ACB340F}" type="presParOf" srcId="{F85AC8FB-98B8-494A-AA82-F4827A1AB8C7}" destId="{BC4FB312-64F2-4999-B729-A1A2541069DB}" srcOrd="0" destOrd="0" presId="urn:microsoft.com/office/officeart/2005/8/layout/hierarchy1"/>
    <dgm:cxn modelId="{D9163D29-D0CD-4D97-84E8-663C6257151A}" type="presParOf" srcId="{F85AC8FB-98B8-494A-AA82-F4827A1AB8C7}" destId="{BE64868C-FF3B-4B60-8F2E-48A7C6361390}" srcOrd="1" destOrd="0" presId="urn:microsoft.com/office/officeart/2005/8/layout/hierarchy1"/>
    <dgm:cxn modelId="{25C033F7-8D90-4EED-8D84-FF2891E628AD}" type="presParOf" srcId="{9843261B-1C31-42EB-B457-1F83196B177C}" destId="{6DF9E6B9-331A-42D3-B89E-F82E7076D4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3AC07-95D0-406F-A29B-B86FEEF9CC31}">
      <dsp:nvSpPr>
        <dsp:cNvPr id="0" name=""/>
        <dsp:cNvSpPr/>
      </dsp:nvSpPr>
      <dsp:spPr>
        <a:xfrm>
          <a:off x="2669278" y="3349466"/>
          <a:ext cx="2096032" cy="33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66"/>
              </a:lnTo>
              <a:lnTo>
                <a:pt x="1596273" y="172566"/>
              </a:lnTo>
              <a:lnTo>
                <a:pt x="1596273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B367E-56CE-4BB5-91A9-D4676F29B626}">
      <dsp:nvSpPr>
        <dsp:cNvPr id="0" name=""/>
        <dsp:cNvSpPr/>
      </dsp:nvSpPr>
      <dsp:spPr>
        <a:xfrm>
          <a:off x="2669278" y="3349466"/>
          <a:ext cx="698677" cy="332506"/>
        </a:xfrm>
        <a:custGeom>
          <a:avLst/>
          <a:gdLst/>
          <a:ahLst/>
          <a:cxnLst/>
          <a:rect l="0" t="0" r="0" b="0"/>
          <a:pathLst>
            <a:path>
              <a:moveTo>
                <a:pt x="532091" y="0"/>
              </a:moveTo>
              <a:lnTo>
                <a:pt x="532091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A3BB8-1824-40E5-9E53-86C19B5BBAF0}">
      <dsp:nvSpPr>
        <dsp:cNvPr id="0" name=""/>
        <dsp:cNvSpPr/>
      </dsp:nvSpPr>
      <dsp:spPr>
        <a:xfrm>
          <a:off x="1970601" y="3349466"/>
          <a:ext cx="698677" cy="332506"/>
        </a:xfrm>
        <a:custGeom>
          <a:avLst/>
          <a:gdLst/>
          <a:ahLst/>
          <a:cxnLst/>
          <a:rect l="0" t="0" r="0" b="0"/>
          <a:pathLst>
            <a:path>
              <a:moveTo>
                <a:pt x="1596273" y="0"/>
              </a:moveTo>
              <a:lnTo>
                <a:pt x="1596273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E7317-0AE3-4530-A019-789108A34DE6}">
      <dsp:nvSpPr>
        <dsp:cNvPr id="0" name=""/>
        <dsp:cNvSpPr/>
      </dsp:nvSpPr>
      <dsp:spPr>
        <a:xfrm>
          <a:off x="573246" y="3349466"/>
          <a:ext cx="2096032" cy="332506"/>
        </a:xfrm>
        <a:custGeom>
          <a:avLst/>
          <a:gdLst/>
          <a:ahLst/>
          <a:cxnLst/>
          <a:rect l="0" t="0" r="0" b="0"/>
          <a:pathLst>
            <a:path>
              <a:moveTo>
                <a:pt x="2096032" y="0"/>
              </a:moveTo>
              <a:lnTo>
                <a:pt x="2096032" y="226593"/>
              </a:lnTo>
              <a:lnTo>
                <a:pt x="0" y="226593"/>
              </a:lnTo>
              <a:lnTo>
                <a:pt x="0" y="332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88671-FB2F-473D-8477-A6452A0BC59F}">
      <dsp:nvSpPr>
        <dsp:cNvPr id="0" name=""/>
        <dsp:cNvSpPr/>
      </dsp:nvSpPr>
      <dsp:spPr>
        <a:xfrm>
          <a:off x="2623558" y="2290970"/>
          <a:ext cx="91440" cy="332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6FC00-3823-4260-8C3B-67E24FCB0114}">
      <dsp:nvSpPr>
        <dsp:cNvPr id="0" name=""/>
        <dsp:cNvSpPr/>
      </dsp:nvSpPr>
      <dsp:spPr>
        <a:xfrm>
          <a:off x="2623558" y="1232474"/>
          <a:ext cx="91440" cy="332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D4EF0-4822-45F3-9057-56A0EECC9F73}">
      <dsp:nvSpPr>
        <dsp:cNvPr id="0" name=""/>
        <dsp:cNvSpPr/>
      </dsp:nvSpPr>
      <dsp:spPr>
        <a:xfrm>
          <a:off x="2097633" y="506484"/>
          <a:ext cx="1143290" cy="7259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9A336-0B89-440D-AE4C-B0E6CE4AA715}">
      <dsp:nvSpPr>
        <dsp:cNvPr id="0" name=""/>
        <dsp:cNvSpPr/>
      </dsp:nvSpPr>
      <dsp:spPr>
        <a:xfrm>
          <a:off x="2224665" y="627165"/>
          <a:ext cx="1143290" cy="7259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Party PY_000024 Aughinish Alumina ltd</a:t>
          </a:r>
        </a:p>
      </dsp:txBody>
      <dsp:txXfrm>
        <a:off x="2245928" y="648428"/>
        <a:ext cx="1100764" cy="683463"/>
      </dsp:txXfrm>
    </dsp:sp>
    <dsp:sp modelId="{9107686A-BB20-4CBB-BDBC-EAF8BF1B6605}">
      <dsp:nvSpPr>
        <dsp:cNvPr id="0" name=""/>
        <dsp:cNvSpPr/>
      </dsp:nvSpPr>
      <dsp:spPr>
        <a:xfrm>
          <a:off x="2097633" y="1564980"/>
          <a:ext cx="1143290" cy="7259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CC922-9C56-4939-93E8-153B6E186569}">
      <dsp:nvSpPr>
        <dsp:cNvPr id="0" name=""/>
        <dsp:cNvSpPr/>
      </dsp:nvSpPr>
      <dsp:spPr>
        <a:xfrm>
          <a:off x="2224665" y="1685661"/>
          <a:ext cx="1143290" cy="7259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Participant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PT_400024</a:t>
          </a:r>
        </a:p>
      </dsp:txBody>
      <dsp:txXfrm>
        <a:off x="2245928" y="1706924"/>
        <a:ext cx="1100764" cy="683463"/>
      </dsp:txXfrm>
    </dsp:sp>
    <dsp:sp modelId="{CB764F6F-05DB-47CA-88B8-813A92DCFB37}">
      <dsp:nvSpPr>
        <dsp:cNvPr id="0" name=""/>
        <dsp:cNvSpPr/>
      </dsp:nvSpPr>
      <dsp:spPr>
        <a:xfrm>
          <a:off x="1987991" y="2623477"/>
          <a:ext cx="1362573" cy="7259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30DB9-7A8E-4B04-BCA5-8ECC07C5BF8C}">
      <dsp:nvSpPr>
        <dsp:cNvPr id="0" name=""/>
        <dsp:cNvSpPr/>
      </dsp:nvSpPr>
      <dsp:spPr>
        <a:xfrm>
          <a:off x="2115023" y="2744157"/>
          <a:ext cx="1362573" cy="7259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TS_400031 (Trading Site Account)</a:t>
          </a:r>
        </a:p>
      </dsp:txBody>
      <dsp:txXfrm>
        <a:off x="2136286" y="2765420"/>
        <a:ext cx="1320047" cy="683463"/>
      </dsp:txXfrm>
    </dsp:sp>
    <dsp:sp modelId="{21C3E00E-A974-40C3-BEA7-66944769C8F2}">
      <dsp:nvSpPr>
        <dsp:cNvPr id="0" name=""/>
        <dsp:cNvSpPr/>
      </dsp:nvSpPr>
      <dsp:spPr>
        <a:xfrm>
          <a:off x="1601" y="3681973"/>
          <a:ext cx="1143290" cy="725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C882F-1460-4B11-974C-2E9B68F9A667}">
      <dsp:nvSpPr>
        <dsp:cNvPr id="0" name=""/>
        <dsp:cNvSpPr/>
      </dsp:nvSpPr>
      <dsp:spPr>
        <a:xfrm>
          <a:off x="128633" y="3802653"/>
          <a:ext cx="1143290" cy="7259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292D2"/>
              </a:solidFill>
              <a:latin typeface="Calibri" panose="020F0502020204030204"/>
              <a:ea typeface="+mn-ea"/>
              <a:cs typeface="+mn-cs"/>
            </a:rPr>
            <a:t>TU_400001 Trading Unit</a:t>
          </a:r>
          <a:endParaRPr lang="en-US" sz="1100" b="1" kern="1200" dirty="0">
            <a:solidFill>
              <a:srgbClr val="0292D2"/>
            </a:solidFill>
            <a:latin typeface="Calibri" panose="020F0502020204030204"/>
            <a:ea typeface="+mn-ea"/>
            <a:cs typeface="+mn-cs"/>
          </a:endParaRPr>
        </a:p>
      </dsp:txBody>
      <dsp:txXfrm>
        <a:off x="149896" y="3823916"/>
        <a:ext cx="1100764" cy="683463"/>
      </dsp:txXfrm>
    </dsp:sp>
    <dsp:sp modelId="{28E31775-5444-490C-8ECF-7AE63F479295}">
      <dsp:nvSpPr>
        <dsp:cNvPr id="0" name=""/>
        <dsp:cNvSpPr/>
      </dsp:nvSpPr>
      <dsp:spPr>
        <a:xfrm>
          <a:off x="1398955" y="3681973"/>
          <a:ext cx="1143290" cy="7259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EADFC-5B26-4352-B64E-F92F2C5B16A2}">
      <dsp:nvSpPr>
        <dsp:cNvPr id="0" name=""/>
        <dsp:cNvSpPr/>
      </dsp:nvSpPr>
      <dsp:spPr>
        <a:xfrm>
          <a:off x="1525988" y="3802653"/>
          <a:ext cx="1143290" cy="7259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SK3 GU_400120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 </a:t>
          </a:r>
        </a:p>
      </dsp:txBody>
      <dsp:txXfrm>
        <a:off x="1547251" y="3823916"/>
        <a:ext cx="1100764" cy="683463"/>
      </dsp:txXfrm>
    </dsp:sp>
    <dsp:sp modelId="{E3892D19-0E72-4F35-BF70-0B1E916C2202}">
      <dsp:nvSpPr>
        <dsp:cNvPr id="0" name=""/>
        <dsp:cNvSpPr/>
      </dsp:nvSpPr>
      <dsp:spPr>
        <a:xfrm>
          <a:off x="2796310" y="3681973"/>
          <a:ext cx="1143290" cy="7259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CB540-D652-4733-A0B2-44848F703397}">
      <dsp:nvSpPr>
        <dsp:cNvPr id="0" name=""/>
        <dsp:cNvSpPr/>
      </dsp:nvSpPr>
      <dsp:spPr>
        <a:xfrm>
          <a:off x="2923342" y="3802653"/>
          <a:ext cx="1143290" cy="7259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SK4 GU_400121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</a:t>
          </a:r>
        </a:p>
      </dsp:txBody>
      <dsp:txXfrm>
        <a:off x="2944605" y="3823916"/>
        <a:ext cx="1100764" cy="683463"/>
      </dsp:txXfrm>
    </dsp:sp>
    <dsp:sp modelId="{BC4FB312-64F2-4999-B729-A1A2541069DB}">
      <dsp:nvSpPr>
        <dsp:cNvPr id="0" name=""/>
        <dsp:cNvSpPr/>
      </dsp:nvSpPr>
      <dsp:spPr>
        <a:xfrm>
          <a:off x="4193665" y="3681973"/>
          <a:ext cx="1143290" cy="7259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4868C-FF3B-4B60-8F2E-48A7C6361390}">
      <dsp:nvSpPr>
        <dsp:cNvPr id="0" name=""/>
        <dsp:cNvSpPr/>
      </dsp:nvSpPr>
      <dsp:spPr>
        <a:xfrm>
          <a:off x="4320697" y="3802653"/>
          <a:ext cx="1143290" cy="7259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TSSU SU_400030</a:t>
          </a:r>
        </a:p>
      </dsp:txBody>
      <dsp:txXfrm>
        <a:off x="4341960" y="3823916"/>
        <a:ext cx="1100764" cy="683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F145-0AA1-4272-B04E-71E064452ED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F5F50-232D-4BE7-BEC3-5C2858069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99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E20F0-1DE1-4AA2-A0AE-2780F3B7FC4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6B4D-52B8-409D-971C-D94EB341D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22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8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 is what we do</a:t>
            </a:r>
          </a:p>
          <a:p>
            <a:r>
              <a:rPr lang="en-IE" dirty="0" smtClean="0"/>
              <a:t>This is what an Autoproducer</a:t>
            </a:r>
            <a:r>
              <a:rPr lang="en-IE" baseline="0" dirty="0" smtClean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4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50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39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4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1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5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66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0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39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73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2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81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3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9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 is what we do</a:t>
            </a:r>
          </a:p>
          <a:p>
            <a:r>
              <a:rPr lang="en-IE" dirty="0" smtClean="0"/>
              <a:t>This is what an Autoproducer</a:t>
            </a:r>
            <a:r>
              <a:rPr lang="en-IE" baseline="0" dirty="0" smtClean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3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4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Priority dispatch</a:t>
            </a:r>
          </a:p>
          <a:p>
            <a:r>
              <a:rPr lang="en-IE" dirty="0" smtClean="0"/>
              <a:t>I-SEM Allows volume to follow</a:t>
            </a:r>
            <a:r>
              <a:rPr lang="en-IE" baseline="0" dirty="0" smtClean="0"/>
              <a:t> market signals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2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9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9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 is what we do</a:t>
            </a:r>
          </a:p>
          <a:p>
            <a:r>
              <a:rPr lang="en-IE" dirty="0" smtClean="0"/>
              <a:t>This is what an Autoproducer</a:t>
            </a:r>
            <a:r>
              <a:rPr lang="en-IE" baseline="0" dirty="0" smtClean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6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5040560"/>
          </a:xfrm>
        </p:spPr>
        <p:txBody>
          <a:bodyPr anchor="t">
            <a:noAutofit/>
          </a:bodyPr>
          <a:lstStyle>
            <a:lvl1pPr algn="l">
              <a:defRPr sz="7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804" y="2060848"/>
            <a:ext cx="814866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</a:t>
            </a:r>
            <a:r>
              <a:rPr lang="en-US" sz="900" dirty="0" smtClean="0">
                <a:solidFill>
                  <a:schemeClr val="accent1"/>
                </a:solidFill>
              </a:rPr>
              <a:t>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 userDrawn="1"/>
        </p:nvSpPr>
        <p:spPr>
          <a:xfrm>
            <a:off x="8271955" y="148514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F705D0-A0EC-49BD-A1C1-11E4ED95B9BA}" type="slidenum">
              <a:rPr lang="en-US" sz="1000" smtClean="0">
                <a:solidFill>
                  <a:srgbClr val="626261"/>
                </a:solidFill>
              </a:rPr>
              <a:pPr/>
              <a:t>‹#›</a:t>
            </a:fld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1"/>
          </p:nvPr>
        </p:nvSpPr>
        <p:spPr>
          <a:xfrm>
            <a:off x="599804" y="2060848"/>
            <a:ext cx="5484364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</a:t>
            </a:r>
            <a:r>
              <a:rPr lang="en-US" sz="900" dirty="0" smtClean="0">
                <a:solidFill>
                  <a:schemeClr val="accent1"/>
                </a:solidFill>
              </a:rPr>
              <a:t>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0"/>
          </p:nvPr>
        </p:nvSpPr>
        <p:spPr>
          <a:xfrm>
            <a:off x="6228184" y="2060848"/>
            <a:ext cx="252028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2"/>
          </p:nvPr>
        </p:nvSpPr>
        <p:spPr>
          <a:xfrm>
            <a:off x="599804" y="2060848"/>
            <a:ext cx="526834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0"/>
          </p:nvPr>
        </p:nvSpPr>
        <p:spPr>
          <a:xfrm>
            <a:off x="6228184" y="2060848"/>
            <a:ext cx="2520280" cy="3960440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9" name="Содержимое 2"/>
          <p:cNvSpPr>
            <a:spLocks noGrp="1"/>
          </p:cNvSpPr>
          <p:nvPr>
            <p:ph idx="11"/>
          </p:nvPr>
        </p:nvSpPr>
        <p:spPr>
          <a:xfrm>
            <a:off x="6228184" y="6021288"/>
            <a:ext cx="2520280" cy="360040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  <a:endParaRPr lang="en-US" smtClean="0"/>
          </a:p>
          <a:p>
            <a:pPr lvl="0"/>
            <a:endParaRPr lang="en-US" smtClean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1"/>
          </p:nvPr>
        </p:nvSpPr>
        <p:spPr>
          <a:xfrm>
            <a:off x="599804" y="2060848"/>
            <a:ext cx="8148660" cy="3960440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0"/>
          </p:nvPr>
        </p:nvSpPr>
        <p:spPr>
          <a:xfrm>
            <a:off x="599804" y="6093296"/>
            <a:ext cx="8148660" cy="360040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одержимое 2"/>
          <p:cNvSpPr>
            <a:spLocks noGrp="1"/>
          </p:cNvSpPr>
          <p:nvPr>
            <p:ph idx="27"/>
          </p:nvPr>
        </p:nvSpPr>
        <p:spPr>
          <a:xfrm>
            <a:off x="611560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0"/>
          </p:nvPr>
        </p:nvSpPr>
        <p:spPr>
          <a:xfrm>
            <a:off x="599804" y="3717032"/>
            <a:ext cx="2388020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1" name="Содержимое 2"/>
          <p:cNvSpPr>
            <a:spLocks noGrp="1"/>
          </p:cNvSpPr>
          <p:nvPr>
            <p:ph idx="12"/>
          </p:nvPr>
        </p:nvSpPr>
        <p:spPr>
          <a:xfrm>
            <a:off x="3180936" y="3717032"/>
            <a:ext cx="2327167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3" name="Содержимое 2"/>
          <p:cNvSpPr>
            <a:spLocks noGrp="1"/>
          </p:cNvSpPr>
          <p:nvPr>
            <p:ph idx="14"/>
          </p:nvPr>
        </p:nvSpPr>
        <p:spPr>
          <a:xfrm>
            <a:off x="5750314" y="3717032"/>
            <a:ext cx="2494094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5" name="Содержимое 2"/>
          <p:cNvSpPr>
            <a:spLocks noGrp="1"/>
          </p:cNvSpPr>
          <p:nvPr>
            <p:ph idx="16"/>
          </p:nvPr>
        </p:nvSpPr>
        <p:spPr>
          <a:xfrm>
            <a:off x="599804" y="5877272"/>
            <a:ext cx="2388020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7" name="Содержимое 2"/>
          <p:cNvSpPr>
            <a:spLocks noGrp="1"/>
          </p:cNvSpPr>
          <p:nvPr>
            <p:ph idx="18"/>
          </p:nvPr>
        </p:nvSpPr>
        <p:spPr>
          <a:xfrm>
            <a:off x="3180936" y="5877272"/>
            <a:ext cx="2327167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9" name="Содержимое 2"/>
          <p:cNvSpPr>
            <a:spLocks noGrp="1"/>
          </p:cNvSpPr>
          <p:nvPr>
            <p:ph idx="20"/>
          </p:nvPr>
        </p:nvSpPr>
        <p:spPr>
          <a:xfrm>
            <a:off x="5750314" y="5877272"/>
            <a:ext cx="2494094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9" name="Содержимое 2"/>
          <p:cNvSpPr>
            <a:spLocks noGrp="1"/>
          </p:cNvSpPr>
          <p:nvPr>
            <p:ph idx="24"/>
          </p:nvPr>
        </p:nvSpPr>
        <p:spPr>
          <a:xfrm>
            <a:off x="5750314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0" name="Содержимое 2"/>
          <p:cNvSpPr>
            <a:spLocks noGrp="1"/>
          </p:cNvSpPr>
          <p:nvPr>
            <p:ph idx="25"/>
          </p:nvPr>
        </p:nvSpPr>
        <p:spPr>
          <a:xfrm>
            <a:off x="3180937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1" name="Содержимое 2"/>
          <p:cNvSpPr>
            <a:spLocks noGrp="1"/>
          </p:cNvSpPr>
          <p:nvPr>
            <p:ph idx="26"/>
          </p:nvPr>
        </p:nvSpPr>
        <p:spPr>
          <a:xfrm>
            <a:off x="611560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3" name="Содержимое 2"/>
          <p:cNvSpPr>
            <a:spLocks noGrp="1"/>
          </p:cNvSpPr>
          <p:nvPr>
            <p:ph idx="28"/>
          </p:nvPr>
        </p:nvSpPr>
        <p:spPr>
          <a:xfrm>
            <a:off x="3180937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4" name="Содержимое 2"/>
          <p:cNvSpPr>
            <a:spLocks noGrp="1"/>
          </p:cNvSpPr>
          <p:nvPr>
            <p:ph idx="29"/>
          </p:nvPr>
        </p:nvSpPr>
        <p:spPr>
          <a:xfrm>
            <a:off x="5750314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WHO WE ARE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Sample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Mod_03_18</a:t>
            </a:r>
            <a:br>
              <a:rPr lang="en-IE" dirty="0" smtClean="0"/>
            </a:br>
            <a:r>
              <a:rPr lang="en-IE" sz="2000" dirty="0" smtClean="0">
                <a:solidFill>
                  <a:srgbClr val="ADC2A9"/>
                </a:solidFill>
              </a:rPr>
              <a:t>Autoproducer </a:t>
            </a:r>
            <a:r>
              <a:rPr lang="en-IE" sz="2000" dirty="0">
                <a:solidFill>
                  <a:srgbClr val="ADC2A9"/>
                </a:solidFill>
              </a:rPr>
              <a:t>Credit </a:t>
            </a:r>
            <a:r>
              <a:rPr lang="en-IE" sz="2000" dirty="0" smtClean="0">
                <a:solidFill>
                  <a:srgbClr val="ADC2A9"/>
                </a:solidFill>
              </a:rPr>
              <a:t>Cover </a:t>
            </a: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55576" y="2996952"/>
                <a:ext cx="6912767" cy="19442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New section </a:t>
                </a:r>
                <a:r>
                  <a:rPr lang="en-US" sz="1400" dirty="0" smtClean="0"/>
                  <a:t>G.14.17.1</a:t>
                </a:r>
                <a:r>
                  <a:rPr lang="en-US" sz="1400" dirty="0"/>
                  <a:t>	</a:t>
                </a:r>
                <a:endParaRPr lang="en-US" sz="1400" dirty="0" smtClean="0"/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US" sz="1400" dirty="0" smtClean="0"/>
                  <a:t>To calculate the Billing </a:t>
                </a:r>
                <a:r>
                  <a:rPr lang="en-US" sz="1400" dirty="0"/>
                  <a:t>Period Cashflow </a:t>
                </a:r>
                <a:r>
                  <a:rPr lang="en-US" sz="1400" dirty="0" smtClean="0"/>
                  <a:t>for an Autoproducer as follows</a:t>
                </a:r>
                <a:endParaRPr lang="en-IE" sz="1400" dirty="0" smtClean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540385" algn="l"/>
                  </a:tabLst>
                </a:pP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𝐶𝑈𝐵</m:t>
                          </m:r>
                        </m:e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𝑝𝑔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I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𝑢𝑑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𝛺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E" sz="1400" baseline="-250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E" sz="14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v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IE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55576" y="2996952"/>
                <a:ext cx="6912767" cy="1944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Autoproducer Problem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Physical units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23996" y="2025798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10" name="Oval 9"/>
          <p:cNvSpPr/>
          <p:nvPr/>
        </p:nvSpPr>
        <p:spPr>
          <a:xfrm>
            <a:off x="2232108" y="2025798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0220" y="1979582"/>
            <a:ext cx="792088" cy="766296"/>
            <a:chOff x="3563888" y="1798608"/>
            <a:chExt cx="792088" cy="766296"/>
          </a:xfrm>
        </p:grpSpPr>
        <p:sp>
          <p:nvSpPr>
            <p:cNvPr id="12" name="Rectangle 11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14" name="Straight Connector 13"/>
          <p:cNvCxnSpPr>
            <a:stCxn id="9" idx="4"/>
          </p:cNvCxnSpPr>
          <p:nvPr/>
        </p:nvCxnSpPr>
        <p:spPr>
          <a:xfrm>
            <a:off x="1620040" y="2745878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2628152" y="2720709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3627527" y="2678166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V="1">
            <a:off x="1620040" y="3129433"/>
            <a:ext cx="5743421" cy="484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" name="Up Arrow 17"/>
          <p:cNvSpPr/>
          <p:nvPr/>
        </p:nvSpPr>
        <p:spPr>
          <a:xfrm>
            <a:off x="3519515" y="2806765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 rot="10800000">
            <a:off x="2528877" y="2819722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Up Arrow 19"/>
          <p:cNvSpPr/>
          <p:nvPr/>
        </p:nvSpPr>
        <p:spPr>
          <a:xfrm rot="10800000">
            <a:off x="1512028" y="28267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Block Arc 20"/>
          <p:cNvSpPr/>
          <p:nvPr/>
        </p:nvSpPr>
        <p:spPr>
          <a:xfrm>
            <a:off x="4294129" y="318803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Block Arc 21"/>
          <p:cNvSpPr/>
          <p:nvPr/>
        </p:nvSpPr>
        <p:spPr>
          <a:xfrm rot="10800000">
            <a:off x="4294129" y="289839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8120" y="2130905"/>
            <a:ext cx="14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Station gate Delivery 115MW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err="1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IE" sz="1050" dirty="0" err="1" smtClean="0">
                <a:solidFill>
                  <a:srgbClr val="000000"/>
                </a:solidFill>
                <a:latin typeface="Arial" charset="0"/>
              </a:rPr>
              <a:t>ExAnte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= 115MW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Up Arrow 24"/>
          <p:cNvSpPr/>
          <p:nvPr/>
        </p:nvSpPr>
        <p:spPr>
          <a:xfrm rot="5400000">
            <a:off x="5376687" y="3021226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 rot="5400000">
            <a:off x="7320000" y="299351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655" y="4323312"/>
            <a:ext cx="2054530" cy="2511770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1283795" y="4467242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89" name="Oval 88"/>
          <p:cNvSpPr/>
          <p:nvPr/>
        </p:nvSpPr>
        <p:spPr>
          <a:xfrm>
            <a:off x="2291907" y="4355804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282545" y="4054902"/>
            <a:ext cx="792088" cy="766296"/>
            <a:chOff x="3563888" y="1798608"/>
            <a:chExt cx="792088" cy="766296"/>
          </a:xfrm>
        </p:grpSpPr>
        <p:sp>
          <p:nvSpPr>
            <p:cNvPr id="91" name="Rectangle 90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93" name="Straight Connector 92"/>
          <p:cNvCxnSpPr>
            <a:stCxn id="88" idx="4"/>
          </p:cNvCxnSpPr>
          <p:nvPr/>
        </p:nvCxnSpPr>
        <p:spPr>
          <a:xfrm flipH="1">
            <a:off x="1679838" y="5187322"/>
            <a:ext cx="1" cy="87757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>
            <a:off x="3677363" y="4810678"/>
            <a:ext cx="1820" cy="3023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V="1">
            <a:off x="1679838" y="6015139"/>
            <a:ext cx="5743422" cy="4975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6" name="Up Arrow 95"/>
          <p:cNvSpPr/>
          <p:nvPr/>
        </p:nvSpPr>
        <p:spPr>
          <a:xfrm>
            <a:off x="3569351" y="4845891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Up Arrow 96"/>
          <p:cNvSpPr/>
          <p:nvPr/>
        </p:nvSpPr>
        <p:spPr>
          <a:xfrm rot="10800000">
            <a:off x="2545291" y="5156400"/>
            <a:ext cx="216024" cy="248367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Up Arrow 97"/>
          <p:cNvSpPr/>
          <p:nvPr/>
        </p:nvSpPr>
        <p:spPr>
          <a:xfrm rot="10800000">
            <a:off x="1571827" y="526817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Up Arrow 99"/>
          <p:cNvSpPr/>
          <p:nvPr/>
        </p:nvSpPr>
        <p:spPr>
          <a:xfrm rot="5400000">
            <a:off x="3461339" y="59296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2611946" y="5570407"/>
            <a:ext cx="4771344" cy="5972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V="1">
            <a:off x="3653793" y="5106487"/>
            <a:ext cx="3787115" cy="1632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3" name="Up Arrow 102"/>
          <p:cNvSpPr/>
          <p:nvPr/>
        </p:nvSpPr>
        <p:spPr>
          <a:xfrm rot="5400000">
            <a:off x="4577392" y="5494921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Up Arrow 103"/>
          <p:cNvSpPr/>
          <p:nvPr/>
        </p:nvSpPr>
        <p:spPr>
          <a:xfrm rot="16200000">
            <a:off x="5610981" y="4992167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26178" y="4625402"/>
            <a:ext cx="157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</a:t>
            </a:r>
            <a:r>
              <a:rPr lang="en-IE" sz="1200" strike="dblStrike" dirty="0" smtClean="0">
                <a:solidFill>
                  <a:srgbClr val="000000"/>
                </a:solidFill>
                <a:latin typeface="Arial" charset="0"/>
              </a:rPr>
              <a:t> NGU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TSSU - 45MW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642106" y="5087707"/>
            <a:ext cx="11197" cy="57960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142111" y="5246580"/>
            <a:ext cx="1342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 SK4  80MW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76998" y="5667308"/>
            <a:ext cx="1391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 SK3  80MW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610" y="380199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ADC2A9"/>
                </a:solidFill>
              </a:rPr>
              <a:t>Balancing Market Units</a:t>
            </a:r>
            <a:endParaRPr lang="en-IE" b="1" dirty="0"/>
          </a:p>
        </p:txBody>
      </p:sp>
      <p:sp>
        <p:nvSpPr>
          <p:cNvPr id="110" name="Oval 109"/>
          <p:cNvSpPr/>
          <p:nvPr/>
        </p:nvSpPr>
        <p:spPr>
          <a:xfrm>
            <a:off x="283419" y="4902401"/>
            <a:ext cx="792088" cy="72008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</a:t>
            </a:r>
            <a:endParaRPr kumimoji="0" lang="en-IE" sz="9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673660" y="5615829"/>
            <a:ext cx="1" cy="87757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 flipV="1">
            <a:off x="673660" y="6493401"/>
            <a:ext cx="3061879" cy="3055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921210" y="6161147"/>
            <a:ext cx="2776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rgbClr val="000000"/>
                </a:solidFill>
                <a:latin typeface="Arial" charset="0"/>
              </a:rPr>
              <a:t>QM 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TU =0 MW but </a:t>
            </a:r>
            <a:r>
              <a:rPr lang="en-IE" sz="1200" dirty="0" err="1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IE" sz="1050" dirty="0" err="1" smtClean="0">
                <a:solidFill>
                  <a:srgbClr val="000000"/>
                </a:solidFill>
                <a:latin typeface="Arial" charset="0"/>
              </a:rPr>
              <a:t>ExAnte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= 115MW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Autoproducer Problem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Physical units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655" y="4323312"/>
            <a:ext cx="2054530" cy="2511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610" y="380199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ADC2A9"/>
                </a:solidFill>
              </a:rPr>
              <a:t>Balancing Market Units</a:t>
            </a:r>
            <a:endParaRPr lang="en-IE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9723" y="4699618"/>
            <a:ext cx="463637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/>
              <a:t>115MW Autoproducer</a:t>
            </a:r>
          </a:p>
          <a:p>
            <a:endParaRPr lang="en-IE" dirty="0" smtClean="0"/>
          </a:p>
          <a:p>
            <a:r>
              <a:rPr lang="en-IE" dirty="0" smtClean="0"/>
              <a:t>Q</a:t>
            </a:r>
            <a:r>
              <a:rPr lang="en-IE" baseline="-25000" dirty="0" smtClean="0"/>
              <a:t>imb</a:t>
            </a:r>
            <a:r>
              <a:rPr lang="en-IE" dirty="0" smtClean="0"/>
              <a:t> = +160MW and -160MW</a:t>
            </a:r>
          </a:p>
          <a:p>
            <a:endParaRPr lang="en-IE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1003629" y="2049950"/>
            <a:ext cx="4432467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/>
              <a:t>115MW Generator </a:t>
            </a:r>
          </a:p>
          <a:p>
            <a:endParaRPr lang="en-IE" dirty="0" smtClean="0"/>
          </a:p>
          <a:p>
            <a:r>
              <a:rPr lang="en-IE" dirty="0" smtClean="0"/>
              <a:t>Q</a:t>
            </a:r>
            <a:r>
              <a:rPr lang="en-IE" baseline="-25000" dirty="0" smtClean="0"/>
              <a:t>imb</a:t>
            </a:r>
            <a:r>
              <a:rPr lang="en-IE" dirty="0" smtClean="0"/>
              <a:t> = +0MW</a:t>
            </a:r>
          </a:p>
          <a:p>
            <a:endParaRPr lang="en-IE" baseline="-25000" dirty="0"/>
          </a:p>
        </p:txBody>
      </p:sp>
    </p:spTree>
    <p:extLst>
      <p:ext uri="{BB962C8B-B14F-4D97-AF65-F5344CB8AC3E}">
        <p14:creationId xmlns:p14="http://schemas.microsoft.com/office/powerpoint/2010/main" val="1422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Implication</a:t>
            </a:r>
            <a:r>
              <a:rPr lang="en-IE" dirty="0"/>
              <a:t/>
            </a:r>
            <a:br>
              <a:rPr lang="en-IE" dirty="0"/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Implication</a:t>
            </a:r>
            <a:r>
              <a:rPr lang="en-IE" dirty="0"/>
              <a:t/>
            </a:r>
            <a:br>
              <a:rPr lang="en-IE" dirty="0"/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13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35896" y="2028379"/>
            <a:ext cx="0" cy="276877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0" y="1556792"/>
            <a:ext cx="7994830" cy="46805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5856" y="1628800"/>
            <a:ext cx="288032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100" dirty="0" smtClean="0"/>
              <a:t>One Interpretation of Credit Requirement</a:t>
            </a:r>
          </a:p>
          <a:p>
            <a:pPr algn="ctr"/>
            <a:r>
              <a:rPr lang="en-IE" sz="1100" dirty="0" smtClean="0"/>
              <a:t>100% DAM</a:t>
            </a:r>
          </a:p>
          <a:p>
            <a:pPr algn="ctr"/>
            <a:r>
              <a:rPr lang="en-IE" sz="1100" dirty="0" smtClean="0"/>
              <a:t>100% Balance Responsible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8847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Implication</a:t>
            </a:r>
            <a:r>
              <a:rPr lang="en-IE" dirty="0"/>
              <a:t/>
            </a:r>
            <a:br>
              <a:rPr lang="en-IE" dirty="0"/>
            </a:br>
            <a:r>
              <a:rPr lang="en-US" sz="1800" dirty="0" smtClean="0">
                <a:solidFill>
                  <a:srgbClr val="ADC2A9"/>
                </a:solidFill>
              </a:rPr>
              <a:t>Autoproducer Excess Collateral (100% balance responsible)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9" y="2117749"/>
            <a:ext cx="8745282" cy="4058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174681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€800,000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Double Brace 8"/>
          <p:cNvSpPr/>
          <p:nvPr/>
        </p:nvSpPr>
        <p:spPr>
          <a:xfrm rot="5400000">
            <a:off x="2296194" y="1945283"/>
            <a:ext cx="3615507" cy="3960440"/>
          </a:xfrm>
          <a:prstGeom prst="bracePair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57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936104"/>
          </a:xfrm>
        </p:spPr>
        <p:txBody>
          <a:bodyPr/>
          <a:lstStyle/>
          <a:p>
            <a:r>
              <a:rPr lang="en-US" dirty="0" smtClean="0">
                <a:solidFill>
                  <a:srgbClr val="0292D2"/>
                </a:solidFill>
              </a:rPr>
              <a:t>The I-SEM Solution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936104"/>
          </a:xfrm>
        </p:spPr>
        <p:txBody>
          <a:bodyPr/>
          <a:lstStyle/>
          <a:p>
            <a:r>
              <a:rPr lang="en-US" dirty="0" smtClean="0">
                <a:solidFill>
                  <a:srgbClr val="0292D2"/>
                </a:solidFill>
              </a:rPr>
              <a:t>The I-SEM Solution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7" y="1844824"/>
                <a:ext cx="6912767" cy="19442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New section </a:t>
                </a:r>
                <a:r>
                  <a:rPr lang="en-US" sz="1400" dirty="0" smtClean="0"/>
                  <a:t>G.14.17.1</a:t>
                </a:r>
                <a:r>
                  <a:rPr lang="en-US" sz="1400" dirty="0"/>
                  <a:t>	</a:t>
                </a:r>
                <a:endParaRPr lang="en-US" sz="1400" dirty="0" smtClean="0"/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US" sz="1400" dirty="0" smtClean="0"/>
                  <a:t>To calculate the Billing </a:t>
                </a:r>
                <a:r>
                  <a:rPr lang="en-US" sz="1400" dirty="0"/>
                  <a:t>Period Cashflow </a:t>
                </a:r>
                <a:r>
                  <a:rPr lang="en-US" sz="1400" dirty="0" smtClean="0"/>
                  <a:t>for an Autoproducer as follows</a:t>
                </a:r>
                <a:endParaRPr lang="en-IE" sz="1400" dirty="0" smtClean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540385" algn="l"/>
                  </a:tabLst>
                </a:pP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𝐶𝑈𝐵</m:t>
                          </m:r>
                        </m:e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𝑝𝑔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I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𝑢𝑑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𝛺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E" sz="1400" baseline="-250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E" sz="14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v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IE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7" y="1844824"/>
                <a:ext cx="6912767" cy="1944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4195616"/>
                <a:ext cx="6984776" cy="23297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New section </a:t>
                </a:r>
                <a:r>
                  <a:rPr lang="en-US" sz="1400" dirty="0" smtClean="0"/>
                  <a:t>G.14.17.4 </a:t>
                </a:r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can be positive or negative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IE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If CUBM</a:t>
                </a:r>
                <a:r>
                  <a:rPr lang="en-IE" sz="14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pg </a:t>
                </a: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=&gt; 0 then:</a:t>
                </a:r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5403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𝐸𝑈𝑃𝐸𝐴𝑆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𝐶𝑈𝐵𝑀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𝐴𝑛𝑃𝑃</m:t>
                    </m:r>
                    <m:d>
                      <m:dPr>
                        <m:ctrlP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𝐶𝑈𝐵𝑆𝐷</m:t>
                            </m:r>
                          </m:e>
                          <m:sub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𝑝𝑔</m:t>
                            </m:r>
                          </m:sub>
                        </m:sSub>
                      </m:e>
                    </m:d>
                  </m:oMath>
                </a14:m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If CUBM</a:t>
                </a:r>
                <a:r>
                  <a:rPr lang="en-IE" sz="14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pg </a:t>
                </a: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&lt; 0 then:</a:t>
                </a:r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5403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𝐸𝑈𝑃𝐸𝐴𝑆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𝐶𝑈𝐵𝑀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𝐴𝑛𝑃𝑃</m:t>
                    </m:r>
                    <m:d>
                      <m:dPr>
                        <m:ctrlP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𝐶𝑈𝐵𝑆𝐷</m:t>
                            </m:r>
                          </m:e>
                          <m:sub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𝑝𝑔</m:t>
                            </m:r>
                          </m:sub>
                        </m:sSub>
                      </m:e>
                    </m:d>
                  </m:oMath>
                </a14:m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>
                  <a:buClr>
                    <a:srgbClr val="0292D2"/>
                  </a:buClr>
                  <a:buFont typeface="Wingdings" panose="05000000000000000000" pitchFamily="2" charset="2"/>
                  <a:buChar char="q"/>
                </a:pPr>
                <a:endParaRPr lang="en-IE" sz="1400" dirty="0" smtClean="0"/>
              </a:p>
              <a:p>
                <a:pPr>
                  <a:buClr>
                    <a:srgbClr val="0292D2"/>
                  </a:buClr>
                  <a:buFont typeface="Wingdings" panose="05000000000000000000" pitchFamily="2" charset="2"/>
                  <a:buChar char="q"/>
                </a:pPr>
                <a:endParaRPr lang="en-IE" sz="1000" dirty="0" smtClean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4195616"/>
                <a:ext cx="6984776" cy="2329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/>
          <p:cNvSpPr/>
          <p:nvPr/>
        </p:nvSpPr>
        <p:spPr>
          <a:xfrm>
            <a:off x="2699792" y="5732736"/>
            <a:ext cx="720080" cy="79260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7452320" y="332656"/>
            <a:ext cx="16916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Times New Roman" panose="02020603050405020304" pitchFamily="18" charset="0"/>
              </a:rPr>
              <a:t>For all </a:t>
            </a:r>
            <a:r>
              <a:rPr lang="en-AU" sz="1400" dirty="0" smtClean="0">
                <a:latin typeface="Times New Roman" panose="02020603050405020304" pitchFamily="18" charset="0"/>
              </a:rPr>
              <a:t>Units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</a:rPr>
              <a:t>CMU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</a:rPr>
              <a:t>SU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sz="1400" dirty="0" smtClean="0">
                <a:latin typeface="Times New Roman" panose="02020603050405020304" pitchFamily="18" charset="0"/>
              </a:rPr>
              <a:t>Registered to an Autoproducer Site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In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Settlement Day, d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For all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d in Sample Undefined Exposure Period, </a:t>
            </a:r>
            <a:r>
              <a:rPr lang="en-IE" sz="1200" dirty="0" smtClean="0"/>
              <a:t>ω</a:t>
            </a:r>
          </a:p>
          <a:p>
            <a:endParaRPr lang="en-AU" sz="1400" dirty="0" smtClean="0">
              <a:latin typeface="Times New Roman" panose="02020603050405020304" pitchFamily="18" charset="0"/>
            </a:endParaRPr>
          </a:p>
          <a:p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91880" y="1124744"/>
            <a:ext cx="3960440" cy="169218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32042" y="1556792"/>
            <a:ext cx="2520278" cy="115212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19492" y="2035376"/>
            <a:ext cx="1332828" cy="67354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US" dirty="0" smtClean="0">
                <a:solidFill>
                  <a:srgbClr val="0292D2"/>
                </a:solidFill>
              </a:rPr>
              <a:t>Justification</a:t>
            </a:r>
            <a:br>
              <a:rPr lang="en-US" dirty="0" smtClean="0">
                <a:solidFill>
                  <a:srgbClr val="0292D2"/>
                </a:solidFill>
              </a:rPr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US" dirty="0" smtClean="0">
                <a:solidFill>
                  <a:srgbClr val="0292D2"/>
                </a:solidFill>
              </a:rPr>
              <a:t>Justification</a:t>
            </a:r>
            <a:br>
              <a:rPr lang="en-US" dirty="0" smtClean="0">
                <a:solidFill>
                  <a:srgbClr val="0292D2"/>
                </a:solidFill>
              </a:rPr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1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7920880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Changes only affect Trading Site with a contiguous Autoproducer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Provides for equal treatment for all participants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Over </a:t>
            </a:r>
            <a:r>
              <a:rPr lang="en-US" sz="1600" dirty="0"/>
              <a:t>collateralisation  (by one participant)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Bar </a:t>
            </a:r>
            <a:r>
              <a:rPr lang="en-US" sz="1600" dirty="0"/>
              <a:t>DAM trading 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/>
              <a:t>Spill into </a:t>
            </a:r>
            <a:r>
              <a:rPr lang="en-US" sz="1200" dirty="0" smtClean="0"/>
              <a:t>BM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 smtClean="0"/>
              <a:t>Counter intuitive trading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 smtClean="0"/>
              <a:t>Reduce </a:t>
            </a:r>
            <a:r>
              <a:rPr lang="en-US" sz="1200" dirty="0"/>
              <a:t>liquidity in </a:t>
            </a:r>
            <a:r>
              <a:rPr lang="en-US" sz="1200" dirty="0" smtClean="0"/>
              <a:t>DAM</a:t>
            </a:r>
          </a:p>
          <a:p>
            <a:pPr marL="0" indent="0">
              <a:buClr>
                <a:srgbClr val="0292D2"/>
              </a:buClr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Would jeopardies the 700 jobs on site in West Limerick. 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/>
              <a:t>The alternative price of steam would be uncompetitive in a global alumina market</a:t>
            </a:r>
            <a:r>
              <a:rPr lang="en-US" sz="1200" dirty="0" smtClean="0"/>
              <a:t>.</a:t>
            </a:r>
          </a:p>
          <a:p>
            <a:pPr marL="457200" lvl="1" indent="0">
              <a:buClr>
                <a:srgbClr val="0292D2"/>
              </a:buClr>
              <a:buNone/>
            </a:pPr>
            <a:endParaRPr lang="en-US" sz="12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Increased </a:t>
            </a:r>
            <a:r>
              <a:rPr lang="en-US" sz="1600" dirty="0"/>
              <a:t>carbon emissions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Discourages further investment in </a:t>
            </a:r>
            <a:r>
              <a:rPr lang="en-US" sz="1600" dirty="0" smtClean="0"/>
              <a:t>High Efficiency CHP</a:t>
            </a:r>
            <a:endParaRPr lang="en-US" sz="1600" dirty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0" indent="0">
              <a:buClr>
                <a:srgbClr val="0292D2"/>
              </a:buClr>
              <a:buNone/>
            </a:pP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6836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7750" y="188913"/>
            <a:ext cx="476250" cy="247650"/>
          </a:xfrm>
          <a:prstGeom prst="rect">
            <a:avLst/>
          </a:prstGeom>
        </p:spPr>
        <p:txBody>
          <a:bodyPr/>
          <a:lstStyle/>
          <a:p>
            <a:fld id="{4B26FC87-4B44-46C4-85B2-84A4434E1DF7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916" y="963156"/>
            <a:ext cx="5910084" cy="5894844"/>
          </a:xfrm>
          <a:prstGeom prst="rect">
            <a:avLst/>
          </a:prstGeom>
        </p:spPr>
      </p:pic>
      <p:pic>
        <p:nvPicPr>
          <p:cNvPr id="5" name="Рисунок 4" descr="RUSAL_log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764880"/>
            <a:ext cx="1296144" cy="605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473027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6938"/>
            <a:endParaRPr lang="en-IE" sz="1600" dirty="0" smtClean="0"/>
          </a:p>
          <a:p>
            <a:pPr indent="896938"/>
            <a:r>
              <a:rPr lang="en-IE" sz="1600" dirty="0" smtClean="0">
                <a:solidFill>
                  <a:srgbClr val="646464"/>
                </a:solidFill>
              </a:rPr>
              <a:t>Jan 2018</a:t>
            </a:r>
            <a:endParaRPr lang="en-IE" sz="1600" dirty="0">
              <a:solidFill>
                <a:srgbClr val="646464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0570" y="1554627"/>
            <a:ext cx="6177654" cy="3175651"/>
          </a:xfrm>
        </p:spPr>
        <p:txBody>
          <a:bodyPr lIns="0" tIns="0" rIns="0" bIns="0"/>
          <a:lstStyle/>
          <a:p>
            <a:r>
              <a:rPr lang="en-US" sz="2400" dirty="0" smtClean="0">
                <a:solidFill>
                  <a:srgbClr val="0292D2"/>
                </a:solidFill>
              </a:rPr>
              <a:t>Autoproducers Credit Calculation</a:t>
            </a:r>
            <a:r>
              <a:rPr lang="en-IE" sz="5400" dirty="0" smtClean="0">
                <a:solidFill>
                  <a:srgbClr val="0292D2"/>
                </a:solidFill>
              </a:rPr>
              <a:t/>
            </a:r>
            <a:br>
              <a:rPr lang="en-IE" sz="5400" dirty="0" smtClean="0">
                <a:solidFill>
                  <a:srgbClr val="0292D2"/>
                </a:solidFill>
              </a:rPr>
            </a:br>
            <a:r>
              <a:rPr lang="en-IE" sz="5400" dirty="0" smtClean="0">
                <a:solidFill>
                  <a:srgbClr val="ADC2A9"/>
                </a:solidFill>
              </a:rPr>
              <a:t>AUGHINISH Alumina Ltd</a:t>
            </a:r>
            <a:r>
              <a:rPr lang="en-IE" sz="5400" dirty="0" smtClean="0">
                <a:solidFill>
                  <a:srgbClr val="0292D2"/>
                </a:solidFill>
              </a:rPr>
              <a:t/>
            </a:r>
            <a:br>
              <a:rPr lang="en-IE" sz="5400" dirty="0" smtClean="0">
                <a:solidFill>
                  <a:srgbClr val="0292D2"/>
                </a:solidFill>
              </a:rPr>
            </a:br>
            <a:endParaRPr lang="ru-RU" sz="5400" spc="-150" dirty="0">
              <a:solidFill>
                <a:srgbClr val="ADC2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6729" y="1700808"/>
            <a:ext cx="8292676" cy="4752528"/>
          </a:xfrm>
        </p:spPr>
        <p:txBody>
          <a:bodyPr/>
          <a:lstStyle/>
          <a:p>
            <a:r>
              <a:rPr lang="en-GB" sz="2000" dirty="0" smtClean="0"/>
              <a:t>This is </a:t>
            </a:r>
            <a:r>
              <a:rPr lang="en-GB" sz="2000" b="1" dirty="0" smtClean="0"/>
              <a:t>a correction of the code </a:t>
            </a:r>
            <a:r>
              <a:rPr lang="en-GB" sz="2000" dirty="0" smtClean="0"/>
              <a:t>it aligns credit </a:t>
            </a:r>
            <a:r>
              <a:rPr lang="en-GB" sz="2000" dirty="0" err="1" smtClean="0"/>
              <a:t>Calc</a:t>
            </a:r>
            <a:r>
              <a:rPr lang="en-GB" sz="2000" dirty="0" smtClean="0"/>
              <a:t> with settlement of an Autoproducer</a:t>
            </a:r>
          </a:p>
          <a:p>
            <a:endParaRPr lang="en-GB" sz="2000" dirty="0" smtClean="0"/>
          </a:p>
          <a:p>
            <a:r>
              <a:rPr lang="en-GB" sz="2000" dirty="0" smtClean="0"/>
              <a:t>Autoproducers ExAnte trades (Trading Unit) are matched from their physical units. 		</a:t>
            </a:r>
            <a:r>
              <a:rPr lang="en-IE" sz="2000" dirty="0" smtClean="0"/>
              <a:t>Q</a:t>
            </a:r>
            <a:r>
              <a:rPr lang="en-IE" sz="2000" baseline="-25000" dirty="0" smtClean="0"/>
              <a:t>imb</a:t>
            </a:r>
            <a:r>
              <a:rPr lang="en-IE" sz="2000" dirty="0" smtClean="0"/>
              <a:t> </a:t>
            </a:r>
            <a:r>
              <a:rPr lang="en-IE" sz="2000" dirty="0"/>
              <a:t>= +160MW and -160MW</a:t>
            </a:r>
          </a:p>
          <a:p>
            <a:endParaRPr lang="en-GB" sz="2000" dirty="0" smtClean="0"/>
          </a:p>
          <a:p>
            <a:r>
              <a:rPr lang="en-GB" sz="2000" dirty="0" smtClean="0"/>
              <a:t>Any participant should only be exposed to their imbalance </a:t>
            </a:r>
            <a:r>
              <a:rPr lang="en-GB" sz="2000" dirty="0" smtClean="0"/>
              <a:t>position</a:t>
            </a:r>
          </a:p>
          <a:p>
            <a:endParaRPr lang="en-GB" sz="2000" dirty="0"/>
          </a:p>
          <a:p>
            <a:r>
              <a:rPr lang="en-GB" sz="2000" dirty="0" smtClean="0"/>
              <a:t>Must be implemented for go-live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7750" y="188913"/>
            <a:ext cx="476250" cy="247650"/>
          </a:xfrm>
          <a:prstGeom prst="rect">
            <a:avLst/>
          </a:prstGeom>
        </p:spPr>
        <p:txBody>
          <a:bodyPr/>
          <a:lstStyle/>
          <a:p>
            <a:fld id="{4B26FC87-4B44-46C4-85B2-84A4434E1DF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Questions</a:t>
            </a: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83568" y="2420888"/>
                <a:ext cx="6912767" cy="19442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New section </a:t>
                </a:r>
                <a:r>
                  <a:rPr lang="en-US" sz="1400" dirty="0" smtClean="0"/>
                  <a:t>G.14.17.1</a:t>
                </a:r>
                <a:r>
                  <a:rPr lang="en-US" sz="1400" dirty="0"/>
                  <a:t>	</a:t>
                </a:r>
                <a:endParaRPr lang="en-US" sz="1400" dirty="0" smtClean="0"/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US" sz="1400" dirty="0" smtClean="0"/>
                  <a:t>To calculate the Billing </a:t>
                </a:r>
                <a:r>
                  <a:rPr lang="en-US" sz="1400" dirty="0"/>
                  <a:t>Period Cashflow </a:t>
                </a:r>
                <a:r>
                  <a:rPr lang="en-US" sz="1400" dirty="0" smtClean="0"/>
                  <a:t>for an Autoproducer as follows</a:t>
                </a:r>
                <a:endParaRPr lang="en-IE" sz="1400" dirty="0" smtClean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540385" algn="l"/>
                  </a:tabLst>
                </a:pP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𝐶𝑈𝐵</m:t>
                          </m:r>
                        </m:e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𝑝𝑔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I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𝑢𝑑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𝛺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E" sz="1400" baseline="-250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E" sz="14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v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IE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3568" y="2420888"/>
                <a:ext cx="6912767" cy="1944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End</a:t>
            </a: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Implication</a:t>
            </a:r>
            <a:r>
              <a:rPr lang="en-IE" dirty="0"/>
              <a:t/>
            </a:r>
            <a:br>
              <a:rPr lang="en-IE" dirty="0"/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1" y="1700808"/>
            <a:ext cx="8928537" cy="360483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826549" y="1124744"/>
            <a:ext cx="1033483" cy="903635"/>
          </a:xfrm>
          <a:prstGeom prst="wedgeEllipseCallout">
            <a:avLst>
              <a:gd name="adj1" fmla="val -66110"/>
              <a:gd name="adj2" fmla="val 867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Today D=0</a:t>
            </a:r>
          </a:p>
          <a:p>
            <a:pPr algn="ctr"/>
            <a:endParaRPr lang="en-IE" dirty="0"/>
          </a:p>
        </p:txBody>
      </p:sp>
      <p:sp>
        <p:nvSpPr>
          <p:cNvPr id="7" name="Oval Callout 6"/>
          <p:cNvSpPr/>
          <p:nvPr/>
        </p:nvSpPr>
        <p:spPr>
          <a:xfrm>
            <a:off x="7632229" y="1263908"/>
            <a:ext cx="1033483" cy="903635"/>
          </a:xfrm>
          <a:prstGeom prst="wedgeEllipseCallout">
            <a:avLst>
              <a:gd name="adj1" fmla="val 22368"/>
              <a:gd name="adj2" fmla="val 187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Today D+17</a:t>
            </a:r>
          </a:p>
          <a:p>
            <a:pPr algn="ctr"/>
            <a:endParaRPr lang="en-IE" dirty="0"/>
          </a:p>
        </p:txBody>
      </p:sp>
      <p:sp>
        <p:nvSpPr>
          <p:cNvPr id="8" name="Oval Callout 7"/>
          <p:cNvSpPr/>
          <p:nvPr/>
        </p:nvSpPr>
        <p:spPr>
          <a:xfrm>
            <a:off x="6274938" y="881013"/>
            <a:ext cx="880665" cy="819795"/>
          </a:xfrm>
          <a:prstGeom prst="wedgeEllipseCallout">
            <a:avLst>
              <a:gd name="adj1" fmla="val -120220"/>
              <a:gd name="adj2" fmla="val 1437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D+7</a:t>
            </a:r>
          </a:p>
          <a:p>
            <a:pPr algn="ctr"/>
            <a:endParaRPr lang="en-IE" dirty="0"/>
          </a:p>
        </p:txBody>
      </p:sp>
      <p:sp>
        <p:nvSpPr>
          <p:cNvPr id="9" name="Oval Callout 8"/>
          <p:cNvSpPr/>
          <p:nvPr/>
        </p:nvSpPr>
        <p:spPr>
          <a:xfrm>
            <a:off x="6383804" y="4986943"/>
            <a:ext cx="2496850" cy="1824406"/>
          </a:xfrm>
          <a:prstGeom prst="wedgeEllipseCallout">
            <a:avLst>
              <a:gd name="adj1" fmla="val -43770"/>
              <a:gd name="adj2" fmla="val -1116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/>
              <a:t>∑ of the Red line = maybe € 800,000 𝑡𝑜 𝑎 </a:t>
            </a:r>
            <a:r>
              <a:rPr lang="en-IE" sz="1400" dirty="0" smtClean="0"/>
              <a:t>𝑚𝑢𝑙𝑡𝑖𝑝𝑙𝑒</a:t>
            </a:r>
            <a:endParaRPr lang="en-I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35896" y="2028379"/>
            <a:ext cx="0" cy="276877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IE" dirty="0" smtClean="0"/>
              <a:t>Definitions </a:t>
            </a:r>
            <a:r>
              <a:rPr lang="en-IE" dirty="0"/>
              <a:t/>
            </a:r>
            <a:br>
              <a:rPr lang="en-IE" dirty="0"/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9654" y="2132857"/>
            <a:ext cx="8404178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646464"/>
                </a:solidFill>
                <a:ea typeface="ＭＳ Ｐゴシック" pitchFamily="34" charset="-128"/>
              </a:rPr>
              <a:t>Trading Site Supplier </a:t>
            </a: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Unit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646464"/>
                </a:solidFill>
                <a:ea typeface="ＭＳ Ｐゴシック" pitchFamily="34" charset="-128"/>
              </a:rPr>
              <a:t>means a Supplier Unit that contains </a:t>
            </a:r>
            <a:r>
              <a:rPr lang="en-US" sz="1400" b="1" dirty="0">
                <a:solidFill>
                  <a:srgbClr val="646464"/>
                </a:solidFill>
                <a:ea typeface="ＭＳ Ｐゴシック" pitchFamily="34" charset="-128"/>
              </a:rPr>
              <a:t>only the Demand within a Trading Site</a:t>
            </a:r>
            <a:r>
              <a:rPr lang="en-US" sz="1400" dirty="0">
                <a:solidFill>
                  <a:srgbClr val="646464"/>
                </a:solidFill>
                <a:ea typeface="ＭＳ Ｐゴシック" pitchFamily="34" charset="-128"/>
              </a:rPr>
              <a:t>, and is settled on a net basis against the Generator Units on that Trading Site under the rules specified in the Code</a:t>
            </a: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.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646464"/>
              </a:solidFill>
              <a:ea typeface="ＭＳ Ｐゴシック" pitchFamily="34" charset="-128"/>
            </a:endParaRP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646464"/>
                </a:solidFill>
                <a:ea typeface="ＭＳ Ｐゴシック" pitchFamily="34" charset="-128"/>
              </a:rPr>
              <a:t>Trading </a:t>
            </a: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Site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646464"/>
                </a:solidFill>
                <a:ea typeface="ＭＳ Ｐゴシック" pitchFamily="34" charset="-128"/>
              </a:rPr>
              <a:t>means one or more Generator Units and at most one Trading Site Supplier Unit of which, </a:t>
            </a: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…… all </a:t>
            </a:r>
            <a:r>
              <a:rPr lang="en-US" sz="1400" dirty="0">
                <a:solidFill>
                  <a:srgbClr val="646464"/>
                </a:solidFill>
                <a:ea typeface="ＭＳ Ｐゴシック" pitchFamily="34" charset="-128"/>
              </a:rPr>
              <a:t>Generator Units are covered by a single Connection Agreement, or </a:t>
            </a: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………all </a:t>
            </a:r>
            <a:r>
              <a:rPr lang="en-US" sz="1400" dirty="0">
                <a:solidFill>
                  <a:srgbClr val="646464"/>
                </a:solidFill>
                <a:ea typeface="ＭＳ Ｐゴシック" pitchFamily="34" charset="-128"/>
              </a:rPr>
              <a:t>such Units are </a:t>
            </a:r>
            <a:r>
              <a:rPr lang="en-US" sz="1400" b="1" dirty="0">
                <a:solidFill>
                  <a:srgbClr val="646464"/>
                </a:solidFill>
                <a:ea typeface="ＭＳ Ｐゴシック" pitchFamily="34" charset="-128"/>
              </a:rPr>
              <a:t>located on a Contiguous </a:t>
            </a:r>
            <a:r>
              <a:rPr lang="en-US" sz="1400" b="1" dirty="0" smtClean="0">
                <a:solidFill>
                  <a:srgbClr val="646464"/>
                </a:solidFill>
                <a:ea typeface="ＭＳ Ｐゴシック" pitchFamily="34" charset="-128"/>
              </a:rPr>
              <a:t>Site</a:t>
            </a: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…..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646464"/>
              </a:solidFill>
              <a:ea typeface="ＭＳ Ｐゴシック" pitchFamily="34" charset="-128"/>
            </a:endParaRP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646464"/>
                </a:solidFill>
                <a:ea typeface="ＭＳ Ｐゴシック" pitchFamily="34" charset="-128"/>
              </a:rPr>
              <a:t>Autoproducer </a:t>
            </a: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Site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Unless not dispatchable…..</a:t>
            </a:r>
            <a:r>
              <a:rPr lang="en-US" sz="1400" b="1" dirty="0" smtClean="0">
                <a:solidFill>
                  <a:srgbClr val="646464"/>
                </a:solidFill>
                <a:ea typeface="ＭＳ Ｐゴシック" pitchFamily="34" charset="-128"/>
              </a:rPr>
              <a:t>must have separate metering for its import energy and export energy</a:t>
            </a:r>
            <a:r>
              <a:rPr lang="en-US" sz="1400" dirty="0" smtClean="0">
                <a:solidFill>
                  <a:srgbClr val="646464"/>
                </a:solidFill>
                <a:ea typeface="ＭＳ Ｐゴシック" pitchFamily="34" charset="-128"/>
              </a:rPr>
              <a:t>… A party must register Generation Units and Supplier Units separately for the purpose of a Trading Site</a:t>
            </a:r>
            <a:endParaRPr lang="en-US" sz="1400" dirty="0">
              <a:solidFill>
                <a:srgbClr val="646464"/>
              </a:solidFill>
              <a:ea typeface="ＭＳ Ｐゴシック" pitchFamily="34" charset="-128"/>
            </a:endParaRPr>
          </a:p>
          <a:p>
            <a:pPr marL="0" indent="0">
              <a:buClr>
                <a:srgbClr val="0292D2"/>
              </a:buClr>
              <a:buNone/>
            </a:pPr>
            <a:endParaRPr lang="en-US" sz="1400" dirty="0" smtClean="0">
              <a:solidFill>
                <a:srgbClr val="646464"/>
              </a:solidFill>
              <a:ea typeface="ＭＳ Ｐゴシック" pitchFamily="34" charset="-128"/>
            </a:endParaRPr>
          </a:p>
          <a:p>
            <a:pPr marL="0" indent="0">
              <a:buClr>
                <a:srgbClr val="0292D2"/>
              </a:buClr>
              <a:buNone/>
            </a:pPr>
            <a:endParaRPr lang="en-US" sz="1400" dirty="0" smtClean="0">
              <a:solidFill>
                <a:srgbClr val="6464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9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Aughinish </a:t>
            </a:r>
            <a:r>
              <a:rPr lang="en-IE" dirty="0"/>
              <a:t>historic delivery</a:t>
            </a:r>
            <a:br>
              <a:rPr lang="en-IE" dirty="0"/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760584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4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Aughinish </a:t>
            </a:r>
            <a:r>
              <a:rPr lang="en-IE" dirty="0"/>
              <a:t>historic delivery</a:t>
            </a:r>
            <a:br>
              <a:rPr lang="en-IE" dirty="0"/>
            </a:br>
            <a:r>
              <a:rPr lang="en-IE" sz="2000" dirty="0" smtClean="0">
                <a:solidFill>
                  <a:srgbClr val="ADC2A9"/>
                </a:solidFill>
              </a:rPr>
              <a:t>99.6% Reliability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" y="2050083"/>
            <a:ext cx="8382000" cy="30480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7092280" y="4365104"/>
            <a:ext cx="2051720" cy="1296144"/>
          </a:xfrm>
          <a:prstGeom prst="cloud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43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Aughinish </a:t>
            </a:r>
            <a:r>
              <a:rPr lang="en-IE" dirty="0"/>
              <a:t>historic delivery</a:t>
            </a:r>
            <a:br>
              <a:rPr lang="en-IE" dirty="0"/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10" y="1700808"/>
            <a:ext cx="7939242" cy="36724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Aughinish </a:t>
            </a:r>
            <a:r>
              <a:rPr lang="en-IE" dirty="0"/>
              <a:t>historic delivery</a:t>
            </a:r>
            <a:br>
              <a:rPr lang="en-IE" dirty="0"/>
            </a:br>
            <a:r>
              <a:rPr lang="en-IE" sz="2000" dirty="0" smtClean="0">
                <a:solidFill>
                  <a:srgbClr val="ADC2A9"/>
                </a:solidFill>
              </a:rPr>
              <a:t>Freq Distribution over 10 years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319" y="5530006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Delivery at 110MW</a:t>
            </a:r>
          </a:p>
          <a:p>
            <a:r>
              <a:rPr lang="en-IE" dirty="0" smtClean="0"/>
              <a:t>Or</a:t>
            </a:r>
          </a:p>
          <a:p>
            <a:r>
              <a:rPr lang="en-IE" dirty="0" smtClean="0"/>
              <a:t>Delivery at 35MW</a:t>
            </a:r>
            <a:endParaRPr lang="en-IE" dirty="0"/>
          </a:p>
        </p:txBody>
      </p:sp>
      <p:sp>
        <p:nvSpPr>
          <p:cNvPr id="8" name="Up Arrow 7"/>
          <p:cNvSpPr/>
          <p:nvPr/>
        </p:nvSpPr>
        <p:spPr>
          <a:xfrm rot="18353275">
            <a:off x="4189263" y="4154476"/>
            <a:ext cx="381242" cy="2112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Up Arrow 8"/>
          <p:cNvSpPr/>
          <p:nvPr/>
        </p:nvSpPr>
        <p:spPr>
          <a:xfrm rot="19745547">
            <a:off x="7084804" y="4624913"/>
            <a:ext cx="720080" cy="9410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93745" y="5530006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Consumption &lt;10MW</a:t>
            </a:r>
          </a:p>
          <a:p>
            <a:r>
              <a:rPr lang="en-IE" dirty="0" smtClean="0"/>
              <a:t>2</a:t>
            </a:r>
            <a:r>
              <a:rPr lang="en-IE" baseline="30000" dirty="0" smtClean="0"/>
              <a:t>nd</a:t>
            </a:r>
            <a:r>
              <a:rPr lang="en-IE" dirty="0" smtClean="0"/>
              <a:t> Tuesday in May</a:t>
            </a:r>
            <a:endParaRPr lang="en-IE" dirty="0"/>
          </a:p>
        </p:txBody>
      </p:sp>
      <p:sp>
        <p:nvSpPr>
          <p:cNvPr id="12" name="Up Arrow 11"/>
          <p:cNvSpPr/>
          <p:nvPr/>
        </p:nvSpPr>
        <p:spPr>
          <a:xfrm rot="846662">
            <a:off x="949885" y="4824584"/>
            <a:ext cx="315364" cy="7298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78713" y="1363945"/>
            <a:ext cx="1438219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99.6% availability in 2017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9770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Aughinish </a:t>
            </a:r>
            <a:r>
              <a:rPr lang="en-IE" dirty="0"/>
              <a:t>historic delivery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Physical units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23996" y="2025798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10" name="Oval 9"/>
          <p:cNvSpPr/>
          <p:nvPr/>
        </p:nvSpPr>
        <p:spPr>
          <a:xfrm>
            <a:off x="2232108" y="2025798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0220" y="1979582"/>
            <a:ext cx="792088" cy="766296"/>
            <a:chOff x="3563888" y="1798608"/>
            <a:chExt cx="792088" cy="766296"/>
          </a:xfrm>
        </p:grpSpPr>
        <p:sp>
          <p:nvSpPr>
            <p:cNvPr id="12" name="Rectangle 11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14" name="Straight Connector 13"/>
          <p:cNvCxnSpPr>
            <a:stCxn id="9" idx="4"/>
          </p:cNvCxnSpPr>
          <p:nvPr/>
        </p:nvCxnSpPr>
        <p:spPr>
          <a:xfrm>
            <a:off x="1620040" y="2745878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2628152" y="2720709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3627527" y="2678166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V="1">
            <a:off x="1620040" y="3129433"/>
            <a:ext cx="5743421" cy="484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" name="Up Arrow 17"/>
          <p:cNvSpPr/>
          <p:nvPr/>
        </p:nvSpPr>
        <p:spPr>
          <a:xfrm>
            <a:off x="3519515" y="2806765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 rot="10800000">
            <a:off x="2528877" y="2819722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Up Arrow 19"/>
          <p:cNvSpPr/>
          <p:nvPr/>
        </p:nvSpPr>
        <p:spPr>
          <a:xfrm rot="10800000">
            <a:off x="1512028" y="28267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Block Arc 20"/>
          <p:cNvSpPr/>
          <p:nvPr/>
        </p:nvSpPr>
        <p:spPr>
          <a:xfrm>
            <a:off x="4294129" y="318803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Block Arc 21"/>
          <p:cNvSpPr/>
          <p:nvPr/>
        </p:nvSpPr>
        <p:spPr>
          <a:xfrm rot="10800000">
            <a:off x="4294129" y="289839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4916" y="2061406"/>
            <a:ext cx="881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100" dirty="0">
                <a:solidFill>
                  <a:srgbClr val="000000"/>
                </a:solidFill>
                <a:latin typeface="Arial" charset="0"/>
              </a:rPr>
              <a:t>MEC </a:t>
            </a:r>
            <a:r>
              <a:rPr lang="en-IE" sz="1100" dirty="0" smtClean="0">
                <a:solidFill>
                  <a:srgbClr val="000000"/>
                </a:solidFill>
                <a:latin typeface="Arial" charset="0"/>
              </a:rPr>
              <a:t>130MW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100" dirty="0" smtClean="0">
                <a:solidFill>
                  <a:srgbClr val="000000"/>
                </a:solidFill>
                <a:latin typeface="Arial" charset="0"/>
              </a:rPr>
              <a:t>&amp;</a:t>
            </a:r>
            <a:endParaRPr lang="en-IE" sz="1100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100" dirty="0" smtClean="0">
                <a:solidFill>
                  <a:srgbClr val="000000"/>
                </a:solidFill>
                <a:latin typeface="Arial" charset="0"/>
              </a:rPr>
              <a:t>MIC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100" dirty="0" smtClean="0">
                <a:solidFill>
                  <a:srgbClr val="000000"/>
                </a:solidFill>
                <a:latin typeface="Arial" charset="0"/>
              </a:rPr>
              <a:t>45MW</a:t>
            </a:r>
            <a:endParaRPr lang="en-IE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5855" y="2131481"/>
            <a:ext cx="88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Station gate Delivery 115MW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Up Arrow 24"/>
          <p:cNvSpPr/>
          <p:nvPr/>
        </p:nvSpPr>
        <p:spPr>
          <a:xfrm rot="5400000">
            <a:off x="4911078" y="3015217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 rot="5400000">
            <a:off x="7320000" y="299351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3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ISEM </a:t>
            </a:r>
            <a:r>
              <a:rPr lang="en-IE" dirty="0" smtClean="0"/>
              <a:t>Strategy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ISEM </a:t>
            </a:r>
            <a:r>
              <a:rPr lang="en-IE" dirty="0" smtClean="0"/>
              <a:t>Strategy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9654" y="1855658"/>
            <a:ext cx="8404178" cy="438165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646464"/>
                </a:solidFill>
                <a:ea typeface="ＭＳ Ｐゴシック" pitchFamily="34" charset="-128"/>
              </a:rPr>
              <a:t>Steam needed for Alumina plant</a:t>
            </a:r>
          </a:p>
          <a:p>
            <a:pPr marL="0" indent="0">
              <a:buClr>
                <a:srgbClr val="0292D2"/>
              </a:buClr>
              <a:buNone/>
            </a:pPr>
            <a:endParaRPr lang="en-US" sz="1400" dirty="0" smtClean="0">
              <a:solidFill>
                <a:srgbClr val="646464"/>
              </a:solidFill>
              <a:ea typeface="ＭＳ Ｐゴシック" pitchFamily="34" charset="-128"/>
            </a:endParaRP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646464"/>
                </a:solidFill>
                <a:ea typeface="ＭＳ Ｐゴシック" pitchFamily="34" charset="-128"/>
              </a:rPr>
              <a:t>Trading strategy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646464"/>
                </a:solidFill>
                <a:ea typeface="ＭＳ Ｐゴシック" pitchFamily="34" charset="-128"/>
              </a:rPr>
              <a:t>100% DAM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646464"/>
                </a:solidFill>
                <a:ea typeface="ＭＳ Ｐゴシック" pitchFamily="34" charset="-128"/>
              </a:rPr>
              <a:t>100% Balance Responsible</a:t>
            </a:r>
          </a:p>
          <a:p>
            <a:pPr marL="457200" lvl="1" indent="0">
              <a:buClr>
                <a:srgbClr val="0292D2"/>
              </a:buClr>
              <a:buNone/>
            </a:pPr>
            <a:endParaRPr lang="en-US" sz="2000" dirty="0" smtClean="0">
              <a:solidFill>
                <a:srgbClr val="646464"/>
              </a:solidFill>
              <a:ea typeface="ＭＳ Ｐゴシック" pitchFamily="34" charset="-128"/>
            </a:endParaRP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646464"/>
                </a:solidFill>
                <a:ea typeface="ＭＳ Ｐゴシック" pitchFamily="34" charset="-128"/>
              </a:rPr>
              <a:t>Minimal constraints</a:t>
            </a:r>
          </a:p>
        </p:txBody>
      </p:sp>
    </p:spTree>
    <p:extLst>
      <p:ext uri="{BB962C8B-B14F-4D97-AF65-F5344CB8AC3E}">
        <p14:creationId xmlns:p14="http://schemas.microsoft.com/office/powerpoint/2010/main" val="40518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IE" dirty="0"/>
              <a:t>Autoproducer Problem</a:t>
            </a:r>
            <a:r>
              <a:rPr lang="en-US" dirty="0" smtClean="0">
                <a:solidFill>
                  <a:srgbClr val="0292D2"/>
                </a:solidFill>
              </a:rPr>
              <a:t> </a:t>
            </a:r>
            <a:r>
              <a:rPr lang="en-US" sz="1800" dirty="0" smtClean="0">
                <a:solidFill>
                  <a:srgbClr val="0292D2"/>
                </a:solidFill>
              </a:rPr>
              <a:t> </a:t>
            </a:r>
            <a:br>
              <a:rPr lang="en-US" sz="1800" dirty="0" smtClean="0">
                <a:solidFill>
                  <a:srgbClr val="0292D2"/>
                </a:solidFill>
              </a:rPr>
            </a:b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IE" dirty="0"/>
              <a:t>Autoproducer Problem</a:t>
            </a:r>
            <a:r>
              <a:rPr lang="en-US" dirty="0" smtClean="0">
                <a:solidFill>
                  <a:srgbClr val="0292D2"/>
                </a:solidFill>
              </a:rPr>
              <a:t> </a:t>
            </a:r>
            <a:r>
              <a:rPr lang="en-US" sz="1800" dirty="0" smtClean="0">
                <a:solidFill>
                  <a:srgbClr val="0292D2"/>
                </a:solidFill>
              </a:rPr>
              <a:t> </a:t>
            </a:r>
            <a:r>
              <a:rPr lang="en-US" sz="1800" dirty="0">
                <a:solidFill>
                  <a:srgbClr val="0292D2"/>
                </a:solidFill>
              </a:rPr>
              <a:t/>
            </a:r>
            <a:br>
              <a:rPr lang="en-US" sz="1800" dirty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0292D2"/>
                </a:solidFill>
              </a:rPr>
              <a:t/>
            </a:r>
            <a:br>
              <a:rPr lang="en-US" sz="1800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Structure </a:t>
            </a:r>
            <a:r>
              <a:rPr lang="en-US" sz="1800" dirty="0">
                <a:solidFill>
                  <a:srgbClr val="ADC2A9"/>
                </a:solidFill>
              </a:rPr>
              <a:t>in the </a:t>
            </a:r>
            <a:r>
              <a:rPr lang="en-US" sz="1800" dirty="0" smtClean="0">
                <a:solidFill>
                  <a:srgbClr val="ADC2A9"/>
                </a:solidFill>
              </a:rPr>
              <a:t/>
            </a:r>
            <a:br>
              <a:rPr lang="en-US" sz="1800" dirty="0" smtClean="0">
                <a:solidFill>
                  <a:srgbClr val="ADC2A9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I-SEM TSC Part B</a:t>
            </a:r>
            <a:r>
              <a:rPr lang="en-US" dirty="0" smtClean="0">
                <a:solidFill>
                  <a:srgbClr val="0292D2"/>
                </a:solidFill>
              </a:rPr>
              <a:t> </a:t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5333567"/>
              </p:ext>
            </p:extLst>
          </p:nvPr>
        </p:nvGraphicFramePr>
        <p:xfrm>
          <a:off x="2850827" y="908720"/>
          <a:ext cx="5465589" cy="503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924945"/>
            <a:ext cx="1508871" cy="11521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475656" y="1988840"/>
            <a:ext cx="3240360" cy="102981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5980" y="4062562"/>
            <a:ext cx="993812" cy="78489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91742" y="3501009"/>
            <a:ext cx="3152266" cy="4103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75656" y="2865513"/>
            <a:ext cx="3168352" cy="36916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07505" y="4245021"/>
            <a:ext cx="1800200" cy="13442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Netting </a:t>
            </a:r>
            <a:r>
              <a:rPr lang="en-US" sz="1400" dirty="0" smtClean="0"/>
              <a:t>Generator Unit Removed</a:t>
            </a:r>
            <a:endParaRPr lang="en-US" sz="14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3047644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</a:t>
            </a:r>
            <a:r>
              <a:rPr lang="en-IE" sz="1400" dirty="0" smtClean="0"/>
              <a:t>115MW</a:t>
            </a:r>
            <a:endParaRPr lang="en-IE" sz="1400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782902" y="5888845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Q imb</a:t>
            </a:r>
            <a:endParaRPr lang="en-IE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4495505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+80MW</a:t>
            </a:r>
            <a:endParaRPr lang="en-IE" sz="1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910504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+80MW</a:t>
            </a:r>
            <a:endParaRPr lang="en-IE" sz="14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7323033" y="5888845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</a:t>
            </a:r>
            <a:r>
              <a:rPr lang="en-IE" sz="1400" dirty="0" smtClean="0"/>
              <a:t>45MW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235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Custom 3">
      <a:dk1>
        <a:srgbClr val="0092D2"/>
      </a:dk1>
      <a:lt1>
        <a:srgbClr val="0092D2"/>
      </a:lt1>
      <a:dk2>
        <a:srgbClr val="EFEFEF"/>
      </a:dk2>
      <a:lt2>
        <a:srgbClr val="EFEFEF"/>
      </a:lt2>
      <a:accent1>
        <a:srgbClr val="0092D2"/>
      </a:accent1>
      <a:accent2>
        <a:srgbClr val="B1B2B3"/>
      </a:accent2>
      <a:accent3>
        <a:srgbClr val="626261"/>
      </a:accent3>
      <a:accent4>
        <a:srgbClr val="9C9C9C"/>
      </a:accent4>
      <a:accent5>
        <a:srgbClr val="76996F"/>
      </a:accent5>
      <a:accent6>
        <a:srgbClr val="0092D2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romMMT xmlns="f69c7b9a-bbed-41f8-b24c-bbeb71979adf">true</FromMMT>
    <MMTID xmlns="f69c7b9a-bbed-41f8-b24c-bbeb71979adf">1809</MMTID>
    <ModID xmlns="bd8dd43f-48f8-46ce-9b8d-78f402b7750b">739</Mod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odification Document" ma:contentTypeID="0x010100269864AADB634B43A1DAFE75AB6B7AEA00E694DBD827E2A74DAF8DBA9CA236CE9A" ma:contentTypeVersion="10" ma:contentTypeDescription="" ma:contentTypeScope="" ma:versionID="76444a00e0d344046184e9be4e4b7bda">
  <xsd:schema xmlns:xsd="http://www.w3.org/2001/XMLSchema" xmlns:p="http://schemas.microsoft.com/office/2006/metadata/properties" xmlns:ns2="f69c7b9a-bbed-41f8-b24c-bbeb71979adf" xmlns:ns3="bd8dd43f-48f8-46ce-9b8d-78f402b7750b" targetNamespace="http://schemas.microsoft.com/office/2006/metadata/properties" ma:root="true" ma:fieldsID="9f63ddca8ac484b9842f993b74a9b250" ns2:_="" ns3:_="">
    <xsd:import namespace="f69c7b9a-bbed-41f8-b24c-bbeb71979adf"/>
    <xsd:import namespace="bd8dd43f-48f8-46ce-9b8d-78f402b7750b"/>
    <xsd:element name="properties">
      <xsd:complexType>
        <xsd:sequence>
          <xsd:element name="documentManagement">
            <xsd:complexType>
              <xsd:all>
                <xsd:element ref="ns2:FromMMT" minOccurs="0"/>
                <xsd:element ref="ns2:MMTID" minOccurs="0"/>
                <xsd:element ref="ns3:Mod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69c7b9a-bbed-41f8-b24c-bbeb71979adf" elementFormDefault="qualified">
    <xsd:import namespace="http://schemas.microsoft.com/office/2006/documentManagement/types"/>
    <xsd:element name="FromMMT" ma:index="1" nillable="true" ma:displayName="From MMT" ma:default="0" ma:description="Indicates if the item was published from MMT" ma:internalName="FromMMT">
      <xsd:simpleType>
        <xsd:restriction base="dms:Boolean"/>
      </xsd:simpleType>
    </xsd:element>
    <xsd:element name="MMTID" ma:index="2" nillable="true" ma:displayName="MMT ID" ma:decimals="0" ma:internalName="MMTID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bd8dd43f-48f8-46ce-9b8d-78f402b7750b" elementFormDefault="qualified">
    <xsd:import namespace="http://schemas.microsoft.com/office/2006/documentManagement/types"/>
    <xsd:element name="ModID" ma:index="3" nillable="true" ma:displayName="Mod ID" ma:list="{fe5fb5e6-2196-48f2-87cb-9a5f0541640f}" ma:internalName="ModID" ma:showField="Modification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C09BA9D-A246-4742-9133-7357775CC93C}"/>
</file>

<file path=customXml/itemProps2.xml><?xml version="1.0" encoding="utf-8"?>
<ds:datastoreItem xmlns:ds="http://schemas.openxmlformats.org/officeDocument/2006/customXml" ds:itemID="{340D2F6D-777F-41EA-A190-68E9141601FC}"/>
</file>

<file path=customXml/itemProps3.xml><?xml version="1.0" encoding="utf-8"?>
<ds:datastoreItem xmlns:ds="http://schemas.openxmlformats.org/officeDocument/2006/customXml" ds:itemID="{C85CBAC3-0127-4E02-B17E-49FA3E2B94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15038</TotalTime>
  <Words>631</Words>
  <Application>Microsoft Office PowerPoint</Application>
  <PresentationFormat>On-screen Show (4:3)</PresentationFormat>
  <Paragraphs>230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Cambria Math</vt:lpstr>
      <vt:lpstr>Times New Roman</vt:lpstr>
      <vt:lpstr>Verdana</vt:lpstr>
      <vt:lpstr>Wingdings</vt:lpstr>
      <vt:lpstr>Тема Office</vt:lpstr>
      <vt:lpstr>Mod_03_18 Autoproducer Credit Cover  </vt:lpstr>
      <vt:lpstr>Autoproducers Credit Calculation AUGHINISH Alumina Ltd </vt:lpstr>
      <vt:lpstr>Aughinish historic delivery   </vt:lpstr>
      <vt:lpstr>Aughinish historic delivery Freq Distribution over 10 years  </vt:lpstr>
      <vt:lpstr>Aughinish historic delivery Physical units  </vt:lpstr>
      <vt:lpstr>ISEM Strategy    </vt:lpstr>
      <vt:lpstr>ISEM Strategy    </vt:lpstr>
      <vt:lpstr>Autoproducer Problem     </vt:lpstr>
      <vt:lpstr>Autoproducer Problem    Structure in the  I-SEM TSC Part B   </vt:lpstr>
      <vt:lpstr>Autoproducer Problem Physical units  </vt:lpstr>
      <vt:lpstr>Autoproducer Problem Physical units  </vt:lpstr>
      <vt:lpstr>Implication   </vt:lpstr>
      <vt:lpstr>Implication   </vt:lpstr>
      <vt:lpstr>Implication Autoproducer Excess Collateral (100% balance responsible)  </vt:lpstr>
      <vt:lpstr>The I-SEM Solution</vt:lpstr>
      <vt:lpstr>The I-SEM Solution</vt:lpstr>
      <vt:lpstr>Justification </vt:lpstr>
      <vt:lpstr>Justification </vt:lpstr>
      <vt:lpstr>Conclusion</vt:lpstr>
      <vt:lpstr>Conclusion</vt:lpstr>
      <vt:lpstr>Questions </vt:lpstr>
      <vt:lpstr>End </vt:lpstr>
      <vt:lpstr>Implication   </vt:lpstr>
      <vt:lpstr>Definitions    </vt:lpstr>
      <vt:lpstr>Aughinish historic delivery   </vt:lpstr>
      <vt:lpstr>Aughinish historic delivery 99.6% Reliability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djouskirill</dc:creator>
  <cp:lastModifiedBy>Thomas O'Sullivan</cp:lastModifiedBy>
  <cp:revision>497</cp:revision>
  <cp:lastPrinted>2017-05-29T13:22:31Z</cp:lastPrinted>
  <dcterms:created xsi:type="dcterms:W3CDTF">2017-01-16T11:55:35Z</dcterms:created>
  <dcterms:modified xsi:type="dcterms:W3CDTF">2018-01-22T15:03:34Z</dcterms:modified>
  <cp:contentType>Modification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0x010100269864AADB634B43A1DAFE75AB6B7AEA00E694DBD827E2A74DAF8DBA9CA236CE9A</vt:lpwstr>
  </property>
  <property fmtid="{D5CDD505-2E9C-101B-9397-08002B2CF9AE}" pid="3" name="Confidential?">
    <vt:lpwstr>No</vt:lpwstr>
  </property>
  <property fmtid="{D5CDD505-2E9C-101B-9397-08002B2CF9AE}" pid="4" name="Department">
    <vt:lpwstr>Knowledge Management</vt:lpwstr>
  </property>
  <property fmtid="{D5CDD505-2E9C-101B-9397-08002B2CF9AE}" pid="7" name="Copy to Website">
    <vt:lpwstr>true</vt:lpwstr>
  </property>
  <property fmtid="{D5CDD505-2E9C-101B-9397-08002B2CF9AE}" pid="8" name="Mod ID">
    <vt:lpwstr>1077</vt:lpwstr>
  </property>
  <property fmtid="{D5CDD505-2E9C-101B-9397-08002B2CF9AE}" pid="9" name="Year of Modification Proposal">
    <vt:lpwstr>2018</vt:lpwstr>
  </property>
  <property fmtid="{D5CDD505-2E9C-101B-9397-08002B2CF9AE}" pid="10" name="Document Type">
    <vt:lpwstr>Slides</vt:lpwstr>
  </property>
  <property fmtid="{D5CDD505-2E9C-101B-9397-08002B2CF9AE}" pid="12" name="_CopySource">
    <vt:lpwstr>Presentation.pptx</vt:lpwstr>
  </property>
  <property fmtid="{D5CDD505-2E9C-101B-9397-08002B2CF9AE}" pid="13" name="Order">
    <vt:r8>379000</vt:r8>
  </property>
</Properties>
</file>