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theme/themeOverride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507" r:id="rId5"/>
    <p:sldId id="516" r:id="rId6"/>
    <p:sldId id="517" r:id="rId7"/>
    <p:sldId id="518" r:id="rId8"/>
    <p:sldId id="519" r:id="rId9"/>
    <p:sldId id="522" r:id="rId10"/>
    <p:sldId id="521" r:id="rId11"/>
    <p:sldId id="523" r:id="rId12"/>
    <p:sldId id="514" r:id="rId13"/>
    <p:sldId id="524" r:id="rId14"/>
    <p:sldId id="525" r:id="rId15"/>
    <p:sldId id="520" r:id="rId16"/>
    <p:sldId id="260" r:id="rId17"/>
    <p:sldId id="489" r:id="rId18"/>
    <p:sldId id="509" r:id="rId19"/>
    <p:sldId id="511" r:id="rId20"/>
    <p:sldId id="513" r:id="rId21"/>
    <p:sldId id="498" r:id="rId22"/>
    <p:sldId id="502" r:id="rId23"/>
    <p:sldId id="503" r:id="rId24"/>
    <p:sldId id="505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 Rossini" initials="C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F6FF"/>
    <a:srgbClr val="002060"/>
    <a:srgbClr val="0292D2"/>
    <a:srgbClr val="646464"/>
    <a:srgbClr val="ADC2A9"/>
    <a:srgbClr val="503C28"/>
    <a:srgbClr val="B3E7FF"/>
    <a:srgbClr val="626261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81404" autoAdjust="0"/>
  </p:normalViewPr>
  <p:slideViewPr>
    <p:cSldViewPr>
      <p:cViewPr varScale="1">
        <p:scale>
          <a:sx n="95" d="100"/>
          <a:sy n="95" d="100"/>
        </p:scale>
        <p:origin x="-20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4219" y="9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N:\1%20Trading\9%20Credit\Working%20group%20MOD_03_18\Modeling%20Autoproducer\Compare%20Autoproducer%20Vs%20Virtual%20Single%20GU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'Compare models'!$G$32:$G$37</cx:f>
        <cx:lvl ptCount="6">
          <cx:pt idx="0">Full over charge</cx:pt>
          <cx:pt idx="1">Stand Deviation on Undefined Exposure</cx:pt>
          <cx:pt idx="2">Capacity (remove SU exposure)</cx:pt>
          <cx:pt idx="3">Remove €6.49/MWh SU add-on to CCAP</cx:pt>
          <cx:pt idx="4">Fixed Charges</cx:pt>
        </cx:lvl>
      </cx:strDim>
      <cx:numDim type="val">
        <cx:f>'Compare models'!$H$32:$H$37</cx:f>
        <cx:lvl ptCount="6" formatCode="_-&quot;€&quot;* #,##0_-;\-&quot;€&quot;* #,##0_-;_-&quot;€&quot;* &quot;-&quot;??_-;_-@_-">
          <cx:pt idx="0">949271</cx:pt>
          <cx:pt idx="1">-423373</cx:pt>
          <cx:pt idx="2">-366861</cx:pt>
          <cx:pt idx="3">-140373</cx:pt>
          <cx:pt idx="4">-18664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/>
              <a:t>Make up of current overcharge on collateral for Autoproducer</a:t>
            </a:r>
          </a:p>
        </cx:rich>
      </cx:tx>
    </cx:title>
    <cx:plotArea>
      <cx:plotAreaRegion>
        <cx:series layoutId="waterfall" uniqueId="{7C70B776-4CA7-4CB0-8907-35D74845AF20}">
          <cx:dataLabels pos="outEnd">
            <cx:spPr>
              <a:solidFill>
                <a:srgbClr val="FFFFFF"/>
              </a:solidFill>
            </cx:sp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wrap="square" lIns="0" tIns="0" rIns="0" bIns="0" anchor="ctr" anchorCtr="1"/>
          <a:lstStyle/>
          <a:p>
            <a:pPr>
              <a:defRPr lang="en-US" sz="9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defRPr>
            </a:pPr>
            <a:endParaRPr lang="en-US"/>
          </a:p>
        </cx:txPr>
      </cx:axis>
      <cx:axis id="1">
        <cx:valScaling/>
        <cx:majorGridlines/>
        <cx:tickLabels/>
      </cx:axis>
    </cx:plotArea>
    <cx:legend pos="t" align="ctr" overlay="0">
      <cx:txPr>
        <a:bodyPr spcFirstLastPara="1" vertOverflow="ellipsis" wrap="square" lIns="0" tIns="0" rIns="0" bIns="0" anchor="ctr" anchorCtr="1"/>
        <a:lstStyle/>
        <a:p>
          <a:pPr>
            <a:defRPr lang="en-US" sz="900" b="0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defRPr>
          </a:pPr>
          <a:endParaRPr lang="en-US"/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E439A-83BC-4F0F-8D60-FD8D3471223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1E7551-D182-4E6F-A512-53E5709993B5}">
      <dgm:prSet phldrT="[Text]"/>
      <dgm:spPr>
        <a:xfrm>
          <a:off x="1694237" y="643130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Party PY_000024 Aughinish Alumina ltd</a:t>
          </a:r>
        </a:p>
      </dgm:t>
    </dgm:pt>
    <dgm:pt modelId="{705C7FAD-EC41-4FA0-ADE5-54499401B512}" type="parTrans" cxnId="{154A4157-A30B-42E1-BF72-E96C64B95835}">
      <dgm:prSet/>
      <dgm:spPr/>
      <dgm:t>
        <a:bodyPr/>
        <a:lstStyle/>
        <a:p>
          <a:endParaRPr lang="en-US"/>
        </a:p>
      </dgm:t>
    </dgm:pt>
    <dgm:pt modelId="{9F7AAA33-E211-478D-8F1C-ABBD1C12D49B}" type="sibTrans" cxnId="{154A4157-A30B-42E1-BF72-E96C64B95835}">
      <dgm:prSet/>
      <dgm:spPr/>
      <dgm:t>
        <a:bodyPr/>
        <a:lstStyle/>
        <a:p>
          <a:endParaRPr lang="en-US"/>
        </a:p>
      </dgm:t>
    </dgm:pt>
    <dgm:pt modelId="{F8066FC4-19C9-4AA5-8E8D-74655196969C}">
      <dgm:prSet phldrT="[Text]"/>
      <dgm:spPr>
        <a:xfrm>
          <a:off x="1694237" y="1449248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Participant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PT_400024</a:t>
          </a:r>
        </a:p>
      </dgm:t>
    </dgm:pt>
    <dgm:pt modelId="{B6E31387-B515-4836-965A-23ECDCB5C0FE}" type="parTrans" cxnId="{2ADA3D29-C53E-42EE-A40F-2380394FB0EC}">
      <dgm:prSet/>
      <dgm:spPr>
        <a:xfrm>
          <a:off x="1987120" y="1104114"/>
          <a:ext cx="91440" cy="253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227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512916B-4D4E-4FE9-8325-7AB39B79486B}" type="sibTrans" cxnId="{2ADA3D29-C53E-42EE-A40F-2380394FB0EC}">
      <dgm:prSet/>
      <dgm:spPr/>
      <dgm:t>
        <a:bodyPr/>
        <a:lstStyle/>
        <a:p>
          <a:endParaRPr lang="en-US"/>
        </a:p>
      </dgm:t>
    </dgm:pt>
    <dgm:pt modelId="{E59CAD64-F57D-417A-B545-F03AF2C18C25}">
      <dgm:prSet phldrT="[Text]"/>
      <dgm:spPr>
        <a:xfrm>
          <a:off x="1610737" y="2255366"/>
          <a:ext cx="1037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TS_400031 (Trading Site Account)</a:t>
          </a:r>
        </a:p>
      </dgm:t>
    </dgm:pt>
    <dgm:pt modelId="{A423B281-8783-4D11-8D19-2227A24CC7F4}" type="parTrans" cxnId="{A75A7C21-8137-4CBD-8F76-B1145B8CE7CE}">
      <dgm:prSet/>
      <dgm:spPr>
        <a:xfrm>
          <a:off x="1987120" y="1910233"/>
          <a:ext cx="91440" cy="253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BE3FC74-55FB-4A5B-B6ED-25D90BBC9B0C}" type="sibTrans" cxnId="{A75A7C21-8137-4CBD-8F76-B1145B8CE7CE}">
      <dgm:prSet/>
      <dgm:spPr/>
      <dgm:t>
        <a:bodyPr/>
        <a:lstStyle/>
        <a:p>
          <a:endParaRPr lang="en-US"/>
        </a:p>
      </dgm:t>
    </dgm:pt>
    <dgm:pt modelId="{7A8A55D0-D776-44A4-983B-7C9EE739ED5E}">
      <dgm:prSet/>
      <dgm:spPr>
        <a:xfrm>
          <a:off x="97963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SK3 GU_400120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PPTG </a:t>
          </a:r>
        </a:p>
      </dgm:t>
    </dgm:pt>
    <dgm:pt modelId="{3032CD98-7AE2-4484-81CB-5AEFBCBAE265}" type="parTrans" cxnId="{66CD3D72-DF21-4538-9615-B5098828355F}">
      <dgm:prSet/>
      <dgm:spPr>
        <a:xfrm>
          <a:off x="436566" y="2716351"/>
          <a:ext cx="1596273" cy="253227"/>
        </a:xfrm>
        <a:custGeom>
          <a:avLst/>
          <a:gdLst/>
          <a:ahLst/>
          <a:cxnLst/>
          <a:rect l="0" t="0" r="0" b="0"/>
          <a:pathLst>
            <a:path>
              <a:moveTo>
                <a:pt x="1596273" y="0"/>
              </a:moveTo>
              <a:lnTo>
                <a:pt x="1596273" y="172566"/>
              </a:lnTo>
              <a:lnTo>
                <a:pt x="0" y="172566"/>
              </a:lnTo>
              <a:lnTo>
                <a:pt x="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D259312-AD2E-44A9-AC4C-BF2DEA9D5886}" type="sibTrans" cxnId="{66CD3D72-DF21-4538-9615-B5098828355F}">
      <dgm:prSet/>
      <dgm:spPr/>
      <dgm:t>
        <a:bodyPr/>
        <a:lstStyle/>
        <a:p>
          <a:endParaRPr lang="en-US"/>
        </a:p>
      </dgm:t>
    </dgm:pt>
    <dgm:pt modelId="{6CDFA696-141F-44A3-A3F0-4B06593BA85E}">
      <dgm:prSet/>
      <dgm:spPr>
        <a:xfrm>
          <a:off x="1162145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SK4 GU_400121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PPTG</a:t>
          </a:r>
        </a:p>
      </dgm:t>
    </dgm:pt>
    <dgm:pt modelId="{D267E39D-BD82-4F12-B5CE-0CCC84189D36}" type="parTrans" cxnId="{464A5EA4-7D99-4FF2-9DA9-26239CB40606}">
      <dgm:prSet/>
      <dgm:spPr>
        <a:xfrm>
          <a:off x="1500749" y="2716351"/>
          <a:ext cx="532091" cy="253227"/>
        </a:xfrm>
        <a:custGeom>
          <a:avLst/>
          <a:gdLst/>
          <a:ahLst/>
          <a:cxnLst/>
          <a:rect l="0" t="0" r="0" b="0"/>
          <a:pathLst>
            <a:path>
              <a:moveTo>
                <a:pt x="532091" y="0"/>
              </a:moveTo>
              <a:lnTo>
                <a:pt x="532091" y="172566"/>
              </a:lnTo>
              <a:lnTo>
                <a:pt x="0" y="172566"/>
              </a:lnTo>
              <a:lnTo>
                <a:pt x="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0C23005-048A-4778-8697-0F5A411C5ADF}" type="sibTrans" cxnId="{464A5EA4-7D99-4FF2-9DA9-26239CB40606}">
      <dgm:prSet/>
      <dgm:spPr/>
      <dgm:t>
        <a:bodyPr/>
        <a:lstStyle/>
        <a:p>
          <a:endParaRPr lang="en-US"/>
        </a:p>
      </dgm:t>
    </dgm:pt>
    <dgm:pt modelId="{C47BDBA0-6336-4F14-AD54-5B23983D60BF}">
      <dgm:prSet/>
      <dgm:spPr>
        <a:xfrm>
          <a:off x="3290510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TSSU SU_400030</a:t>
          </a:r>
        </a:p>
      </dgm:t>
    </dgm:pt>
    <dgm:pt modelId="{304287D5-B5AF-4456-BED1-67BE353987A4}" type="parTrans" cxnId="{A793E6DA-13BE-488C-8DB3-30A5D743FEC6}">
      <dgm:prSet/>
      <dgm:spPr>
        <a:xfrm>
          <a:off x="2032840" y="2716351"/>
          <a:ext cx="1596273" cy="253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66"/>
              </a:lnTo>
              <a:lnTo>
                <a:pt x="1596273" y="172566"/>
              </a:lnTo>
              <a:lnTo>
                <a:pt x="1596273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0633818-CD39-48D6-A634-57B014822B32}" type="sibTrans" cxnId="{A793E6DA-13BE-488C-8DB3-30A5D743FEC6}">
      <dgm:prSet/>
      <dgm:spPr/>
      <dgm:t>
        <a:bodyPr/>
        <a:lstStyle/>
        <a:p>
          <a:endParaRPr lang="en-US"/>
        </a:p>
      </dgm:t>
    </dgm:pt>
    <dgm:pt modelId="{B086B5B2-013F-49A2-8C61-58EDBF673E14}">
      <dgm:prSet/>
      <dgm:spPr>
        <a:xfrm>
          <a:off x="2226328" y="3061485"/>
          <a:ext cx="870694" cy="55289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rgbClr val="0292D2"/>
              </a:solidFill>
              <a:latin typeface="Calibri" panose="020F0502020204030204"/>
              <a:ea typeface="+mn-ea"/>
              <a:cs typeface="+mn-cs"/>
            </a:rPr>
            <a:t>TU_400001 Trading Unit</a:t>
          </a:r>
          <a:endParaRPr lang="en-US" b="1" dirty="0">
            <a:solidFill>
              <a:srgbClr val="0292D2"/>
            </a:solidFill>
            <a:latin typeface="Calibri" panose="020F0502020204030204"/>
            <a:ea typeface="+mn-ea"/>
            <a:cs typeface="+mn-cs"/>
          </a:endParaRPr>
        </a:p>
      </dgm:t>
    </dgm:pt>
    <dgm:pt modelId="{9D07D151-ADB7-4CB2-BC94-7FED099699D1}" type="parTrans" cxnId="{349DF783-6678-46E6-A5EE-3394766481B0}">
      <dgm:prSet/>
      <dgm:spPr/>
      <dgm:t>
        <a:bodyPr/>
        <a:lstStyle/>
        <a:p>
          <a:endParaRPr lang="en-US"/>
        </a:p>
      </dgm:t>
    </dgm:pt>
    <dgm:pt modelId="{99938E35-E596-4D35-A1FB-73520198E482}" type="sibTrans" cxnId="{349DF783-6678-46E6-A5EE-3394766481B0}">
      <dgm:prSet/>
      <dgm:spPr/>
      <dgm:t>
        <a:bodyPr/>
        <a:lstStyle/>
        <a:p>
          <a:endParaRPr lang="en-US"/>
        </a:p>
      </dgm:t>
    </dgm:pt>
    <dgm:pt modelId="{CA7D9CCF-1475-4415-BC21-E8174657983D}" type="pres">
      <dgm:prSet presAssocID="{F43E439A-83BC-4F0F-8D60-FD8D347122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7973EA9A-5656-4A0A-90B9-79EF50F9378A}" type="pres">
      <dgm:prSet presAssocID="{111E7551-D182-4E6F-A512-53E5709993B5}" presName="hierRoot1" presStyleCnt="0"/>
      <dgm:spPr/>
    </dgm:pt>
    <dgm:pt modelId="{926A6929-6EDA-48CA-96F1-2DA3F4FACDC8}" type="pres">
      <dgm:prSet presAssocID="{111E7551-D182-4E6F-A512-53E5709993B5}" presName="composite" presStyleCnt="0"/>
      <dgm:spPr/>
    </dgm:pt>
    <dgm:pt modelId="{379D4EF0-4822-45F3-9057-56A0EECC9F73}" type="pres">
      <dgm:prSet presAssocID="{111E7551-D182-4E6F-A512-53E5709993B5}" presName="background" presStyleLbl="node0" presStyleIdx="0" presStyleCnt="1"/>
      <dgm:spPr>
        <a:xfrm>
          <a:off x="1597493" y="551223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A09A336-0B89-440D-AE4C-B0E6CE4AA715}" type="pres">
      <dgm:prSet presAssocID="{111E7551-D182-4E6F-A512-53E5709993B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A357E1-DB02-4368-88ED-65E15E43C420}" type="pres">
      <dgm:prSet presAssocID="{111E7551-D182-4E6F-A512-53E5709993B5}" presName="hierChild2" presStyleCnt="0"/>
      <dgm:spPr/>
    </dgm:pt>
    <dgm:pt modelId="{1366FC00-3823-4260-8C3B-67E24FCB0114}" type="pres">
      <dgm:prSet presAssocID="{B6E31387-B515-4836-965A-23ECDCB5C0FE}" presName="Name10" presStyleLbl="parChTrans1D2" presStyleIdx="0" presStyleCnt="1"/>
      <dgm:spPr/>
      <dgm:t>
        <a:bodyPr/>
        <a:lstStyle/>
        <a:p>
          <a:endParaRPr lang="en-IE"/>
        </a:p>
      </dgm:t>
    </dgm:pt>
    <dgm:pt modelId="{C043862B-680A-42BB-A959-14EA7FA592BF}" type="pres">
      <dgm:prSet presAssocID="{F8066FC4-19C9-4AA5-8E8D-74655196969C}" presName="hierRoot2" presStyleCnt="0"/>
      <dgm:spPr/>
    </dgm:pt>
    <dgm:pt modelId="{C1B70DAE-A491-4A1A-B4A9-3D1B1D6F37BD}" type="pres">
      <dgm:prSet presAssocID="{F8066FC4-19C9-4AA5-8E8D-74655196969C}" presName="composite2" presStyleCnt="0"/>
      <dgm:spPr/>
    </dgm:pt>
    <dgm:pt modelId="{9107686A-BB20-4CBB-BDBC-EAF8BF1B6605}" type="pres">
      <dgm:prSet presAssocID="{F8066FC4-19C9-4AA5-8E8D-74655196969C}" presName="background2" presStyleLbl="node2" presStyleIdx="0" presStyleCnt="1"/>
      <dgm:spPr>
        <a:xfrm>
          <a:off x="1597493" y="1357341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03CC922-9C56-4939-93E8-153B6E186569}" type="pres">
      <dgm:prSet presAssocID="{F8066FC4-19C9-4AA5-8E8D-74655196969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50B9A-4764-49DA-92C4-0A7FF4F228A9}" type="pres">
      <dgm:prSet presAssocID="{F8066FC4-19C9-4AA5-8E8D-74655196969C}" presName="hierChild3" presStyleCnt="0"/>
      <dgm:spPr/>
    </dgm:pt>
    <dgm:pt modelId="{E2588671-FB2F-473D-8477-A6452A0BC59F}" type="pres">
      <dgm:prSet presAssocID="{A423B281-8783-4D11-8D19-2227A24CC7F4}" presName="Name17" presStyleLbl="parChTrans1D3" presStyleIdx="0" presStyleCnt="1"/>
      <dgm:spPr/>
      <dgm:t>
        <a:bodyPr/>
        <a:lstStyle/>
        <a:p>
          <a:endParaRPr lang="en-IE"/>
        </a:p>
      </dgm:t>
    </dgm:pt>
    <dgm:pt modelId="{12305692-E3D9-4B00-BA09-50BC48C82F46}" type="pres">
      <dgm:prSet presAssocID="{E59CAD64-F57D-417A-B545-F03AF2C18C25}" presName="hierRoot3" presStyleCnt="0"/>
      <dgm:spPr/>
    </dgm:pt>
    <dgm:pt modelId="{06F654A5-3AE9-4D10-B36B-B1A24A2A8CFA}" type="pres">
      <dgm:prSet presAssocID="{E59CAD64-F57D-417A-B545-F03AF2C18C25}" presName="composite3" presStyleCnt="0"/>
      <dgm:spPr/>
    </dgm:pt>
    <dgm:pt modelId="{CB764F6F-05DB-47CA-88B8-813A92DCFB37}" type="pres">
      <dgm:prSet presAssocID="{E59CAD64-F57D-417A-B545-F03AF2C18C25}" presName="background3" presStyleLbl="node3" presStyleIdx="0" presStyleCnt="1"/>
      <dgm:spPr>
        <a:xfrm>
          <a:off x="1513993" y="2163460"/>
          <a:ext cx="1037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6830DB9-7A8E-4B04-BCA5-8ECC07C5BF8C}" type="pres">
      <dgm:prSet presAssocID="{E59CAD64-F57D-417A-B545-F03AF2C18C25}" presName="text3" presStyleLbl="fgAcc3" presStyleIdx="0" presStyleCnt="1" custScaleX="119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D6A43-8507-45BE-A7FD-8CCE4E8BDB08}" type="pres">
      <dgm:prSet presAssocID="{E59CAD64-F57D-417A-B545-F03AF2C18C25}" presName="hierChild4" presStyleCnt="0"/>
      <dgm:spPr/>
    </dgm:pt>
    <dgm:pt modelId="{8C9E7317-0AE3-4530-A019-789108A34DE6}" type="pres">
      <dgm:prSet presAssocID="{9D07D151-ADB7-4CB2-BC94-7FED099699D1}" presName="Name23" presStyleLbl="parChTrans1D4" presStyleIdx="0" presStyleCnt="4"/>
      <dgm:spPr/>
      <dgm:t>
        <a:bodyPr/>
        <a:lstStyle/>
        <a:p>
          <a:endParaRPr lang="en-US"/>
        </a:p>
      </dgm:t>
    </dgm:pt>
    <dgm:pt modelId="{C0F31145-5DA8-45AF-9A4F-67AFD8AA569A}" type="pres">
      <dgm:prSet presAssocID="{B086B5B2-013F-49A2-8C61-58EDBF673E14}" presName="hierRoot4" presStyleCnt="0"/>
      <dgm:spPr/>
    </dgm:pt>
    <dgm:pt modelId="{A38A2C4A-087A-420E-B976-3C439741F670}" type="pres">
      <dgm:prSet presAssocID="{B086B5B2-013F-49A2-8C61-58EDBF673E14}" presName="composite4" presStyleCnt="0"/>
      <dgm:spPr/>
    </dgm:pt>
    <dgm:pt modelId="{21C3E00E-A974-40C3-BEA7-66944769C8F2}" type="pres">
      <dgm:prSet presAssocID="{B086B5B2-013F-49A2-8C61-58EDBF673E14}" presName="background4" presStyleLbl="node4" presStyleIdx="0" presStyleCnt="4"/>
      <dgm:spPr/>
    </dgm:pt>
    <dgm:pt modelId="{946C882F-1460-4B11-974C-2E9B68F9A667}" type="pres">
      <dgm:prSet presAssocID="{B086B5B2-013F-49A2-8C61-58EDBF673E14}" presName="text4" presStyleLbl="fgAcc4" presStyleIdx="0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3BB5B7B-CF85-41B9-BA9D-9E5DAB69A996}" type="pres">
      <dgm:prSet presAssocID="{B086B5B2-013F-49A2-8C61-58EDBF673E14}" presName="hierChild5" presStyleCnt="0"/>
      <dgm:spPr/>
    </dgm:pt>
    <dgm:pt modelId="{18CA3BB8-1824-40E5-9E53-86C19B5BBAF0}" type="pres">
      <dgm:prSet presAssocID="{3032CD98-7AE2-4484-81CB-5AEFBCBAE265}" presName="Name23" presStyleLbl="parChTrans1D4" presStyleIdx="1" presStyleCnt="4"/>
      <dgm:spPr/>
      <dgm:t>
        <a:bodyPr/>
        <a:lstStyle/>
        <a:p>
          <a:endParaRPr lang="en-IE"/>
        </a:p>
      </dgm:t>
    </dgm:pt>
    <dgm:pt modelId="{86CE8672-1771-431C-A2D1-227AEBA1FEFB}" type="pres">
      <dgm:prSet presAssocID="{7A8A55D0-D776-44A4-983B-7C9EE739ED5E}" presName="hierRoot4" presStyleCnt="0"/>
      <dgm:spPr/>
    </dgm:pt>
    <dgm:pt modelId="{C801F5CF-4AA8-456C-ABB6-0E89A97E409A}" type="pres">
      <dgm:prSet presAssocID="{7A8A55D0-D776-44A4-983B-7C9EE739ED5E}" presName="composite4" presStyleCnt="0"/>
      <dgm:spPr/>
    </dgm:pt>
    <dgm:pt modelId="{28E31775-5444-490C-8ECF-7AE63F479295}" type="pres">
      <dgm:prSet presAssocID="{7A8A55D0-D776-44A4-983B-7C9EE739ED5E}" presName="background4" presStyleLbl="node4" presStyleIdx="1" presStyleCnt="4"/>
      <dgm:spPr>
        <a:xfrm>
          <a:off x="1219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71EADFC-5B26-4352-B64E-F92F2C5B16A2}" type="pres">
      <dgm:prSet presAssocID="{7A8A55D0-D776-44A4-983B-7C9EE739ED5E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82744B-2B5B-4796-837F-F595A9307F88}" type="pres">
      <dgm:prSet presAssocID="{7A8A55D0-D776-44A4-983B-7C9EE739ED5E}" presName="hierChild5" presStyleCnt="0"/>
      <dgm:spPr/>
    </dgm:pt>
    <dgm:pt modelId="{50FB367E-56CE-4BB5-91A9-D4676F29B626}" type="pres">
      <dgm:prSet presAssocID="{D267E39D-BD82-4F12-B5CE-0CCC84189D36}" presName="Name23" presStyleLbl="parChTrans1D4" presStyleIdx="2" presStyleCnt="4"/>
      <dgm:spPr/>
      <dgm:t>
        <a:bodyPr/>
        <a:lstStyle/>
        <a:p>
          <a:endParaRPr lang="en-IE"/>
        </a:p>
      </dgm:t>
    </dgm:pt>
    <dgm:pt modelId="{23B773DB-51AC-450D-85D0-E868777EA8E0}" type="pres">
      <dgm:prSet presAssocID="{6CDFA696-141F-44A3-A3F0-4B06593BA85E}" presName="hierRoot4" presStyleCnt="0"/>
      <dgm:spPr/>
    </dgm:pt>
    <dgm:pt modelId="{E1977A6E-8BA1-4004-8CAB-8D960E8F2AF0}" type="pres">
      <dgm:prSet presAssocID="{6CDFA696-141F-44A3-A3F0-4B06593BA85E}" presName="composite4" presStyleCnt="0"/>
      <dgm:spPr/>
    </dgm:pt>
    <dgm:pt modelId="{E3892D19-0E72-4F35-BF70-0B1E916C2202}" type="pres">
      <dgm:prSet presAssocID="{6CDFA696-141F-44A3-A3F0-4B06593BA85E}" presName="background4" presStyleLbl="node4" presStyleIdx="2" presStyleCnt="4"/>
      <dgm:spPr>
        <a:xfrm>
          <a:off x="1065401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55CB540-D652-4733-A0B2-44848F703397}" type="pres">
      <dgm:prSet presAssocID="{6CDFA696-141F-44A3-A3F0-4B06593BA85E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243A3F-9F27-496C-87FB-B7DF5D987ACE}" type="pres">
      <dgm:prSet presAssocID="{6CDFA696-141F-44A3-A3F0-4B06593BA85E}" presName="hierChild5" presStyleCnt="0"/>
      <dgm:spPr/>
    </dgm:pt>
    <dgm:pt modelId="{B3B3AC07-95D0-406F-A29B-B86FEEF9CC31}" type="pres">
      <dgm:prSet presAssocID="{304287D5-B5AF-4456-BED1-67BE353987A4}" presName="Name23" presStyleLbl="parChTrans1D4" presStyleIdx="3" presStyleCnt="4"/>
      <dgm:spPr/>
      <dgm:t>
        <a:bodyPr/>
        <a:lstStyle/>
        <a:p>
          <a:endParaRPr lang="en-US"/>
        </a:p>
      </dgm:t>
    </dgm:pt>
    <dgm:pt modelId="{9843261B-1C31-42EB-B457-1F83196B177C}" type="pres">
      <dgm:prSet presAssocID="{C47BDBA0-6336-4F14-AD54-5B23983D60BF}" presName="hierRoot4" presStyleCnt="0"/>
      <dgm:spPr/>
    </dgm:pt>
    <dgm:pt modelId="{F85AC8FB-98B8-494A-AA82-F4827A1AB8C7}" type="pres">
      <dgm:prSet presAssocID="{C47BDBA0-6336-4F14-AD54-5B23983D60BF}" presName="composite4" presStyleCnt="0"/>
      <dgm:spPr/>
    </dgm:pt>
    <dgm:pt modelId="{BC4FB312-64F2-4999-B729-A1A2541069DB}" type="pres">
      <dgm:prSet presAssocID="{C47BDBA0-6336-4F14-AD54-5B23983D60BF}" presName="background4" presStyleLbl="node4" presStyleIdx="3" presStyleCnt="4"/>
      <dgm:spPr>
        <a:xfrm>
          <a:off x="3193766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E64868C-FF3B-4B60-8F2E-48A7C6361390}" type="pres">
      <dgm:prSet presAssocID="{C47BDBA0-6336-4F14-AD54-5B23983D60BF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9E6B9-331A-42D3-B89E-F82E7076D4D5}" type="pres">
      <dgm:prSet presAssocID="{C47BDBA0-6336-4F14-AD54-5B23983D60BF}" presName="hierChild5" presStyleCnt="0"/>
      <dgm:spPr/>
    </dgm:pt>
  </dgm:ptLst>
  <dgm:cxnLst>
    <dgm:cxn modelId="{A793E6DA-13BE-488C-8DB3-30A5D743FEC6}" srcId="{E59CAD64-F57D-417A-B545-F03AF2C18C25}" destId="{C47BDBA0-6336-4F14-AD54-5B23983D60BF}" srcOrd="3" destOrd="0" parTransId="{304287D5-B5AF-4456-BED1-67BE353987A4}" sibTransId="{30633818-CD39-48D6-A634-57B014822B32}"/>
    <dgm:cxn modelId="{46EB3349-B0DB-48A4-88CC-000D570C0393}" type="presOf" srcId="{6CDFA696-141F-44A3-A3F0-4B06593BA85E}" destId="{655CB540-D652-4733-A0B2-44848F703397}" srcOrd="0" destOrd="0" presId="urn:microsoft.com/office/officeart/2005/8/layout/hierarchy1"/>
    <dgm:cxn modelId="{2ADA3D29-C53E-42EE-A40F-2380394FB0EC}" srcId="{111E7551-D182-4E6F-A512-53E5709993B5}" destId="{F8066FC4-19C9-4AA5-8E8D-74655196969C}" srcOrd="0" destOrd="0" parTransId="{B6E31387-B515-4836-965A-23ECDCB5C0FE}" sibTransId="{4512916B-4D4E-4FE9-8325-7AB39B79486B}"/>
    <dgm:cxn modelId="{A8711FEA-5655-460B-91F9-3E4681319E81}" type="presOf" srcId="{7A8A55D0-D776-44A4-983B-7C9EE739ED5E}" destId="{371EADFC-5B26-4352-B64E-F92F2C5B16A2}" srcOrd="0" destOrd="0" presId="urn:microsoft.com/office/officeart/2005/8/layout/hierarchy1"/>
    <dgm:cxn modelId="{ADE08587-0797-459B-A622-5B81A4D4777C}" type="presOf" srcId="{E59CAD64-F57D-417A-B545-F03AF2C18C25}" destId="{F6830DB9-7A8E-4B04-BCA5-8ECC07C5BF8C}" srcOrd="0" destOrd="0" presId="urn:microsoft.com/office/officeart/2005/8/layout/hierarchy1"/>
    <dgm:cxn modelId="{3CF2B2E7-8A02-4304-88E0-B1B8830A17C9}" type="presOf" srcId="{9D07D151-ADB7-4CB2-BC94-7FED099699D1}" destId="{8C9E7317-0AE3-4530-A019-789108A34DE6}" srcOrd="0" destOrd="0" presId="urn:microsoft.com/office/officeart/2005/8/layout/hierarchy1"/>
    <dgm:cxn modelId="{16154D43-C97B-4959-A517-A75591BD245F}" type="presOf" srcId="{3032CD98-7AE2-4484-81CB-5AEFBCBAE265}" destId="{18CA3BB8-1824-40E5-9E53-86C19B5BBAF0}" srcOrd="0" destOrd="0" presId="urn:microsoft.com/office/officeart/2005/8/layout/hierarchy1"/>
    <dgm:cxn modelId="{66CD3D72-DF21-4538-9615-B5098828355F}" srcId="{E59CAD64-F57D-417A-B545-F03AF2C18C25}" destId="{7A8A55D0-D776-44A4-983B-7C9EE739ED5E}" srcOrd="1" destOrd="0" parTransId="{3032CD98-7AE2-4484-81CB-5AEFBCBAE265}" sibTransId="{DD259312-AD2E-44A9-AC4C-BF2DEA9D5886}"/>
    <dgm:cxn modelId="{464A5EA4-7D99-4FF2-9DA9-26239CB40606}" srcId="{E59CAD64-F57D-417A-B545-F03AF2C18C25}" destId="{6CDFA696-141F-44A3-A3F0-4B06593BA85E}" srcOrd="2" destOrd="0" parTransId="{D267E39D-BD82-4F12-B5CE-0CCC84189D36}" sibTransId="{80C23005-048A-4778-8697-0F5A411C5ADF}"/>
    <dgm:cxn modelId="{349DF783-6678-46E6-A5EE-3394766481B0}" srcId="{E59CAD64-F57D-417A-B545-F03AF2C18C25}" destId="{B086B5B2-013F-49A2-8C61-58EDBF673E14}" srcOrd="0" destOrd="0" parTransId="{9D07D151-ADB7-4CB2-BC94-7FED099699D1}" sibTransId="{99938E35-E596-4D35-A1FB-73520198E482}"/>
    <dgm:cxn modelId="{D5E50233-81C2-4156-9659-5266222F9C3E}" type="presOf" srcId="{F8066FC4-19C9-4AA5-8E8D-74655196969C}" destId="{203CC922-9C56-4939-93E8-153B6E186569}" srcOrd="0" destOrd="0" presId="urn:microsoft.com/office/officeart/2005/8/layout/hierarchy1"/>
    <dgm:cxn modelId="{107C074C-AA3A-4597-8101-0EDEE36193E1}" type="presOf" srcId="{304287D5-B5AF-4456-BED1-67BE353987A4}" destId="{B3B3AC07-95D0-406F-A29B-B86FEEF9CC31}" srcOrd="0" destOrd="0" presId="urn:microsoft.com/office/officeart/2005/8/layout/hierarchy1"/>
    <dgm:cxn modelId="{38EFD347-1B9E-42EE-9803-2EA6D348A847}" type="presOf" srcId="{A423B281-8783-4D11-8D19-2227A24CC7F4}" destId="{E2588671-FB2F-473D-8477-A6452A0BC59F}" srcOrd="0" destOrd="0" presId="urn:microsoft.com/office/officeart/2005/8/layout/hierarchy1"/>
    <dgm:cxn modelId="{6F9D2235-EBE3-44C0-BA80-5DC4713387E6}" type="presOf" srcId="{B6E31387-B515-4836-965A-23ECDCB5C0FE}" destId="{1366FC00-3823-4260-8C3B-67E24FCB0114}" srcOrd="0" destOrd="0" presId="urn:microsoft.com/office/officeart/2005/8/layout/hierarchy1"/>
    <dgm:cxn modelId="{A1A80AD6-F6B3-417D-B585-368DA8CEAB79}" type="presOf" srcId="{F43E439A-83BC-4F0F-8D60-FD8D3471223D}" destId="{CA7D9CCF-1475-4415-BC21-E8174657983D}" srcOrd="0" destOrd="0" presId="urn:microsoft.com/office/officeart/2005/8/layout/hierarchy1"/>
    <dgm:cxn modelId="{1208EA00-A2BA-40B1-8313-699CA9295B34}" type="presOf" srcId="{D267E39D-BD82-4F12-B5CE-0CCC84189D36}" destId="{50FB367E-56CE-4BB5-91A9-D4676F29B626}" srcOrd="0" destOrd="0" presId="urn:microsoft.com/office/officeart/2005/8/layout/hierarchy1"/>
    <dgm:cxn modelId="{A75A7C21-8137-4CBD-8F76-B1145B8CE7CE}" srcId="{F8066FC4-19C9-4AA5-8E8D-74655196969C}" destId="{E59CAD64-F57D-417A-B545-F03AF2C18C25}" srcOrd="0" destOrd="0" parTransId="{A423B281-8783-4D11-8D19-2227A24CC7F4}" sibTransId="{FBE3FC74-55FB-4A5B-B6ED-25D90BBC9B0C}"/>
    <dgm:cxn modelId="{D2846644-D748-47D2-93A1-5111ED5185F6}" type="presOf" srcId="{C47BDBA0-6336-4F14-AD54-5B23983D60BF}" destId="{BE64868C-FF3B-4B60-8F2E-48A7C6361390}" srcOrd="0" destOrd="0" presId="urn:microsoft.com/office/officeart/2005/8/layout/hierarchy1"/>
    <dgm:cxn modelId="{154A4157-A30B-42E1-BF72-E96C64B95835}" srcId="{F43E439A-83BC-4F0F-8D60-FD8D3471223D}" destId="{111E7551-D182-4E6F-A512-53E5709993B5}" srcOrd="0" destOrd="0" parTransId="{705C7FAD-EC41-4FA0-ADE5-54499401B512}" sibTransId="{9F7AAA33-E211-478D-8F1C-ABBD1C12D49B}"/>
    <dgm:cxn modelId="{0519041A-054A-4921-9057-6DFB22FAC959}" type="presOf" srcId="{B086B5B2-013F-49A2-8C61-58EDBF673E14}" destId="{946C882F-1460-4B11-974C-2E9B68F9A667}" srcOrd="0" destOrd="0" presId="urn:microsoft.com/office/officeart/2005/8/layout/hierarchy1"/>
    <dgm:cxn modelId="{E9F678B5-3ACC-428E-A9C4-D48FD296F00A}" type="presOf" srcId="{111E7551-D182-4E6F-A512-53E5709993B5}" destId="{7A09A336-0B89-440D-AE4C-B0E6CE4AA715}" srcOrd="0" destOrd="0" presId="urn:microsoft.com/office/officeart/2005/8/layout/hierarchy1"/>
    <dgm:cxn modelId="{D828C4CE-A777-49C7-A40A-5B22E9E074B9}" type="presParOf" srcId="{CA7D9CCF-1475-4415-BC21-E8174657983D}" destId="{7973EA9A-5656-4A0A-90B9-79EF50F9378A}" srcOrd="0" destOrd="0" presId="urn:microsoft.com/office/officeart/2005/8/layout/hierarchy1"/>
    <dgm:cxn modelId="{76CED4C2-0099-42D6-80A4-42334A7F37A5}" type="presParOf" srcId="{7973EA9A-5656-4A0A-90B9-79EF50F9378A}" destId="{926A6929-6EDA-48CA-96F1-2DA3F4FACDC8}" srcOrd="0" destOrd="0" presId="urn:microsoft.com/office/officeart/2005/8/layout/hierarchy1"/>
    <dgm:cxn modelId="{47F059FF-CC89-4717-9829-C91009001FB2}" type="presParOf" srcId="{926A6929-6EDA-48CA-96F1-2DA3F4FACDC8}" destId="{379D4EF0-4822-45F3-9057-56A0EECC9F73}" srcOrd="0" destOrd="0" presId="urn:microsoft.com/office/officeart/2005/8/layout/hierarchy1"/>
    <dgm:cxn modelId="{24BF00D0-67B5-4EC9-8088-7F38F070E9A5}" type="presParOf" srcId="{926A6929-6EDA-48CA-96F1-2DA3F4FACDC8}" destId="{7A09A336-0B89-440D-AE4C-B0E6CE4AA715}" srcOrd="1" destOrd="0" presId="urn:microsoft.com/office/officeart/2005/8/layout/hierarchy1"/>
    <dgm:cxn modelId="{A2C920F4-89F1-4477-B841-8AD8BED17F24}" type="presParOf" srcId="{7973EA9A-5656-4A0A-90B9-79EF50F9378A}" destId="{19A357E1-DB02-4368-88ED-65E15E43C420}" srcOrd="1" destOrd="0" presId="urn:microsoft.com/office/officeart/2005/8/layout/hierarchy1"/>
    <dgm:cxn modelId="{00081AC3-B1A7-4875-9204-E36D0F99B0F8}" type="presParOf" srcId="{19A357E1-DB02-4368-88ED-65E15E43C420}" destId="{1366FC00-3823-4260-8C3B-67E24FCB0114}" srcOrd="0" destOrd="0" presId="urn:microsoft.com/office/officeart/2005/8/layout/hierarchy1"/>
    <dgm:cxn modelId="{EBA48B5B-7985-41BA-83A1-16E902FE7CA4}" type="presParOf" srcId="{19A357E1-DB02-4368-88ED-65E15E43C420}" destId="{C043862B-680A-42BB-A959-14EA7FA592BF}" srcOrd="1" destOrd="0" presId="urn:microsoft.com/office/officeart/2005/8/layout/hierarchy1"/>
    <dgm:cxn modelId="{270D4A63-AD96-4121-98FD-EEADB2B96244}" type="presParOf" srcId="{C043862B-680A-42BB-A959-14EA7FA592BF}" destId="{C1B70DAE-A491-4A1A-B4A9-3D1B1D6F37BD}" srcOrd="0" destOrd="0" presId="urn:microsoft.com/office/officeart/2005/8/layout/hierarchy1"/>
    <dgm:cxn modelId="{7B398E44-824F-4F38-9389-9F4B7B453C6E}" type="presParOf" srcId="{C1B70DAE-A491-4A1A-B4A9-3D1B1D6F37BD}" destId="{9107686A-BB20-4CBB-BDBC-EAF8BF1B6605}" srcOrd="0" destOrd="0" presId="urn:microsoft.com/office/officeart/2005/8/layout/hierarchy1"/>
    <dgm:cxn modelId="{442D714A-1EC4-4295-9712-10005133A842}" type="presParOf" srcId="{C1B70DAE-A491-4A1A-B4A9-3D1B1D6F37BD}" destId="{203CC922-9C56-4939-93E8-153B6E186569}" srcOrd="1" destOrd="0" presId="urn:microsoft.com/office/officeart/2005/8/layout/hierarchy1"/>
    <dgm:cxn modelId="{D634DA8A-5EA2-42BE-9197-180278367CBE}" type="presParOf" srcId="{C043862B-680A-42BB-A959-14EA7FA592BF}" destId="{30350B9A-4764-49DA-92C4-0A7FF4F228A9}" srcOrd="1" destOrd="0" presId="urn:microsoft.com/office/officeart/2005/8/layout/hierarchy1"/>
    <dgm:cxn modelId="{131A8BE1-270C-419B-8965-9FC13F58857D}" type="presParOf" srcId="{30350B9A-4764-49DA-92C4-0A7FF4F228A9}" destId="{E2588671-FB2F-473D-8477-A6452A0BC59F}" srcOrd="0" destOrd="0" presId="urn:microsoft.com/office/officeart/2005/8/layout/hierarchy1"/>
    <dgm:cxn modelId="{6D5C578D-8E6D-4718-9CF0-31B64876DEE5}" type="presParOf" srcId="{30350B9A-4764-49DA-92C4-0A7FF4F228A9}" destId="{12305692-E3D9-4B00-BA09-50BC48C82F46}" srcOrd="1" destOrd="0" presId="urn:microsoft.com/office/officeart/2005/8/layout/hierarchy1"/>
    <dgm:cxn modelId="{0F343BED-20EF-4430-AA10-4094930E5157}" type="presParOf" srcId="{12305692-E3D9-4B00-BA09-50BC48C82F46}" destId="{06F654A5-3AE9-4D10-B36B-B1A24A2A8CFA}" srcOrd="0" destOrd="0" presId="urn:microsoft.com/office/officeart/2005/8/layout/hierarchy1"/>
    <dgm:cxn modelId="{8559A56A-0E77-426E-9AA7-125322D4A6DB}" type="presParOf" srcId="{06F654A5-3AE9-4D10-B36B-B1A24A2A8CFA}" destId="{CB764F6F-05DB-47CA-88B8-813A92DCFB37}" srcOrd="0" destOrd="0" presId="urn:microsoft.com/office/officeart/2005/8/layout/hierarchy1"/>
    <dgm:cxn modelId="{8DAE55AE-B9FB-4E34-877A-DC852FF0180E}" type="presParOf" srcId="{06F654A5-3AE9-4D10-B36B-B1A24A2A8CFA}" destId="{F6830DB9-7A8E-4B04-BCA5-8ECC07C5BF8C}" srcOrd="1" destOrd="0" presId="urn:microsoft.com/office/officeart/2005/8/layout/hierarchy1"/>
    <dgm:cxn modelId="{EA8B9FB5-FF3C-429F-8F08-5729DDB04B66}" type="presParOf" srcId="{12305692-E3D9-4B00-BA09-50BC48C82F46}" destId="{BA7D6A43-8507-45BE-A7FD-8CCE4E8BDB08}" srcOrd="1" destOrd="0" presId="urn:microsoft.com/office/officeart/2005/8/layout/hierarchy1"/>
    <dgm:cxn modelId="{F8FE980C-A9EA-44BA-BF34-4F5BB3E2AD01}" type="presParOf" srcId="{BA7D6A43-8507-45BE-A7FD-8CCE4E8BDB08}" destId="{8C9E7317-0AE3-4530-A019-789108A34DE6}" srcOrd="0" destOrd="0" presId="urn:microsoft.com/office/officeart/2005/8/layout/hierarchy1"/>
    <dgm:cxn modelId="{D8F1EBDF-E012-4EC3-9567-C7D535DD2A36}" type="presParOf" srcId="{BA7D6A43-8507-45BE-A7FD-8CCE4E8BDB08}" destId="{C0F31145-5DA8-45AF-9A4F-67AFD8AA569A}" srcOrd="1" destOrd="0" presId="urn:microsoft.com/office/officeart/2005/8/layout/hierarchy1"/>
    <dgm:cxn modelId="{7DE12E76-0056-485C-A6B3-A79D958C2431}" type="presParOf" srcId="{C0F31145-5DA8-45AF-9A4F-67AFD8AA569A}" destId="{A38A2C4A-087A-420E-B976-3C439741F670}" srcOrd="0" destOrd="0" presId="urn:microsoft.com/office/officeart/2005/8/layout/hierarchy1"/>
    <dgm:cxn modelId="{3558780E-97DB-4F0B-B585-1A89FE9BB83F}" type="presParOf" srcId="{A38A2C4A-087A-420E-B976-3C439741F670}" destId="{21C3E00E-A974-40C3-BEA7-66944769C8F2}" srcOrd="0" destOrd="0" presId="urn:microsoft.com/office/officeart/2005/8/layout/hierarchy1"/>
    <dgm:cxn modelId="{B22EA634-3611-46B5-AF4A-8D06C2AD5600}" type="presParOf" srcId="{A38A2C4A-087A-420E-B976-3C439741F670}" destId="{946C882F-1460-4B11-974C-2E9B68F9A667}" srcOrd="1" destOrd="0" presId="urn:microsoft.com/office/officeart/2005/8/layout/hierarchy1"/>
    <dgm:cxn modelId="{AC84FE6B-8665-4253-A4C1-EEBF5E6053A4}" type="presParOf" srcId="{C0F31145-5DA8-45AF-9A4F-67AFD8AA569A}" destId="{F3BB5B7B-CF85-41B9-BA9D-9E5DAB69A996}" srcOrd="1" destOrd="0" presId="urn:microsoft.com/office/officeart/2005/8/layout/hierarchy1"/>
    <dgm:cxn modelId="{87C37912-919D-4BE3-BCE8-768C50BC7CD7}" type="presParOf" srcId="{BA7D6A43-8507-45BE-A7FD-8CCE4E8BDB08}" destId="{18CA3BB8-1824-40E5-9E53-86C19B5BBAF0}" srcOrd="2" destOrd="0" presId="urn:microsoft.com/office/officeart/2005/8/layout/hierarchy1"/>
    <dgm:cxn modelId="{C3E2C116-2E1A-4A10-9A90-B3F29D01075D}" type="presParOf" srcId="{BA7D6A43-8507-45BE-A7FD-8CCE4E8BDB08}" destId="{86CE8672-1771-431C-A2D1-227AEBA1FEFB}" srcOrd="3" destOrd="0" presId="urn:microsoft.com/office/officeart/2005/8/layout/hierarchy1"/>
    <dgm:cxn modelId="{385A0EF6-3968-42B6-AA0D-201022340665}" type="presParOf" srcId="{86CE8672-1771-431C-A2D1-227AEBA1FEFB}" destId="{C801F5CF-4AA8-456C-ABB6-0E89A97E409A}" srcOrd="0" destOrd="0" presId="urn:microsoft.com/office/officeart/2005/8/layout/hierarchy1"/>
    <dgm:cxn modelId="{95FF8CA3-D649-4C7A-BA4E-565060762784}" type="presParOf" srcId="{C801F5CF-4AA8-456C-ABB6-0E89A97E409A}" destId="{28E31775-5444-490C-8ECF-7AE63F479295}" srcOrd="0" destOrd="0" presId="urn:microsoft.com/office/officeart/2005/8/layout/hierarchy1"/>
    <dgm:cxn modelId="{8C654216-AD2D-477F-B07E-D6D139E5677C}" type="presParOf" srcId="{C801F5CF-4AA8-456C-ABB6-0E89A97E409A}" destId="{371EADFC-5B26-4352-B64E-F92F2C5B16A2}" srcOrd="1" destOrd="0" presId="urn:microsoft.com/office/officeart/2005/8/layout/hierarchy1"/>
    <dgm:cxn modelId="{4388E56F-0368-4F24-9FAF-B52D5609680D}" type="presParOf" srcId="{86CE8672-1771-431C-A2D1-227AEBA1FEFB}" destId="{1382744B-2B5B-4796-837F-F595A9307F88}" srcOrd="1" destOrd="0" presId="urn:microsoft.com/office/officeart/2005/8/layout/hierarchy1"/>
    <dgm:cxn modelId="{94220240-496C-4B2E-B490-BF502AFF4B77}" type="presParOf" srcId="{BA7D6A43-8507-45BE-A7FD-8CCE4E8BDB08}" destId="{50FB367E-56CE-4BB5-91A9-D4676F29B626}" srcOrd="4" destOrd="0" presId="urn:microsoft.com/office/officeart/2005/8/layout/hierarchy1"/>
    <dgm:cxn modelId="{10966CA4-7632-4726-BADB-FF14D37D511C}" type="presParOf" srcId="{BA7D6A43-8507-45BE-A7FD-8CCE4E8BDB08}" destId="{23B773DB-51AC-450D-85D0-E868777EA8E0}" srcOrd="5" destOrd="0" presId="urn:microsoft.com/office/officeart/2005/8/layout/hierarchy1"/>
    <dgm:cxn modelId="{2D77AE2E-7361-43C1-907C-B907319B0F34}" type="presParOf" srcId="{23B773DB-51AC-450D-85D0-E868777EA8E0}" destId="{E1977A6E-8BA1-4004-8CAB-8D960E8F2AF0}" srcOrd="0" destOrd="0" presId="urn:microsoft.com/office/officeart/2005/8/layout/hierarchy1"/>
    <dgm:cxn modelId="{B98A8D8C-5A02-4145-BB8F-9A87D52A015B}" type="presParOf" srcId="{E1977A6E-8BA1-4004-8CAB-8D960E8F2AF0}" destId="{E3892D19-0E72-4F35-BF70-0B1E916C2202}" srcOrd="0" destOrd="0" presId="urn:microsoft.com/office/officeart/2005/8/layout/hierarchy1"/>
    <dgm:cxn modelId="{E1E70F60-E083-40D0-9218-7C9FA498F8C5}" type="presParOf" srcId="{E1977A6E-8BA1-4004-8CAB-8D960E8F2AF0}" destId="{655CB540-D652-4733-A0B2-44848F703397}" srcOrd="1" destOrd="0" presId="urn:microsoft.com/office/officeart/2005/8/layout/hierarchy1"/>
    <dgm:cxn modelId="{887DF4D1-3A26-4811-8AC7-4143FB4846BD}" type="presParOf" srcId="{23B773DB-51AC-450D-85D0-E868777EA8E0}" destId="{64243A3F-9F27-496C-87FB-B7DF5D987ACE}" srcOrd="1" destOrd="0" presId="urn:microsoft.com/office/officeart/2005/8/layout/hierarchy1"/>
    <dgm:cxn modelId="{0FF4810E-EAE0-425D-BC3E-84735B19A18E}" type="presParOf" srcId="{BA7D6A43-8507-45BE-A7FD-8CCE4E8BDB08}" destId="{B3B3AC07-95D0-406F-A29B-B86FEEF9CC31}" srcOrd="6" destOrd="0" presId="urn:microsoft.com/office/officeart/2005/8/layout/hierarchy1"/>
    <dgm:cxn modelId="{540566C8-3438-4465-9BA6-6811ECA948B7}" type="presParOf" srcId="{BA7D6A43-8507-45BE-A7FD-8CCE4E8BDB08}" destId="{9843261B-1C31-42EB-B457-1F83196B177C}" srcOrd="7" destOrd="0" presId="urn:microsoft.com/office/officeart/2005/8/layout/hierarchy1"/>
    <dgm:cxn modelId="{31667E1B-36CD-42CD-9DAC-B473793CC038}" type="presParOf" srcId="{9843261B-1C31-42EB-B457-1F83196B177C}" destId="{F85AC8FB-98B8-494A-AA82-F4827A1AB8C7}" srcOrd="0" destOrd="0" presId="urn:microsoft.com/office/officeart/2005/8/layout/hierarchy1"/>
    <dgm:cxn modelId="{266B6759-E6AC-40ED-A2EF-BC551ACB340F}" type="presParOf" srcId="{F85AC8FB-98B8-494A-AA82-F4827A1AB8C7}" destId="{BC4FB312-64F2-4999-B729-A1A2541069DB}" srcOrd="0" destOrd="0" presId="urn:microsoft.com/office/officeart/2005/8/layout/hierarchy1"/>
    <dgm:cxn modelId="{D9163D29-D0CD-4D97-84E8-663C6257151A}" type="presParOf" srcId="{F85AC8FB-98B8-494A-AA82-F4827A1AB8C7}" destId="{BE64868C-FF3B-4B60-8F2E-48A7C6361390}" srcOrd="1" destOrd="0" presId="urn:microsoft.com/office/officeart/2005/8/layout/hierarchy1"/>
    <dgm:cxn modelId="{25C033F7-8D90-4EED-8D84-FF2891E628AD}" type="presParOf" srcId="{9843261B-1C31-42EB-B457-1F83196B177C}" destId="{6DF9E6B9-331A-42D3-B89E-F82E7076D4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52FEF145-0AA1-4272-B04E-71E064452ED8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A20F5F50-232D-4BE7-BEC3-5C2858069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99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1E3E20F0-1DE1-4AA2-A0AE-2780F3B7FC49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303" tIns="45651" rIns="91303" bIns="456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38B16B4D-52B8-409D-971C-D94EB341D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22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87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6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9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93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This is what we do</a:t>
            </a:r>
          </a:p>
          <a:p>
            <a:r>
              <a:rPr lang="en-IE" dirty="0" smtClean="0"/>
              <a:t>This is what an Autoproducer</a:t>
            </a:r>
            <a:r>
              <a:rPr lang="en-IE" baseline="0" dirty="0" smtClean="0"/>
              <a:t> is intended to represent in the TSC Part A, B &amp; 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60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This is what we do</a:t>
            </a:r>
          </a:p>
          <a:p>
            <a:r>
              <a:rPr lang="en-IE" dirty="0" smtClean="0"/>
              <a:t>This is what an Autoproducer</a:t>
            </a:r>
            <a:r>
              <a:rPr lang="en-IE" baseline="0" dirty="0" smtClean="0"/>
              <a:t> is intended to represent in the TSC Part A, B &amp; 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4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9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61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1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9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2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64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9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3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3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5040560"/>
          </a:xfrm>
        </p:spPr>
        <p:txBody>
          <a:bodyPr anchor="t">
            <a:noAutofit/>
          </a:bodyPr>
          <a:lstStyle>
            <a:lvl1pPr algn="l">
              <a:defRPr sz="7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9804" y="2060848"/>
            <a:ext cx="814866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</a:t>
            </a:r>
            <a:r>
              <a:rPr lang="en-US" sz="900" dirty="0" smtClean="0">
                <a:solidFill>
                  <a:schemeClr val="accent1"/>
                </a:solidFill>
              </a:rPr>
              <a:t>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 userDrawn="1"/>
        </p:nvSpPr>
        <p:spPr>
          <a:xfrm>
            <a:off x="8271955" y="148514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F705D0-A0EC-49BD-A1C1-11E4ED95B9BA}" type="slidenum">
              <a:rPr lang="en-US" sz="1000" smtClean="0">
                <a:solidFill>
                  <a:srgbClr val="626261"/>
                </a:solidFill>
              </a:rPr>
              <a:pPr/>
              <a:t>‹#›</a:t>
            </a:fld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1"/>
          </p:nvPr>
        </p:nvSpPr>
        <p:spPr>
          <a:xfrm>
            <a:off x="599804" y="2060848"/>
            <a:ext cx="5484364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</a:t>
            </a:r>
            <a:r>
              <a:rPr lang="en-US" sz="900" dirty="0" smtClean="0">
                <a:solidFill>
                  <a:schemeClr val="accent1"/>
                </a:solidFill>
              </a:rPr>
              <a:t>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0"/>
          </p:nvPr>
        </p:nvSpPr>
        <p:spPr>
          <a:xfrm>
            <a:off x="6228184" y="2060848"/>
            <a:ext cx="252028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2"/>
          </p:nvPr>
        </p:nvSpPr>
        <p:spPr>
          <a:xfrm>
            <a:off x="599804" y="2060848"/>
            <a:ext cx="526834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0"/>
          </p:nvPr>
        </p:nvSpPr>
        <p:spPr>
          <a:xfrm>
            <a:off x="6228184" y="2060848"/>
            <a:ext cx="2520280" cy="3960440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9" name="Содержимое 2"/>
          <p:cNvSpPr>
            <a:spLocks noGrp="1"/>
          </p:cNvSpPr>
          <p:nvPr>
            <p:ph idx="11"/>
          </p:nvPr>
        </p:nvSpPr>
        <p:spPr>
          <a:xfrm>
            <a:off x="6228184" y="6021288"/>
            <a:ext cx="2520280" cy="360040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  <a:endParaRPr lang="en-US" smtClean="0"/>
          </a:p>
          <a:p>
            <a:pPr lvl="0"/>
            <a:endParaRPr lang="en-US" smtClean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1"/>
          </p:nvPr>
        </p:nvSpPr>
        <p:spPr>
          <a:xfrm>
            <a:off x="599804" y="2060848"/>
            <a:ext cx="8148660" cy="3960440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idx="10"/>
          </p:nvPr>
        </p:nvSpPr>
        <p:spPr>
          <a:xfrm>
            <a:off x="599804" y="6093296"/>
            <a:ext cx="8148660" cy="360040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одержимое 2"/>
          <p:cNvSpPr>
            <a:spLocks noGrp="1"/>
          </p:cNvSpPr>
          <p:nvPr>
            <p:ph idx="27"/>
          </p:nvPr>
        </p:nvSpPr>
        <p:spPr>
          <a:xfrm>
            <a:off x="611560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idx="10"/>
          </p:nvPr>
        </p:nvSpPr>
        <p:spPr>
          <a:xfrm>
            <a:off x="599804" y="3717032"/>
            <a:ext cx="2388020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1" name="Содержимое 2"/>
          <p:cNvSpPr>
            <a:spLocks noGrp="1"/>
          </p:cNvSpPr>
          <p:nvPr>
            <p:ph idx="12"/>
          </p:nvPr>
        </p:nvSpPr>
        <p:spPr>
          <a:xfrm>
            <a:off x="3180936" y="3717032"/>
            <a:ext cx="2327167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3" name="Содержимое 2"/>
          <p:cNvSpPr>
            <a:spLocks noGrp="1"/>
          </p:cNvSpPr>
          <p:nvPr>
            <p:ph idx="14"/>
          </p:nvPr>
        </p:nvSpPr>
        <p:spPr>
          <a:xfrm>
            <a:off x="5750314" y="3717032"/>
            <a:ext cx="2494094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5" name="Содержимое 2"/>
          <p:cNvSpPr>
            <a:spLocks noGrp="1"/>
          </p:cNvSpPr>
          <p:nvPr>
            <p:ph idx="16"/>
          </p:nvPr>
        </p:nvSpPr>
        <p:spPr>
          <a:xfrm>
            <a:off x="599804" y="5877272"/>
            <a:ext cx="2388020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7" name="Содержимое 2"/>
          <p:cNvSpPr>
            <a:spLocks noGrp="1"/>
          </p:cNvSpPr>
          <p:nvPr>
            <p:ph idx="18"/>
          </p:nvPr>
        </p:nvSpPr>
        <p:spPr>
          <a:xfrm>
            <a:off x="3180936" y="5877272"/>
            <a:ext cx="2327167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9" name="Содержимое 2"/>
          <p:cNvSpPr>
            <a:spLocks noGrp="1"/>
          </p:cNvSpPr>
          <p:nvPr>
            <p:ph idx="20"/>
          </p:nvPr>
        </p:nvSpPr>
        <p:spPr>
          <a:xfrm>
            <a:off x="5750314" y="5877272"/>
            <a:ext cx="2494094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9" name="Содержимое 2"/>
          <p:cNvSpPr>
            <a:spLocks noGrp="1"/>
          </p:cNvSpPr>
          <p:nvPr>
            <p:ph idx="24"/>
          </p:nvPr>
        </p:nvSpPr>
        <p:spPr>
          <a:xfrm>
            <a:off x="5750314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0" name="Содержимое 2"/>
          <p:cNvSpPr>
            <a:spLocks noGrp="1"/>
          </p:cNvSpPr>
          <p:nvPr>
            <p:ph idx="25"/>
          </p:nvPr>
        </p:nvSpPr>
        <p:spPr>
          <a:xfrm>
            <a:off x="3180937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1" name="Содержимое 2"/>
          <p:cNvSpPr>
            <a:spLocks noGrp="1"/>
          </p:cNvSpPr>
          <p:nvPr>
            <p:ph idx="26"/>
          </p:nvPr>
        </p:nvSpPr>
        <p:spPr>
          <a:xfrm>
            <a:off x="611560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3" name="Содержимое 2"/>
          <p:cNvSpPr>
            <a:spLocks noGrp="1"/>
          </p:cNvSpPr>
          <p:nvPr>
            <p:ph idx="28"/>
          </p:nvPr>
        </p:nvSpPr>
        <p:spPr>
          <a:xfrm>
            <a:off x="3180937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4" name="Содержимое 2"/>
          <p:cNvSpPr>
            <a:spLocks noGrp="1"/>
          </p:cNvSpPr>
          <p:nvPr>
            <p:ph idx="29"/>
          </p:nvPr>
        </p:nvSpPr>
        <p:spPr>
          <a:xfrm>
            <a:off x="5750314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4418D-DC42-6F4D-B9C4-7AB60C4A2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2D07DC-D23E-F147-B682-9365D4CC7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8380D8-CAE9-5B44-8D1F-ED20DFEF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3C09-8B29-F446-98A5-BA4B01E9E144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A9B124-AF49-0143-AC5C-3B0BA690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B06D6C-E95A-8841-A0AE-BE6866A3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4370-1F54-0D45-ADE3-F36EE736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WHO WE ARE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Sample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Mod_03_18</a:t>
            </a:r>
            <a:br>
              <a:rPr lang="en-IE" dirty="0" smtClean="0"/>
            </a:br>
            <a:r>
              <a:rPr lang="en-IE" dirty="0" smtClean="0"/>
              <a:t>Version 3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2000" dirty="0" smtClean="0">
                <a:solidFill>
                  <a:srgbClr val="ADC2A9"/>
                </a:solidFill>
              </a:rPr>
              <a:t>Autoproducer &amp; DSU </a:t>
            </a:r>
            <a:r>
              <a:rPr lang="en-IE" sz="2000" dirty="0">
                <a:solidFill>
                  <a:srgbClr val="ADC2A9"/>
                </a:solidFill>
              </a:rPr>
              <a:t>Credit </a:t>
            </a:r>
            <a:r>
              <a:rPr lang="en-IE" sz="2000" dirty="0" smtClean="0">
                <a:solidFill>
                  <a:srgbClr val="ADC2A9"/>
                </a:solidFill>
              </a:rPr>
              <a:t>Cover</a:t>
            </a:r>
            <a:br>
              <a:rPr lang="en-IE" sz="2000" dirty="0" smtClean="0">
                <a:solidFill>
                  <a:srgbClr val="ADC2A9"/>
                </a:solidFill>
              </a:rPr>
            </a:br>
            <a:r>
              <a:rPr lang="en-IE" sz="2000" dirty="0">
                <a:solidFill>
                  <a:srgbClr val="ADC2A9"/>
                </a:solidFill>
              </a:rPr>
              <a:t/>
            </a:r>
            <a:br>
              <a:rPr lang="en-IE" sz="2000" dirty="0">
                <a:solidFill>
                  <a:srgbClr val="ADC2A9"/>
                </a:solidFill>
              </a:rPr>
            </a:br>
            <a:r>
              <a:rPr lang="en-IE" sz="2000" dirty="0" smtClean="0">
                <a:solidFill>
                  <a:srgbClr val="ADC2A9"/>
                </a:solidFill>
              </a:rPr>
              <a:t/>
            </a:r>
            <a:br>
              <a:rPr lang="en-IE" sz="2000" dirty="0" smtClean="0">
                <a:solidFill>
                  <a:srgbClr val="ADC2A9"/>
                </a:solidFill>
              </a:rPr>
            </a:br>
            <a:r>
              <a:rPr lang="en-IE" sz="2000" dirty="0">
                <a:solidFill>
                  <a:srgbClr val="ADC2A9"/>
                </a:solidFill>
              </a:rPr>
              <a:t/>
            </a:r>
            <a:br>
              <a:rPr lang="en-IE" sz="2000" dirty="0">
                <a:solidFill>
                  <a:srgbClr val="ADC2A9"/>
                </a:solidFill>
              </a:rPr>
            </a:br>
            <a:r>
              <a:rPr lang="en-IE" sz="2000" dirty="0" smtClean="0">
                <a:solidFill>
                  <a:srgbClr val="ADC2A9"/>
                </a:solidFill>
              </a:rPr>
              <a:t/>
            </a:r>
            <a:br>
              <a:rPr lang="en-IE" sz="2000" dirty="0" smtClean="0">
                <a:solidFill>
                  <a:srgbClr val="ADC2A9"/>
                </a:solidFill>
              </a:rPr>
            </a:br>
            <a:r>
              <a:rPr lang="en-IE" sz="1100" dirty="0" smtClean="0">
                <a:solidFill>
                  <a:schemeClr val="tx2">
                    <a:lumMod val="10000"/>
                  </a:schemeClr>
                </a:solidFill>
              </a:rPr>
              <a:t>Thomas O’Sullivan 5 Dec 2019</a:t>
            </a:r>
            <a:r>
              <a:rPr lang="en-IE" sz="1600" dirty="0" smtClean="0">
                <a:solidFill>
                  <a:srgbClr val="ADC2A9"/>
                </a:solidFill>
              </a:rPr>
              <a:t> </a:t>
            </a: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07CDEE-4AC8-8D4D-9C5C-EB664542914F}"/>
              </a:ext>
            </a:extLst>
          </p:cNvPr>
          <p:cNvSpPr/>
          <p:nvPr/>
        </p:nvSpPr>
        <p:spPr>
          <a:xfrm>
            <a:off x="8114023" y="2541096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EA (Actual Exposure)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G.13.1.1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E06E686-E410-9248-9174-9E695987AF82}"/>
              </a:ext>
            </a:extLst>
          </p:cNvPr>
          <p:cNvSpPr/>
          <p:nvPr/>
        </p:nvSpPr>
        <p:spPr>
          <a:xfrm>
            <a:off x="426354" y="1645042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DAPIMB (Daily Average Imbalance Settlement Price)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2AA8C3-666F-5943-B83B-AC1CF485BFE9}"/>
              </a:ext>
            </a:extLst>
          </p:cNvPr>
          <p:cNvSpPr/>
          <p:nvPr/>
        </p:nvSpPr>
        <p:spPr>
          <a:xfrm>
            <a:off x="426354" y="2109974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NDAPIMB (# Daily Average Imbalance Settlement Prices)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4F7E9A-962E-5B4C-B6B6-FE2165BE808F}"/>
              </a:ext>
            </a:extLst>
          </p:cNvPr>
          <p:cNvSpPr/>
          <p:nvPr/>
        </p:nvSpPr>
        <p:spPr>
          <a:xfrm>
            <a:off x="426354" y="2574906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UMPIMB (mean Daily Average Imbalance Settlement Prices)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928992-6A4C-2F4B-A76A-CE9B1399B286}"/>
              </a:ext>
            </a:extLst>
          </p:cNvPr>
          <p:cNvSpPr/>
          <p:nvPr/>
        </p:nvSpPr>
        <p:spPr>
          <a:xfrm>
            <a:off x="426354" y="3028662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SDPIMB (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stdev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Daily Average Imbalance Settlement Prices)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FF10BF-5AC2-F043-9F8E-5F1785EBF172}"/>
              </a:ext>
            </a:extLst>
          </p:cNvPr>
          <p:cNvSpPr/>
          <p:nvPr/>
        </p:nvSpPr>
        <p:spPr>
          <a:xfrm>
            <a:off x="1286186" y="1645043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PCA (Credit Assessment Price)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24BB1B-2DD2-6D45-B96D-63CD07827FD0}"/>
              </a:ext>
            </a:extLst>
          </p:cNvPr>
          <p:cNvSpPr/>
          <p:nvPr/>
        </p:nvSpPr>
        <p:spPr>
          <a:xfrm>
            <a:off x="1286186" y="2109173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CCAP (Combined Credit Assessment Price)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690B77-3468-794E-A777-EA9A856BF03D}"/>
              </a:ext>
            </a:extLst>
          </p:cNvPr>
          <p:cNvSpPr/>
          <p:nvPr/>
        </p:nvSpPr>
        <p:spPr>
          <a:xfrm>
            <a:off x="475522" y="3849798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EUPES (Exposure for Trading,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G.14.3.2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468D61-3D57-6544-A9D7-F0CB2AAB190B}"/>
              </a:ext>
            </a:extLst>
          </p:cNvPr>
          <p:cNvSpPr/>
          <p:nvPr/>
        </p:nvSpPr>
        <p:spPr>
          <a:xfrm>
            <a:off x="1286186" y="2567244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VCAS (Credit Assessment Volume for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G.14.3.1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4672744-EA35-0646-A288-55D333A5FA26}"/>
              </a:ext>
            </a:extLst>
          </p:cNvPr>
          <p:cNvSpPr/>
          <p:nvPr/>
        </p:nvSpPr>
        <p:spPr>
          <a:xfrm>
            <a:off x="475522" y="4296888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EUPECC (Exposure for Capacity Charges)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G.14.3.3 (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NorA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FD6A23A-C8C0-694C-9244-395ACDCD2130}"/>
              </a:ext>
            </a:extLst>
          </p:cNvPr>
          <p:cNvSpPr/>
          <p:nvPr/>
        </p:nvSpPr>
        <p:spPr>
          <a:xfrm>
            <a:off x="1286186" y="3028662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VCAG (Credit Assessment Volume for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G.14.4.1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C229A6A-1325-0B4D-A47A-AD74A7A56DE9}"/>
              </a:ext>
            </a:extLst>
          </p:cNvPr>
          <p:cNvSpPr/>
          <p:nvPr/>
        </p:nvSpPr>
        <p:spPr>
          <a:xfrm>
            <a:off x="475452" y="5165487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EUPEG (Exposure for Trading,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G.14.4.2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CA93B3D-5CFE-F443-BEC4-CD5AA26AD97D}"/>
              </a:ext>
            </a:extLst>
          </p:cNvPr>
          <p:cNvSpPr/>
          <p:nvPr/>
        </p:nvSpPr>
        <p:spPr>
          <a:xfrm>
            <a:off x="3747828" y="2539825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BPHAP (# Sample Undefined Exposure Periods in HAP)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9D6195F-4390-D64F-9991-46D94BB68A74}"/>
              </a:ext>
            </a:extLst>
          </p:cNvPr>
          <p:cNvSpPr/>
          <p:nvPr/>
        </p:nvSpPr>
        <p:spPr>
          <a:xfrm>
            <a:off x="3748355" y="2993969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QMB (Billing Period Metered Demand,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87D358F-2870-D44B-AA8E-9095768B616D}"/>
              </a:ext>
            </a:extLst>
          </p:cNvPr>
          <p:cNvSpPr/>
          <p:nvPr/>
        </p:nvSpPr>
        <p:spPr>
          <a:xfrm>
            <a:off x="3747828" y="3447725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QMBM (mean Billing Period Metered Demand,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95BF93D-0766-2B46-9866-5B41E67B10B2}"/>
              </a:ext>
            </a:extLst>
          </p:cNvPr>
          <p:cNvSpPr/>
          <p:nvPr/>
        </p:nvSpPr>
        <p:spPr>
          <a:xfrm>
            <a:off x="3749333" y="3901481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QMBSD (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stdev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Billing Period Metered Demand,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283DC91-3099-AE43-8F81-6A79C61EF9DD}"/>
              </a:ext>
            </a:extLst>
          </p:cNvPr>
          <p:cNvSpPr/>
          <p:nvPr/>
        </p:nvSpPr>
        <p:spPr>
          <a:xfrm>
            <a:off x="4606135" y="2535735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QUPEB (Billing Period Undefined Potential Exposure,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41657CF-0892-AA42-B14B-A8E0768655D6}"/>
              </a:ext>
            </a:extLst>
          </p:cNvPr>
          <p:cNvSpPr/>
          <p:nvPr/>
        </p:nvSpPr>
        <p:spPr>
          <a:xfrm>
            <a:off x="4606135" y="2995461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EUPES (Exposure for Trading,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G.14.7.7 (Std)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E6ED77F-4A0D-E547-B415-3A3C293156A0}"/>
              </a:ext>
            </a:extLst>
          </p:cNvPr>
          <p:cNvSpPr/>
          <p:nvPr/>
        </p:nvSpPr>
        <p:spPr>
          <a:xfrm>
            <a:off x="4606398" y="3447724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EUPECC (Exposure for Capacity Charges)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G.14.8.1 (Std)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B420A24-FD36-6747-A623-699FDB287DCF}"/>
              </a:ext>
            </a:extLst>
          </p:cNvPr>
          <p:cNvSpPr/>
          <p:nvPr/>
        </p:nvSpPr>
        <p:spPr>
          <a:xfrm>
            <a:off x="5592583" y="2539826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 (Billing Period Cashflow,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G.14.10.1 (Std)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00D5FE0-7B85-C941-A35A-6F3124E5E691}"/>
              </a:ext>
            </a:extLst>
          </p:cNvPr>
          <p:cNvSpPr/>
          <p:nvPr/>
        </p:nvSpPr>
        <p:spPr>
          <a:xfrm>
            <a:off x="5592511" y="2993970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CUBM (mean Billing Period Cashflow,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G.14.10.2 (Std)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FB33BFE-D14F-0141-906A-0DB92B701C8A}"/>
              </a:ext>
            </a:extLst>
          </p:cNvPr>
          <p:cNvSpPr/>
          <p:nvPr/>
        </p:nvSpPr>
        <p:spPr>
          <a:xfrm>
            <a:off x="5594042" y="3446887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CUBSD (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stdev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Billing Period Cashflow,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G.14.10.3 (Std)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2E6B376-5D6C-264C-9771-69C52896AED8}"/>
              </a:ext>
            </a:extLst>
          </p:cNvPr>
          <p:cNvSpPr/>
          <p:nvPr/>
        </p:nvSpPr>
        <p:spPr>
          <a:xfrm>
            <a:off x="5592511" y="3899805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EUPEG (Exposure for Trading,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G.14.10.4 (Std)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837EB43-8E55-3A42-BDF5-4F39B694F044}"/>
              </a:ext>
            </a:extLst>
          </p:cNvPr>
          <p:cNvSpPr/>
          <p:nvPr/>
        </p:nvSpPr>
        <p:spPr>
          <a:xfrm>
            <a:off x="6593536" y="2542251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 (Billing Period Cashflow, 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Assetless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G.14.12.1 (Std)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78785F-58AB-FC40-B3BE-CA428B386ED0}"/>
              </a:ext>
            </a:extLst>
          </p:cNvPr>
          <p:cNvSpPr/>
          <p:nvPr/>
        </p:nvSpPr>
        <p:spPr>
          <a:xfrm>
            <a:off x="6593536" y="2993970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CUBM (mean Billing Period Cashflow, 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Assetless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G.14.12.2 (Std)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DBEA616-660D-D84C-A40E-19CC305412DC}"/>
              </a:ext>
            </a:extLst>
          </p:cNvPr>
          <p:cNvSpPr/>
          <p:nvPr/>
        </p:nvSpPr>
        <p:spPr>
          <a:xfrm>
            <a:off x="6593536" y="3446889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CUBSD (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stdev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Billing Period Cashflow, 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Assetless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G.14.12.3 (Std)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9B40977-B801-1C48-A22F-2037B87F8C09}"/>
              </a:ext>
            </a:extLst>
          </p:cNvPr>
          <p:cNvSpPr/>
          <p:nvPr/>
        </p:nvSpPr>
        <p:spPr>
          <a:xfrm>
            <a:off x="6593536" y="3899805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EUPEG (Exposure for Trading, 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Assetless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G.14.12.4 (Std)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F1DEDF8-930D-7D4A-8282-824253790466}"/>
              </a:ext>
            </a:extLst>
          </p:cNvPr>
          <p:cNvSpPr/>
          <p:nvPr/>
        </p:nvSpPr>
        <p:spPr>
          <a:xfrm>
            <a:off x="8114023" y="2979246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ETND (Traded Not Delivered Exposure)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G.14.13.1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6A18BF2E-1518-1A4D-BBA5-F00252C3275A}"/>
              </a:ext>
            </a:extLst>
          </p:cNvPr>
          <p:cNvSpPr/>
          <p:nvPr/>
        </p:nvSpPr>
        <p:spPr>
          <a:xfrm>
            <a:off x="8114023" y="3419729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EUPECP (Undefined Exposure for Capacity Payments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G.14.14.1 (All)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B08C5A2-5E3C-A74F-AC66-AF87C59AAED0}"/>
              </a:ext>
            </a:extLst>
          </p:cNvPr>
          <p:cNvSpPr/>
          <p:nvPr/>
        </p:nvSpPr>
        <p:spPr>
          <a:xfrm>
            <a:off x="5663835" y="1066065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FAVRA (Forecast for  SRAs)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G.14.15.2 (All)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5116AD8-1EF2-1143-B05A-F41856AB7523}"/>
              </a:ext>
            </a:extLst>
          </p:cNvPr>
          <p:cNvSpPr/>
          <p:nvPr/>
        </p:nvSpPr>
        <p:spPr>
          <a:xfrm>
            <a:off x="6514562" y="1066066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EC_BILIMB (Energy Credit for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G.14.15.4 (All)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E0337B6-DB63-774E-9E9A-5412A7301457}"/>
              </a:ext>
            </a:extLst>
          </p:cNvPr>
          <p:cNvSpPr/>
          <p:nvPr/>
        </p:nvSpPr>
        <p:spPr>
          <a:xfrm>
            <a:off x="6514562" y="1507558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CC_BILCAP (Capacity Credit for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G.14.15.5 (All)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D8F9DB8-9648-ED4F-A275-0E70F62AFFC9}"/>
              </a:ext>
            </a:extLst>
          </p:cNvPr>
          <p:cNvSpPr/>
          <p:nvPr/>
        </p:nvSpPr>
        <p:spPr>
          <a:xfrm>
            <a:off x="8216015" y="1061429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EC_UNBIMB (Risk Period Energy Credit for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G.14.15.6 (All)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0C9EBEC-881E-6248-B896-27D2D3A9BE87}"/>
              </a:ext>
            </a:extLst>
          </p:cNvPr>
          <p:cNvSpPr/>
          <p:nvPr/>
        </p:nvSpPr>
        <p:spPr>
          <a:xfrm>
            <a:off x="8216015" y="1521282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CC_UNBCAP (Risk Period Energy Credit for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G.14.15.7 (All)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22D634B-5215-FB44-AB3F-FBA813239BCE}"/>
              </a:ext>
            </a:extLst>
          </p:cNvPr>
          <p:cNvSpPr/>
          <p:nvPr/>
        </p:nvSpPr>
        <p:spPr>
          <a:xfrm>
            <a:off x="5663835" y="1512737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FAVRA (Forecast for  SRAs,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G.14.15.8 (All)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EC2A6B2-1488-644D-9268-C2093DCBED55}"/>
              </a:ext>
            </a:extLst>
          </p:cNvPr>
          <p:cNvSpPr/>
          <p:nvPr/>
        </p:nvSpPr>
        <p:spPr>
          <a:xfrm>
            <a:off x="7365288" y="1066066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FASRAS (Forecast for  SRAs,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G.14.15.9 (All)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7CCC412-77BA-7041-BAC3-0DA6C82F3D4A}"/>
              </a:ext>
            </a:extLst>
          </p:cNvPr>
          <p:cNvSpPr/>
          <p:nvPr/>
        </p:nvSpPr>
        <p:spPr>
          <a:xfrm>
            <a:off x="7365288" y="1513322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FASRAP (Forecast for  SRAs, Principal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G.14.15.10 (All)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4EEA3931-32E3-2C41-B7D8-1AE1D687027E}"/>
              </a:ext>
            </a:extLst>
          </p:cNvPr>
          <p:cNvSpPr/>
          <p:nvPr/>
        </p:nvSpPr>
        <p:spPr>
          <a:xfrm>
            <a:off x="5582264" y="894915"/>
            <a:ext cx="3502251" cy="107316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SRAs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0144266A-4432-854E-8B85-2C1E28131117}"/>
              </a:ext>
            </a:extLst>
          </p:cNvPr>
          <p:cNvSpPr/>
          <p:nvPr/>
        </p:nvSpPr>
        <p:spPr>
          <a:xfrm>
            <a:off x="7914856" y="2363131"/>
            <a:ext cx="1167353" cy="200145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Required Credit Cover Determinants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BB9B3983-CB87-BF45-B3B7-1E60D4B22493}"/>
              </a:ext>
            </a:extLst>
          </p:cNvPr>
          <p:cNvSpPr/>
          <p:nvPr/>
        </p:nvSpPr>
        <p:spPr>
          <a:xfrm>
            <a:off x="7914856" y="5302926"/>
            <a:ext cx="1167353" cy="65480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Required Credit Cover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7059A991-DF91-CA4F-9168-61A7AEC41D51}"/>
              </a:ext>
            </a:extLst>
          </p:cNvPr>
          <p:cNvSpPr/>
          <p:nvPr/>
        </p:nvSpPr>
        <p:spPr>
          <a:xfrm>
            <a:off x="8101722" y="5502984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RCC (Required Credit Cover)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G.15.1.1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4D9C682-91ED-6842-97AA-944F7B1F0A74}"/>
              </a:ext>
            </a:extLst>
          </p:cNvPr>
          <p:cNvSpPr/>
          <p:nvPr/>
        </p:nvSpPr>
        <p:spPr>
          <a:xfrm>
            <a:off x="385853" y="1488622"/>
            <a:ext cx="1757642" cy="200145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Credit Assessment Prices and Volumes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B178214F-874D-C548-ADDF-6920778D2AAD}"/>
              </a:ext>
            </a:extLst>
          </p:cNvPr>
          <p:cNvSpPr/>
          <p:nvPr/>
        </p:nvSpPr>
        <p:spPr>
          <a:xfrm>
            <a:off x="3706065" y="2187337"/>
            <a:ext cx="1757642" cy="218063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Undefined Exposure for Supplier Units</a:t>
            </a:r>
          </a:p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(Standard PT)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6983F01B-F9FF-6049-BBA8-D9B5347B20C7}"/>
              </a:ext>
            </a:extLst>
          </p:cNvPr>
          <p:cNvSpPr/>
          <p:nvPr/>
        </p:nvSpPr>
        <p:spPr>
          <a:xfrm>
            <a:off x="5540155" y="2186223"/>
            <a:ext cx="906497" cy="21817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Undefined Exposure for Generator  Units</a:t>
            </a:r>
          </a:p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(Standard PT)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8897D8FC-789B-464B-8764-BDA44AF04DD3}"/>
              </a:ext>
            </a:extLst>
          </p:cNvPr>
          <p:cNvSpPr/>
          <p:nvPr/>
        </p:nvSpPr>
        <p:spPr>
          <a:xfrm>
            <a:off x="6514562" y="2186223"/>
            <a:ext cx="940504" cy="21817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Undefined Exposure for </a:t>
            </a:r>
            <a:r>
              <a:rPr lang="en-US" sz="525" b="1" dirty="0" err="1">
                <a:solidFill>
                  <a:prstClr val="black"/>
                </a:solidFill>
                <a:latin typeface="Calibri" panose="020F0502020204030204"/>
              </a:rPr>
              <a:t>Assetless</a:t>
            </a:r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  Units</a:t>
            </a:r>
          </a:p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(Standard PT)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CF030E84-0FF4-B84F-9B8C-CA1A16AD8DCE}"/>
              </a:ext>
            </a:extLst>
          </p:cNvPr>
          <p:cNvSpPr/>
          <p:nvPr/>
        </p:nvSpPr>
        <p:spPr>
          <a:xfrm>
            <a:off x="8100849" y="3871071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FCR (Fixed Credit Requirement)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G.10.1.1 (All)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143FD9EE-6538-204B-97EA-627C748955C7}"/>
              </a:ext>
            </a:extLst>
          </p:cNvPr>
          <p:cNvCxnSpPr>
            <a:stCxn id="68" idx="2"/>
            <a:endCxn id="69" idx="0"/>
          </p:cNvCxnSpPr>
          <p:nvPr/>
        </p:nvCxnSpPr>
        <p:spPr>
          <a:xfrm>
            <a:off x="8498533" y="4364590"/>
            <a:ext cx="0" cy="938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xmlns="" id="{E62EF34F-CBA8-8B43-A4BD-FE1197FA0CFF}"/>
              </a:ext>
            </a:extLst>
          </p:cNvPr>
          <p:cNvCxnSpPr>
            <a:cxnSpLocks/>
            <a:stCxn id="88" idx="2"/>
          </p:cNvCxnSpPr>
          <p:nvPr/>
        </p:nvCxnSpPr>
        <p:spPr>
          <a:xfrm rot="16200000" flipH="1">
            <a:off x="6950399" y="4402390"/>
            <a:ext cx="998872" cy="930041"/>
          </a:xfrm>
          <a:prstGeom prst="bentConnector3">
            <a:avLst>
              <a:gd name="adj1" fmla="val 1002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xmlns="" id="{6AFA7C92-B03A-584A-9769-BC3C2F0389B9}"/>
              </a:ext>
            </a:extLst>
          </p:cNvPr>
          <p:cNvCxnSpPr>
            <a:cxnSpLocks/>
            <a:stCxn id="85" idx="2"/>
          </p:cNvCxnSpPr>
          <p:nvPr/>
        </p:nvCxnSpPr>
        <p:spPr>
          <a:xfrm rot="16200000" flipH="1">
            <a:off x="6419804" y="3941575"/>
            <a:ext cx="1068652" cy="192145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xmlns="" id="{D75EC530-27B5-CC4C-8ECF-51DADCF6398B}"/>
              </a:ext>
            </a:extLst>
          </p:cNvPr>
          <p:cNvCxnSpPr>
            <a:cxnSpLocks/>
            <a:stCxn id="84" idx="2"/>
          </p:cNvCxnSpPr>
          <p:nvPr/>
        </p:nvCxnSpPr>
        <p:spPr>
          <a:xfrm rot="16200000" flipH="1">
            <a:off x="5682366" y="3270494"/>
            <a:ext cx="1135010" cy="332996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xmlns="" id="{F815FB31-2681-2342-BF36-668B9D312E6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59557" y="3454221"/>
            <a:ext cx="3321437" cy="375970"/>
          </a:xfrm>
          <a:prstGeom prst="bentConnector3">
            <a:avLst>
              <a:gd name="adj1" fmla="val 7775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7F274798-85A4-5944-95E2-880FCF0BABF9}"/>
              </a:ext>
            </a:extLst>
          </p:cNvPr>
          <p:cNvSpPr/>
          <p:nvPr/>
        </p:nvSpPr>
        <p:spPr>
          <a:xfrm>
            <a:off x="383455" y="3607207"/>
            <a:ext cx="1412720" cy="116295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Undefined Exposure for Supplier Units</a:t>
            </a:r>
          </a:p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(New/Adjusted PT)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A02C4495-C237-1745-B1C5-AC334BC9178E}"/>
              </a:ext>
            </a:extLst>
          </p:cNvPr>
          <p:cNvSpPr/>
          <p:nvPr/>
        </p:nvSpPr>
        <p:spPr>
          <a:xfrm>
            <a:off x="390321" y="4933258"/>
            <a:ext cx="1412720" cy="67974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Undefined Exposure for Generator  Units</a:t>
            </a:r>
          </a:p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(New/Adjusted PT)</a:t>
            </a:r>
          </a:p>
        </p:txBody>
      </p: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xmlns="" id="{77E56414-F863-074C-8685-EF305F84E06F}"/>
              </a:ext>
            </a:extLst>
          </p:cNvPr>
          <p:cNvCxnSpPr>
            <a:cxnSpLocks/>
            <a:stCxn id="116" idx="2"/>
          </p:cNvCxnSpPr>
          <p:nvPr/>
        </p:nvCxnSpPr>
        <p:spPr>
          <a:xfrm rot="16200000" flipH="1">
            <a:off x="4389654" y="2320027"/>
            <a:ext cx="232229" cy="681817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166B7340-ABD1-B24E-AC04-08CF6144EDA9}"/>
              </a:ext>
            </a:extLst>
          </p:cNvPr>
          <p:cNvSpPr/>
          <p:nvPr/>
        </p:nvSpPr>
        <p:spPr>
          <a:xfrm>
            <a:off x="3038515" y="896498"/>
            <a:ext cx="136652" cy="1348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3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EA07A670-5F8B-C645-80D9-79570594D62F}"/>
              </a:ext>
            </a:extLst>
          </p:cNvPr>
          <p:cNvSpPr/>
          <p:nvPr/>
        </p:nvSpPr>
        <p:spPr>
          <a:xfrm>
            <a:off x="3175167" y="896497"/>
            <a:ext cx="1103467" cy="134423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525" i="1" dirty="0">
                <a:solidFill>
                  <a:prstClr val="black"/>
                </a:solidFill>
                <a:latin typeface="Calibri" panose="020F0502020204030204"/>
              </a:rPr>
              <a:t>Non-Participant-Specific values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34262FF1-A3DC-644A-9F59-3A1B39537803}"/>
              </a:ext>
            </a:extLst>
          </p:cNvPr>
          <p:cNvSpPr/>
          <p:nvPr/>
        </p:nvSpPr>
        <p:spPr>
          <a:xfrm>
            <a:off x="3042202" y="1080629"/>
            <a:ext cx="136652" cy="13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3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ADBC524A-08F4-DB43-B8AC-94B59E6AA72A}"/>
              </a:ext>
            </a:extLst>
          </p:cNvPr>
          <p:cNvSpPr/>
          <p:nvPr/>
        </p:nvSpPr>
        <p:spPr>
          <a:xfrm>
            <a:off x="3196251" y="1080629"/>
            <a:ext cx="1049200" cy="134423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525" i="1" dirty="0">
                <a:solidFill>
                  <a:prstClr val="black"/>
                </a:solidFill>
                <a:latin typeface="Calibri" panose="020F0502020204030204"/>
              </a:rPr>
              <a:t>Participant-Specific values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2DFD5313-8A3C-D74D-BB2C-268418753DDD}"/>
              </a:ext>
            </a:extLst>
          </p:cNvPr>
          <p:cNvSpPr txBox="1"/>
          <p:nvPr/>
        </p:nvSpPr>
        <p:spPr>
          <a:xfrm>
            <a:off x="57738" y="894915"/>
            <a:ext cx="33621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Summary of TSC Credit Cover Provisions</a:t>
            </a:r>
          </a:p>
        </p:txBody>
      </p:sp>
      <p:cxnSp>
        <p:nvCxnSpPr>
          <p:cNvPr id="165" name="Elbow Connector 164">
            <a:extLst>
              <a:ext uri="{FF2B5EF4-FFF2-40B4-BE49-F238E27FC236}">
                <a16:creationId xmlns:a16="http://schemas.microsoft.com/office/drawing/2014/main" xmlns="" id="{ED211BC3-673F-2F49-A64D-36B7E28AAA97}"/>
              </a:ext>
            </a:extLst>
          </p:cNvPr>
          <p:cNvCxnSpPr>
            <a:cxnSpLocks/>
            <a:stCxn id="84" idx="0"/>
          </p:cNvCxnSpPr>
          <p:nvPr/>
        </p:nvCxnSpPr>
        <p:spPr>
          <a:xfrm rot="5400000" flipH="1" flipV="1">
            <a:off x="4787714" y="1368323"/>
            <a:ext cx="616187" cy="102184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lbow Connector 170">
            <a:extLst>
              <a:ext uri="{FF2B5EF4-FFF2-40B4-BE49-F238E27FC236}">
                <a16:creationId xmlns:a16="http://schemas.microsoft.com/office/drawing/2014/main" xmlns="" id="{20367952-7F34-064D-87D2-7C691EFC176C}"/>
              </a:ext>
            </a:extLst>
          </p:cNvPr>
          <p:cNvCxnSpPr>
            <a:cxnSpLocks/>
            <a:stCxn id="71" idx="1"/>
            <a:endCxn id="67" idx="1"/>
          </p:cNvCxnSpPr>
          <p:nvPr/>
        </p:nvCxnSpPr>
        <p:spPr>
          <a:xfrm rot="10800000" flipH="1">
            <a:off x="385853" y="1431496"/>
            <a:ext cx="5196411" cy="1057856"/>
          </a:xfrm>
          <a:prstGeom prst="bentConnector3">
            <a:avLst>
              <a:gd name="adj1" fmla="val -32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lbow Connector 181">
            <a:extLst>
              <a:ext uri="{FF2B5EF4-FFF2-40B4-BE49-F238E27FC236}">
                <a16:creationId xmlns:a16="http://schemas.microsoft.com/office/drawing/2014/main" xmlns="" id="{A6B43780-C6C9-C34D-B6FA-1823CC2A2FD3}"/>
              </a:ext>
            </a:extLst>
          </p:cNvPr>
          <p:cNvCxnSpPr>
            <a:cxnSpLocks/>
            <a:stCxn id="115" idx="1"/>
            <a:endCxn id="67" idx="1"/>
          </p:cNvCxnSpPr>
          <p:nvPr/>
        </p:nvCxnSpPr>
        <p:spPr>
          <a:xfrm rot="10800000" flipH="1">
            <a:off x="383455" y="1431496"/>
            <a:ext cx="5198810" cy="2757191"/>
          </a:xfrm>
          <a:prstGeom prst="bentConnector3">
            <a:avLst>
              <a:gd name="adj1" fmla="val -329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xmlns="" id="{FA7C2854-F888-5741-BFF3-C423C299A869}"/>
              </a:ext>
            </a:extLst>
          </p:cNvPr>
          <p:cNvCxnSpPr>
            <a:cxnSpLocks/>
          </p:cNvCxnSpPr>
          <p:nvPr/>
        </p:nvCxnSpPr>
        <p:spPr>
          <a:xfrm>
            <a:off x="840658" y="3490081"/>
            <a:ext cx="0" cy="117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>
            <a:extLst>
              <a:ext uri="{FF2B5EF4-FFF2-40B4-BE49-F238E27FC236}">
                <a16:creationId xmlns:a16="http://schemas.microsoft.com/office/drawing/2014/main" xmlns="" id="{A39E9E39-8529-1C49-8FDC-5D0DA3C6442B}"/>
              </a:ext>
            </a:extLst>
          </p:cNvPr>
          <p:cNvCxnSpPr>
            <a:cxnSpLocks/>
            <a:endCxn id="116" idx="0"/>
          </p:cNvCxnSpPr>
          <p:nvPr/>
        </p:nvCxnSpPr>
        <p:spPr>
          <a:xfrm rot="5400000">
            <a:off x="673697" y="3918020"/>
            <a:ext cx="1438221" cy="592254"/>
          </a:xfrm>
          <a:prstGeom prst="bentConnector3">
            <a:avLst>
              <a:gd name="adj1" fmla="val 9153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xmlns="" id="{9AE019BD-B064-204F-9201-579708BA9897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5993404" y="1965000"/>
            <a:ext cx="0" cy="221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xmlns="" id="{E1576620-6A8C-FF47-BB55-1097AF50BEA6}"/>
              </a:ext>
            </a:extLst>
          </p:cNvPr>
          <p:cNvCxnSpPr>
            <a:cxnSpLocks/>
          </p:cNvCxnSpPr>
          <p:nvPr/>
        </p:nvCxnSpPr>
        <p:spPr>
          <a:xfrm flipV="1">
            <a:off x="6977858" y="1964999"/>
            <a:ext cx="0" cy="221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>
            <a:extLst>
              <a:ext uri="{FF2B5EF4-FFF2-40B4-BE49-F238E27FC236}">
                <a16:creationId xmlns:a16="http://schemas.microsoft.com/office/drawing/2014/main" xmlns="" id="{E9C51E6D-4F8F-CA41-9702-24BB15C8A2DF}"/>
              </a:ext>
            </a:extLst>
          </p:cNvPr>
          <p:cNvCxnSpPr>
            <a:cxnSpLocks/>
          </p:cNvCxnSpPr>
          <p:nvPr/>
        </p:nvCxnSpPr>
        <p:spPr>
          <a:xfrm>
            <a:off x="1807954" y="4665325"/>
            <a:ext cx="6106901" cy="1104902"/>
          </a:xfrm>
          <a:prstGeom prst="bentConnector3">
            <a:avLst>
              <a:gd name="adj1" fmla="val 157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C7726DD6-DF13-724B-ACBB-507C56DD5FF1}"/>
              </a:ext>
            </a:extLst>
          </p:cNvPr>
          <p:cNvSpPr/>
          <p:nvPr/>
        </p:nvSpPr>
        <p:spPr>
          <a:xfrm>
            <a:off x="5551858" y="2978838"/>
            <a:ext cx="894794" cy="451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C7726DD6-DF13-724B-ACBB-507C56DD5FF1}"/>
              </a:ext>
            </a:extLst>
          </p:cNvPr>
          <p:cNvSpPr/>
          <p:nvPr/>
        </p:nvSpPr>
        <p:spPr>
          <a:xfrm>
            <a:off x="5551858" y="3436627"/>
            <a:ext cx="894794" cy="451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C7726DD6-DF13-724B-ACBB-507C56DD5FF1}"/>
              </a:ext>
            </a:extLst>
          </p:cNvPr>
          <p:cNvSpPr/>
          <p:nvPr/>
        </p:nvSpPr>
        <p:spPr>
          <a:xfrm>
            <a:off x="5554775" y="3885946"/>
            <a:ext cx="894794" cy="451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755D1D-38F6-9543-B58B-9016569C2B9A}"/>
              </a:ext>
            </a:extLst>
          </p:cNvPr>
          <p:cNvSpPr/>
          <p:nvPr/>
        </p:nvSpPr>
        <p:spPr>
          <a:xfrm>
            <a:off x="4578011" y="3431722"/>
            <a:ext cx="874919" cy="45141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1C902456-9DE9-B24C-B1CF-EDF55FF7D29C}"/>
              </a:ext>
            </a:extLst>
          </p:cNvPr>
          <p:cNvSpPr/>
          <p:nvPr/>
        </p:nvSpPr>
        <p:spPr>
          <a:xfrm>
            <a:off x="4586160" y="2966347"/>
            <a:ext cx="874919" cy="451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5C755D1D-38F6-9543-B58B-9016569C2B9A}"/>
              </a:ext>
            </a:extLst>
          </p:cNvPr>
          <p:cNvSpPr/>
          <p:nvPr/>
        </p:nvSpPr>
        <p:spPr>
          <a:xfrm>
            <a:off x="3711048" y="3879603"/>
            <a:ext cx="874919" cy="451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C755D1D-38F6-9543-B58B-9016569C2B9A}"/>
              </a:ext>
            </a:extLst>
          </p:cNvPr>
          <p:cNvSpPr/>
          <p:nvPr/>
        </p:nvSpPr>
        <p:spPr>
          <a:xfrm>
            <a:off x="3711051" y="3422394"/>
            <a:ext cx="874919" cy="451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1C902456-9DE9-B24C-B1CF-EDF55FF7D29C}"/>
              </a:ext>
            </a:extLst>
          </p:cNvPr>
          <p:cNvSpPr/>
          <p:nvPr/>
        </p:nvSpPr>
        <p:spPr>
          <a:xfrm>
            <a:off x="4593888" y="2508778"/>
            <a:ext cx="857572" cy="45141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23BC599-F36C-C94D-B044-B5BC193B628A}"/>
              </a:ext>
            </a:extLst>
          </p:cNvPr>
          <p:cNvSpPr/>
          <p:nvPr/>
        </p:nvSpPr>
        <p:spPr>
          <a:xfrm>
            <a:off x="8067574" y="5472305"/>
            <a:ext cx="874919" cy="451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CCDCAFE-4665-7F42-A489-619F086290F8}"/>
              </a:ext>
            </a:extLst>
          </p:cNvPr>
          <p:cNvSpPr/>
          <p:nvPr/>
        </p:nvSpPr>
        <p:spPr>
          <a:xfrm>
            <a:off x="8177503" y="1036570"/>
            <a:ext cx="874919" cy="451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C7726DD6-DF13-724B-ACBB-507C56DD5FF1}"/>
              </a:ext>
            </a:extLst>
          </p:cNvPr>
          <p:cNvSpPr/>
          <p:nvPr/>
        </p:nvSpPr>
        <p:spPr>
          <a:xfrm>
            <a:off x="5554778" y="3869620"/>
            <a:ext cx="874919" cy="451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C902456-9DE9-B24C-B1CF-EDF55FF7D29C}"/>
              </a:ext>
            </a:extLst>
          </p:cNvPr>
          <p:cNvSpPr/>
          <p:nvPr/>
        </p:nvSpPr>
        <p:spPr>
          <a:xfrm>
            <a:off x="3714916" y="2965990"/>
            <a:ext cx="874919" cy="45141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38E0FAC-DA9C-CD49-A01A-CAE98C8D3514}"/>
              </a:ext>
            </a:extLst>
          </p:cNvPr>
          <p:cNvSpPr/>
          <p:nvPr/>
        </p:nvSpPr>
        <p:spPr>
          <a:xfrm>
            <a:off x="5553393" y="2512432"/>
            <a:ext cx="874919" cy="45141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07CDEE-4AC8-8D4D-9C5C-EB664542914F}"/>
              </a:ext>
            </a:extLst>
          </p:cNvPr>
          <p:cNvSpPr/>
          <p:nvPr/>
        </p:nvSpPr>
        <p:spPr>
          <a:xfrm>
            <a:off x="8114023" y="2541096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EA (Actual Exposure)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G.13.1.1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E06E686-E410-9248-9174-9E695987AF82}"/>
              </a:ext>
            </a:extLst>
          </p:cNvPr>
          <p:cNvSpPr/>
          <p:nvPr/>
        </p:nvSpPr>
        <p:spPr>
          <a:xfrm>
            <a:off x="426354" y="1645042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DAPIMB (Daily Average Imbalance Settlement Price)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2AA8C3-666F-5943-B83B-AC1CF485BFE9}"/>
              </a:ext>
            </a:extLst>
          </p:cNvPr>
          <p:cNvSpPr/>
          <p:nvPr/>
        </p:nvSpPr>
        <p:spPr>
          <a:xfrm>
            <a:off x="426354" y="2109974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NDAPIMB (# Daily Average Imbalance Settlement Prices)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4F7E9A-962E-5B4C-B6B6-FE2165BE808F}"/>
              </a:ext>
            </a:extLst>
          </p:cNvPr>
          <p:cNvSpPr/>
          <p:nvPr/>
        </p:nvSpPr>
        <p:spPr>
          <a:xfrm>
            <a:off x="426354" y="2574906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UMPIMB (mean Daily Average Imbalance Settlement Prices)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928992-6A4C-2F4B-A76A-CE9B1399B286}"/>
              </a:ext>
            </a:extLst>
          </p:cNvPr>
          <p:cNvSpPr/>
          <p:nvPr/>
        </p:nvSpPr>
        <p:spPr>
          <a:xfrm>
            <a:off x="426354" y="3028662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SDPIMB (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stdev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Daily Average Imbalance Settlement Prices)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FF10BF-5AC2-F043-9F8E-5F1785EBF172}"/>
              </a:ext>
            </a:extLst>
          </p:cNvPr>
          <p:cNvSpPr/>
          <p:nvPr/>
        </p:nvSpPr>
        <p:spPr>
          <a:xfrm>
            <a:off x="1286186" y="1645043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PCA (Credit Assessment Price)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24BB1B-2DD2-6D45-B96D-63CD07827FD0}"/>
              </a:ext>
            </a:extLst>
          </p:cNvPr>
          <p:cNvSpPr/>
          <p:nvPr/>
        </p:nvSpPr>
        <p:spPr>
          <a:xfrm>
            <a:off x="1286186" y="2109173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CCAP (Combined Credit Assessment Price)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G.14.2.6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690B77-3468-794E-A777-EA9A856BF03D}"/>
              </a:ext>
            </a:extLst>
          </p:cNvPr>
          <p:cNvSpPr/>
          <p:nvPr/>
        </p:nvSpPr>
        <p:spPr>
          <a:xfrm>
            <a:off x="475522" y="3849798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EUPES (Exposure for Trading,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G.14.3.2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468D61-3D57-6544-A9D7-F0CB2AAB190B}"/>
              </a:ext>
            </a:extLst>
          </p:cNvPr>
          <p:cNvSpPr/>
          <p:nvPr/>
        </p:nvSpPr>
        <p:spPr>
          <a:xfrm>
            <a:off x="1286186" y="2567244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VCAS (Credit Assessment Volume for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G.14.3.1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4672744-EA35-0646-A288-55D333A5FA26}"/>
              </a:ext>
            </a:extLst>
          </p:cNvPr>
          <p:cNvSpPr/>
          <p:nvPr/>
        </p:nvSpPr>
        <p:spPr>
          <a:xfrm>
            <a:off x="475522" y="4296888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EUPECC (Exposure for Capacity Charges)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G.14.3.3 (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NorA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FD6A23A-C8C0-694C-9244-395ACDCD2130}"/>
              </a:ext>
            </a:extLst>
          </p:cNvPr>
          <p:cNvSpPr/>
          <p:nvPr/>
        </p:nvSpPr>
        <p:spPr>
          <a:xfrm>
            <a:off x="1286186" y="3028662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VCAG (Credit Assessment Volume for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G.14.4.1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C229A6A-1325-0B4D-A47A-AD74A7A56DE9}"/>
              </a:ext>
            </a:extLst>
          </p:cNvPr>
          <p:cNvSpPr/>
          <p:nvPr/>
        </p:nvSpPr>
        <p:spPr>
          <a:xfrm>
            <a:off x="475452" y="5165487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EUPEG (Exposure for Trading,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G.14.4.2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CA93B3D-5CFE-F443-BEC4-CD5AA26AD97D}"/>
              </a:ext>
            </a:extLst>
          </p:cNvPr>
          <p:cNvSpPr/>
          <p:nvPr/>
        </p:nvSpPr>
        <p:spPr>
          <a:xfrm>
            <a:off x="3747828" y="2539825"/>
            <a:ext cx="793620" cy="391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BPHAP (# Sample Undefined Exposure Periods in HAP)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9D6195F-4390-D64F-9991-46D94BB68A74}"/>
              </a:ext>
            </a:extLst>
          </p:cNvPr>
          <p:cNvSpPr/>
          <p:nvPr/>
        </p:nvSpPr>
        <p:spPr>
          <a:xfrm>
            <a:off x="3748355" y="2993969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QMB (Billing Period Metered Demand,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87D358F-2870-D44B-AA8E-9095768B616D}"/>
              </a:ext>
            </a:extLst>
          </p:cNvPr>
          <p:cNvSpPr/>
          <p:nvPr/>
        </p:nvSpPr>
        <p:spPr>
          <a:xfrm>
            <a:off x="3747828" y="3447725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QMBM (mean Billing Period Metered Demand,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95BF93D-0766-2B46-9866-5B41E67B10B2}"/>
              </a:ext>
            </a:extLst>
          </p:cNvPr>
          <p:cNvSpPr/>
          <p:nvPr/>
        </p:nvSpPr>
        <p:spPr>
          <a:xfrm>
            <a:off x="3749333" y="3901481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QMBSD (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stdev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Billing Period Metered Demand,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283DC91-3099-AE43-8F81-6A79C61EF9DD}"/>
              </a:ext>
            </a:extLst>
          </p:cNvPr>
          <p:cNvSpPr/>
          <p:nvPr/>
        </p:nvSpPr>
        <p:spPr>
          <a:xfrm>
            <a:off x="4606135" y="2535735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QUPEB (Billing Period Undefined Potential Exposure,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41657CF-0892-AA42-B14B-A8E0768655D6}"/>
              </a:ext>
            </a:extLst>
          </p:cNvPr>
          <p:cNvSpPr/>
          <p:nvPr/>
        </p:nvSpPr>
        <p:spPr>
          <a:xfrm>
            <a:off x="4606135" y="2995461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EUPES (Exposure for Trading, Supplier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G.14.7.7 (Std)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E6ED77F-4A0D-E547-B415-3A3C293156A0}"/>
              </a:ext>
            </a:extLst>
          </p:cNvPr>
          <p:cNvSpPr/>
          <p:nvPr/>
        </p:nvSpPr>
        <p:spPr>
          <a:xfrm>
            <a:off x="4606398" y="3447724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EUPECC (Exposure for Capacity Charges)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G.14.8.1 (Std)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B420A24-FD36-6747-A623-699FDB287DCF}"/>
              </a:ext>
            </a:extLst>
          </p:cNvPr>
          <p:cNvSpPr/>
          <p:nvPr/>
        </p:nvSpPr>
        <p:spPr>
          <a:xfrm>
            <a:off x="5592583" y="2539826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 (Billing Period Cashflow,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G.14.10.1 (Std)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00D5FE0-7B85-C941-A35A-6F3124E5E691}"/>
              </a:ext>
            </a:extLst>
          </p:cNvPr>
          <p:cNvSpPr/>
          <p:nvPr/>
        </p:nvSpPr>
        <p:spPr>
          <a:xfrm>
            <a:off x="5592511" y="2993970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CUBM (mean Billing Period Cashflow,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G.14.10.2 (Std)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FB33BFE-D14F-0141-906A-0DB92B701C8A}"/>
              </a:ext>
            </a:extLst>
          </p:cNvPr>
          <p:cNvSpPr/>
          <p:nvPr/>
        </p:nvSpPr>
        <p:spPr>
          <a:xfrm>
            <a:off x="5594042" y="3446887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CUBSD (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stdev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Billing Period Cashflow,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G.14.10.3 (Std)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2E6B376-5D6C-264C-9771-69C52896AED8}"/>
              </a:ext>
            </a:extLst>
          </p:cNvPr>
          <p:cNvSpPr/>
          <p:nvPr/>
        </p:nvSpPr>
        <p:spPr>
          <a:xfrm>
            <a:off x="5592511" y="3899805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EUPEG (Exposure for Trading, Generator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G.14.10.4 (Std)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837EB43-8E55-3A42-BDF5-4F39B694F044}"/>
              </a:ext>
            </a:extLst>
          </p:cNvPr>
          <p:cNvSpPr/>
          <p:nvPr/>
        </p:nvSpPr>
        <p:spPr>
          <a:xfrm>
            <a:off x="6593536" y="2542251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 (Billing Period Cashflow, 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Assetless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G.14.12.1 (Std)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78785F-58AB-FC40-B3BE-CA428B386ED0}"/>
              </a:ext>
            </a:extLst>
          </p:cNvPr>
          <p:cNvSpPr/>
          <p:nvPr/>
        </p:nvSpPr>
        <p:spPr>
          <a:xfrm>
            <a:off x="6593536" y="2993970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CUBM (mean Billing Period Cashflow, 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Assetless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G.14.12.2 (Std)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DBEA616-660D-D84C-A40E-19CC305412DC}"/>
              </a:ext>
            </a:extLst>
          </p:cNvPr>
          <p:cNvSpPr/>
          <p:nvPr/>
        </p:nvSpPr>
        <p:spPr>
          <a:xfrm>
            <a:off x="6593536" y="3446889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CUBSD (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stdev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Billing Period Cashflow, 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Assetless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G.14.12.3 (Std)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9B40977-B801-1C48-A22F-2037B87F8C09}"/>
              </a:ext>
            </a:extLst>
          </p:cNvPr>
          <p:cNvSpPr/>
          <p:nvPr/>
        </p:nvSpPr>
        <p:spPr>
          <a:xfrm>
            <a:off x="6593536" y="3899805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EUPEG (Exposure for Trading, </a:t>
            </a:r>
            <a:r>
              <a:rPr lang="en-US" sz="525" dirty="0" err="1">
                <a:solidFill>
                  <a:prstClr val="white"/>
                </a:solidFill>
                <a:latin typeface="Calibri" panose="020F0502020204030204"/>
              </a:rPr>
              <a:t>Assetless</a:t>
            </a:r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 Units)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G.14.12.4 (Std)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F1DEDF8-930D-7D4A-8282-824253790466}"/>
              </a:ext>
            </a:extLst>
          </p:cNvPr>
          <p:cNvSpPr/>
          <p:nvPr/>
        </p:nvSpPr>
        <p:spPr>
          <a:xfrm>
            <a:off x="8114023" y="2979246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ETND (Traded Not Delivered Exposure)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G.14.13.1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6A18BF2E-1518-1A4D-BBA5-F00252C3275A}"/>
              </a:ext>
            </a:extLst>
          </p:cNvPr>
          <p:cNvSpPr/>
          <p:nvPr/>
        </p:nvSpPr>
        <p:spPr>
          <a:xfrm>
            <a:off x="8114023" y="3419729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EUPECP (Undefined Exposure for Capacity Payments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G.14.14.1 (All)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B08C5A2-5E3C-A74F-AC66-AF87C59AAED0}"/>
              </a:ext>
            </a:extLst>
          </p:cNvPr>
          <p:cNvSpPr/>
          <p:nvPr/>
        </p:nvSpPr>
        <p:spPr>
          <a:xfrm>
            <a:off x="5663835" y="1066065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FAVRA (Forecast for  SRAs)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G.14.15.2 (All)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5116AD8-1EF2-1143-B05A-F41856AB7523}"/>
              </a:ext>
            </a:extLst>
          </p:cNvPr>
          <p:cNvSpPr/>
          <p:nvPr/>
        </p:nvSpPr>
        <p:spPr>
          <a:xfrm>
            <a:off x="6514562" y="1066066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EC_BILIMB (Energy Credit for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G.14.15.4 (All)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E0337B6-DB63-774E-9E9A-5412A7301457}"/>
              </a:ext>
            </a:extLst>
          </p:cNvPr>
          <p:cNvSpPr/>
          <p:nvPr/>
        </p:nvSpPr>
        <p:spPr>
          <a:xfrm>
            <a:off x="6514562" y="1507558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CC_BILCAP (Capacity Credit for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G.14.15.5 (All)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D8F9DB8-9648-ED4F-A275-0E70F62AFFC9}"/>
              </a:ext>
            </a:extLst>
          </p:cNvPr>
          <p:cNvSpPr/>
          <p:nvPr/>
        </p:nvSpPr>
        <p:spPr>
          <a:xfrm>
            <a:off x="8216015" y="1061429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EC_UNBIMB (Risk Period Energy Credit for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G.14.15.6 (All)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0C9EBEC-881E-6248-B896-27D2D3A9BE87}"/>
              </a:ext>
            </a:extLst>
          </p:cNvPr>
          <p:cNvSpPr/>
          <p:nvPr/>
        </p:nvSpPr>
        <p:spPr>
          <a:xfrm>
            <a:off x="8216015" y="1521282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CC_UNBCAP (Risk Period Energy Credit for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G.14.15.7 (All)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22D634B-5215-FB44-AB3F-FBA813239BCE}"/>
              </a:ext>
            </a:extLst>
          </p:cNvPr>
          <p:cNvSpPr/>
          <p:nvPr/>
        </p:nvSpPr>
        <p:spPr>
          <a:xfrm>
            <a:off x="5663835" y="1512737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FAVRA (Forecast for  SRAs,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G.14.15.8 (All)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EC2A6B2-1488-644D-9268-C2093DCBED55}"/>
              </a:ext>
            </a:extLst>
          </p:cNvPr>
          <p:cNvSpPr/>
          <p:nvPr/>
        </p:nvSpPr>
        <p:spPr>
          <a:xfrm>
            <a:off x="7365288" y="1066066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FASRAS (Forecast for  SRAs, Secondary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G.14.15.9 (All)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7CCC412-77BA-7041-BAC3-0DA6C82F3D4A}"/>
              </a:ext>
            </a:extLst>
          </p:cNvPr>
          <p:cNvSpPr/>
          <p:nvPr/>
        </p:nvSpPr>
        <p:spPr>
          <a:xfrm>
            <a:off x="7365288" y="1513322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FASRAP (Forecast for  SRAs, Principal PT)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G.14.15.10 (All)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4EEA3931-32E3-2C41-B7D8-1AE1D687027E}"/>
              </a:ext>
            </a:extLst>
          </p:cNvPr>
          <p:cNvSpPr/>
          <p:nvPr/>
        </p:nvSpPr>
        <p:spPr>
          <a:xfrm>
            <a:off x="5582264" y="894915"/>
            <a:ext cx="3502251" cy="107316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SRAs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0144266A-4432-854E-8B85-2C1E28131117}"/>
              </a:ext>
            </a:extLst>
          </p:cNvPr>
          <p:cNvSpPr/>
          <p:nvPr/>
        </p:nvSpPr>
        <p:spPr>
          <a:xfrm>
            <a:off x="7914856" y="2363131"/>
            <a:ext cx="1167353" cy="200145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Required Credit Cover Determinants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BB9B3983-CB87-BF45-B3B7-1E60D4B22493}"/>
              </a:ext>
            </a:extLst>
          </p:cNvPr>
          <p:cNvSpPr/>
          <p:nvPr/>
        </p:nvSpPr>
        <p:spPr>
          <a:xfrm>
            <a:off x="7914856" y="5302926"/>
            <a:ext cx="1167353" cy="65480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Required Credit Cover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7059A991-DF91-CA4F-9168-61A7AEC41D51}"/>
              </a:ext>
            </a:extLst>
          </p:cNvPr>
          <p:cNvSpPr/>
          <p:nvPr/>
        </p:nvSpPr>
        <p:spPr>
          <a:xfrm>
            <a:off x="8101722" y="5502984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RCC (Required Credit Cover)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G.15.1.1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4D9C682-91ED-6842-97AA-944F7B1F0A74}"/>
              </a:ext>
            </a:extLst>
          </p:cNvPr>
          <p:cNvSpPr/>
          <p:nvPr/>
        </p:nvSpPr>
        <p:spPr>
          <a:xfrm>
            <a:off x="385853" y="1488622"/>
            <a:ext cx="1757642" cy="200145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Credit Assessment Prices and Volumes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B178214F-874D-C548-ADDF-6920778D2AAD}"/>
              </a:ext>
            </a:extLst>
          </p:cNvPr>
          <p:cNvSpPr/>
          <p:nvPr/>
        </p:nvSpPr>
        <p:spPr>
          <a:xfrm>
            <a:off x="3706065" y="2187337"/>
            <a:ext cx="1757642" cy="218063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Undefined Exposure for Supplier Units</a:t>
            </a:r>
          </a:p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(Standard PT)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6983F01B-F9FF-6049-BBA8-D9B5347B20C7}"/>
              </a:ext>
            </a:extLst>
          </p:cNvPr>
          <p:cNvSpPr/>
          <p:nvPr/>
        </p:nvSpPr>
        <p:spPr>
          <a:xfrm>
            <a:off x="5540155" y="2186223"/>
            <a:ext cx="906497" cy="21817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Undefined Exposure for Generator  Units</a:t>
            </a:r>
          </a:p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(Standard PT)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8897D8FC-789B-464B-8764-BDA44AF04DD3}"/>
              </a:ext>
            </a:extLst>
          </p:cNvPr>
          <p:cNvSpPr/>
          <p:nvPr/>
        </p:nvSpPr>
        <p:spPr>
          <a:xfrm>
            <a:off x="6514562" y="2186223"/>
            <a:ext cx="940504" cy="21817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Undefined Exposure for </a:t>
            </a:r>
            <a:r>
              <a:rPr lang="en-US" sz="525" b="1" dirty="0" err="1">
                <a:solidFill>
                  <a:prstClr val="black"/>
                </a:solidFill>
                <a:latin typeface="Calibri" panose="020F0502020204030204"/>
              </a:rPr>
              <a:t>Assetless</a:t>
            </a:r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  Units</a:t>
            </a:r>
          </a:p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(Standard PT)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CF030E84-0FF4-B84F-9B8C-CA1A16AD8DCE}"/>
              </a:ext>
            </a:extLst>
          </p:cNvPr>
          <p:cNvSpPr/>
          <p:nvPr/>
        </p:nvSpPr>
        <p:spPr>
          <a:xfrm>
            <a:off x="8100849" y="3871071"/>
            <a:ext cx="793620" cy="39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FCR (Fixed Credit Requirement)</a:t>
            </a:r>
          </a:p>
          <a:p>
            <a:pPr algn="ctr" defTabSz="685800"/>
            <a:r>
              <a:rPr lang="en-US" sz="525" dirty="0">
                <a:solidFill>
                  <a:prstClr val="white"/>
                </a:solidFill>
                <a:latin typeface="Calibri" panose="020F0502020204030204"/>
              </a:rPr>
              <a:t>G.10.1.1 (All)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143FD9EE-6538-204B-97EA-627C748955C7}"/>
              </a:ext>
            </a:extLst>
          </p:cNvPr>
          <p:cNvCxnSpPr>
            <a:stCxn id="68" idx="2"/>
            <a:endCxn id="69" idx="0"/>
          </p:cNvCxnSpPr>
          <p:nvPr/>
        </p:nvCxnSpPr>
        <p:spPr>
          <a:xfrm>
            <a:off x="8498533" y="4364590"/>
            <a:ext cx="0" cy="938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xmlns="" id="{E62EF34F-CBA8-8B43-A4BD-FE1197FA0CFF}"/>
              </a:ext>
            </a:extLst>
          </p:cNvPr>
          <p:cNvCxnSpPr>
            <a:cxnSpLocks/>
            <a:stCxn id="88" idx="2"/>
          </p:cNvCxnSpPr>
          <p:nvPr/>
        </p:nvCxnSpPr>
        <p:spPr>
          <a:xfrm rot="16200000" flipH="1">
            <a:off x="6950399" y="4402390"/>
            <a:ext cx="998872" cy="930041"/>
          </a:xfrm>
          <a:prstGeom prst="bentConnector3">
            <a:avLst>
              <a:gd name="adj1" fmla="val 1002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xmlns="" id="{6AFA7C92-B03A-584A-9769-BC3C2F0389B9}"/>
              </a:ext>
            </a:extLst>
          </p:cNvPr>
          <p:cNvCxnSpPr>
            <a:cxnSpLocks/>
            <a:stCxn id="85" idx="2"/>
          </p:cNvCxnSpPr>
          <p:nvPr/>
        </p:nvCxnSpPr>
        <p:spPr>
          <a:xfrm rot="16200000" flipH="1">
            <a:off x="6419804" y="3941575"/>
            <a:ext cx="1068652" cy="192145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xmlns="" id="{D75EC530-27B5-CC4C-8ECF-51DADCF6398B}"/>
              </a:ext>
            </a:extLst>
          </p:cNvPr>
          <p:cNvCxnSpPr>
            <a:cxnSpLocks/>
            <a:stCxn id="84" idx="2"/>
          </p:cNvCxnSpPr>
          <p:nvPr/>
        </p:nvCxnSpPr>
        <p:spPr>
          <a:xfrm rot="16200000" flipH="1">
            <a:off x="5682366" y="3270494"/>
            <a:ext cx="1135010" cy="332996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xmlns="" id="{F815FB31-2681-2342-BF36-668B9D312E6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59557" y="3454221"/>
            <a:ext cx="3321437" cy="375970"/>
          </a:xfrm>
          <a:prstGeom prst="bentConnector3">
            <a:avLst>
              <a:gd name="adj1" fmla="val 7775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7F274798-85A4-5944-95E2-880FCF0BABF9}"/>
              </a:ext>
            </a:extLst>
          </p:cNvPr>
          <p:cNvSpPr/>
          <p:nvPr/>
        </p:nvSpPr>
        <p:spPr>
          <a:xfrm>
            <a:off x="383455" y="3607207"/>
            <a:ext cx="1412720" cy="116295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Undefined Exposure for Supplier Units</a:t>
            </a:r>
          </a:p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(New/Adjusted PT)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A02C4495-C237-1745-B1C5-AC334BC9178E}"/>
              </a:ext>
            </a:extLst>
          </p:cNvPr>
          <p:cNvSpPr/>
          <p:nvPr/>
        </p:nvSpPr>
        <p:spPr>
          <a:xfrm>
            <a:off x="390321" y="4933258"/>
            <a:ext cx="1412720" cy="67974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Undefined Exposure for Generator  Units</a:t>
            </a:r>
          </a:p>
          <a:p>
            <a:pPr defTabSz="685800"/>
            <a:r>
              <a:rPr lang="en-US" sz="525" b="1" dirty="0">
                <a:solidFill>
                  <a:prstClr val="black"/>
                </a:solidFill>
                <a:latin typeface="Calibri" panose="020F0502020204030204"/>
              </a:rPr>
              <a:t>(New/Adjusted PT)</a:t>
            </a:r>
          </a:p>
        </p:txBody>
      </p: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xmlns="" id="{77E56414-F863-074C-8685-EF305F84E06F}"/>
              </a:ext>
            </a:extLst>
          </p:cNvPr>
          <p:cNvCxnSpPr>
            <a:cxnSpLocks/>
            <a:stCxn id="116" idx="2"/>
          </p:cNvCxnSpPr>
          <p:nvPr/>
        </p:nvCxnSpPr>
        <p:spPr>
          <a:xfrm rot="16200000" flipH="1">
            <a:off x="4389654" y="2320027"/>
            <a:ext cx="232229" cy="681817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166B7340-ABD1-B24E-AC04-08CF6144EDA9}"/>
              </a:ext>
            </a:extLst>
          </p:cNvPr>
          <p:cNvSpPr/>
          <p:nvPr/>
        </p:nvSpPr>
        <p:spPr>
          <a:xfrm>
            <a:off x="3038515" y="896498"/>
            <a:ext cx="136652" cy="1348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3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EA07A670-5F8B-C645-80D9-79570594D62F}"/>
              </a:ext>
            </a:extLst>
          </p:cNvPr>
          <p:cNvSpPr/>
          <p:nvPr/>
        </p:nvSpPr>
        <p:spPr>
          <a:xfrm>
            <a:off x="3175167" y="896497"/>
            <a:ext cx="1103467" cy="134423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525" i="1" dirty="0">
                <a:solidFill>
                  <a:prstClr val="black"/>
                </a:solidFill>
                <a:latin typeface="Calibri" panose="020F0502020204030204"/>
              </a:rPr>
              <a:t>Non-Participant-Specific values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34262FF1-A3DC-644A-9F59-3A1B39537803}"/>
              </a:ext>
            </a:extLst>
          </p:cNvPr>
          <p:cNvSpPr/>
          <p:nvPr/>
        </p:nvSpPr>
        <p:spPr>
          <a:xfrm>
            <a:off x="3042202" y="1080629"/>
            <a:ext cx="136652" cy="13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3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ADBC524A-08F4-DB43-B8AC-94B59E6AA72A}"/>
              </a:ext>
            </a:extLst>
          </p:cNvPr>
          <p:cNvSpPr/>
          <p:nvPr/>
        </p:nvSpPr>
        <p:spPr>
          <a:xfrm>
            <a:off x="3196251" y="1080629"/>
            <a:ext cx="1049200" cy="134423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525" i="1" dirty="0">
                <a:solidFill>
                  <a:prstClr val="black"/>
                </a:solidFill>
                <a:latin typeface="Calibri" panose="020F0502020204030204"/>
              </a:rPr>
              <a:t>Participant-Specific values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2DFD5313-8A3C-D74D-BB2C-268418753DDD}"/>
              </a:ext>
            </a:extLst>
          </p:cNvPr>
          <p:cNvSpPr txBox="1"/>
          <p:nvPr/>
        </p:nvSpPr>
        <p:spPr>
          <a:xfrm>
            <a:off x="57738" y="894916"/>
            <a:ext cx="33621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Summary of TSC Credit Cover Provisions</a:t>
            </a:r>
          </a:p>
          <a:p>
            <a:pPr defTabSz="685800"/>
            <a:endParaRPr lang="en-US" sz="135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cxnSp>
        <p:nvCxnSpPr>
          <p:cNvPr id="165" name="Elbow Connector 164">
            <a:extLst>
              <a:ext uri="{FF2B5EF4-FFF2-40B4-BE49-F238E27FC236}">
                <a16:creationId xmlns:a16="http://schemas.microsoft.com/office/drawing/2014/main" xmlns="" id="{ED211BC3-673F-2F49-A64D-36B7E28AAA97}"/>
              </a:ext>
            </a:extLst>
          </p:cNvPr>
          <p:cNvCxnSpPr>
            <a:cxnSpLocks/>
            <a:stCxn id="84" idx="0"/>
          </p:cNvCxnSpPr>
          <p:nvPr/>
        </p:nvCxnSpPr>
        <p:spPr>
          <a:xfrm rot="5400000" flipH="1" flipV="1">
            <a:off x="4787714" y="1368323"/>
            <a:ext cx="616187" cy="102184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lbow Connector 170">
            <a:extLst>
              <a:ext uri="{FF2B5EF4-FFF2-40B4-BE49-F238E27FC236}">
                <a16:creationId xmlns:a16="http://schemas.microsoft.com/office/drawing/2014/main" xmlns="" id="{20367952-7F34-064D-87D2-7C691EFC176C}"/>
              </a:ext>
            </a:extLst>
          </p:cNvPr>
          <p:cNvCxnSpPr>
            <a:cxnSpLocks/>
            <a:stCxn id="71" idx="1"/>
            <a:endCxn id="67" idx="1"/>
          </p:cNvCxnSpPr>
          <p:nvPr/>
        </p:nvCxnSpPr>
        <p:spPr>
          <a:xfrm rot="10800000" flipH="1">
            <a:off x="385853" y="1431496"/>
            <a:ext cx="5196411" cy="1057856"/>
          </a:xfrm>
          <a:prstGeom prst="bentConnector3">
            <a:avLst>
              <a:gd name="adj1" fmla="val -32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lbow Connector 181">
            <a:extLst>
              <a:ext uri="{FF2B5EF4-FFF2-40B4-BE49-F238E27FC236}">
                <a16:creationId xmlns:a16="http://schemas.microsoft.com/office/drawing/2014/main" xmlns="" id="{A6B43780-C6C9-C34D-B6FA-1823CC2A2FD3}"/>
              </a:ext>
            </a:extLst>
          </p:cNvPr>
          <p:cNvCxnSpPr>
            <a:cxnSpLocks/>
            <a:stCxn id="115" idx="1"/>
            <a:endCxn id="67" idx="1"/>
          </p:cNvCxnSpPr>
          <p:nvPr/>
        </p:nvCxnSpPr>
        <p:spPr>
          <a:xfrm rot="10800000" flipH="1">
            <a:off x="383455" y="1431496"/>
            <a:ext cx="5198810" cy="2757191"/>
          </a:xfrm>
          <a:prstGeom prst="bentConnector3">
            <a:avLst>
              <a:gd name="adj1" fmla="val -329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xmlns="" id="{FA7C2854-F888-5741-BFF3-C423C299A869}"/>
              </a:ext>
            </a:extLst>
          </p:cNvPr>
          <p:cNvCxnSpPr>
            <a:cxnSpLocks/>
          </p:cNvCxnSpPr>
          <p:nvPr/>
        </p:nvCxnSpPr>
        <p:spPr>
          <a:xfrm>
            <a:off x="840658" y="3490081"/>
            <a:ext cx="0" cy="117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>
            <a:extLst>
              <a:ext uri="{FF2B5EF4-FFF2-40B4-BE49-F238E27FC236}">
                <a16:creationId xmlns:a16="http://schemas.microsoft.com/office/drawing/2014/main" xmlns="" id="{A39E9E39-8529-1C49-8FDC-5D0DA3C6442B}"/>
              </a:ext>
            </a:extLst>
          </p:cNvPr>
          <p:cNvCxnSpPr>
            <a:cxnSpLocks/>
            <a:endCxn id="116" idx="0"/>
          </p:cNvCxnSpPr>
          <p:nvPr/>
        </p:nvCxnSpPr>
        <p:spPr>
          <a:xfrm rot="5400000">
            <a:off x="673697" y="3918020"/>
            <a:ext cx="1438221" cy="592254"/>
          </a:xfrm>
          <a:prstGeom prst="bentConnector3">
            <a:avLst>
              <a:gd name="adj1" fmla="val 9153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xmlns="" id="{9AE019BD-B064-204F-9201-579708BA9897}"/>
              </a:ext>
            </a:extLst>
          </p:cNvPr>
          <p:cNvCxnSpPr>
            <a:cxnSpLocks/>
            <a:stCxn id="85" idx="0"/>
          </p:cNvCxnSpPr>
          <p:nvPr/>
        </p:nvCxnSpPr>
        <p:spPr>
          <a:xfrm flipV="1">
            <a:off x="5993404" y="1965000"/>
            <a:ext cx="0" cy="221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xmlns="" id="{E1576620-6A8C-FF47-BB55-1097AF50BEA6}"/>
              </a:ext>
            </a:extLst>
          </p:cNvPr>
          <p:cNvCxnSpPr>
            <a:cxnSpLocks/>
          </p:cNvCxnSpPr>
          <p:nvPr/>
        </p:nvCxnSpPr>
        <p:spPr>
          <a:xfrm flipV="1">
            <a:off x="6977858" y="1964999"/>
            <a:ext cx="0" cy="221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>
            <a:extLst>
              <a:ext uri="{FF2B5EF4-FFF2-40B4-BE49-F238E27FC236}">
                <a16:creationId xmlns:a16="http://schemas.microsoft.com/office/drawing/2014/main" xmlns="" id="{E9C51E6D-4F8F-CA41-9702-24BB15C8A2DF}"/>
              </a:ext>
            </a:extLst>
          </p:cNvPr>
          <p:cNvCxnSpPr>
            <a:cxnSpLocks/>
          </p:cNvCxnSpPr>
          <p:nvPr/>
        </p:nvCxnSpPr>
        <p:spPr>
          <a:xfrm>
            <a:off x="1807954" y="4665325"/>
            <a:ext cx="6106901" cy="1104902"/>
          </a:xfrm>
          <a:prstGeom prst="bentConnector3">
            <a:avLst>
              <a:gd name="adj1" fmla="val 157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1C902456-9DE9-B24C-B1CF-EDF55FF7D29C}"/>
              </a:ext>
            </a:extLst>
          </p:cNvPr>
          <p:cNvSpPr/>
          <p:nvPr/>
        </p:nvSpPr>
        <p:spPr>
          <a:xfrm>
            <a:off x="744377" y="1192051"/>
            <a:ext cx="128285" cy="1303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C902456-9DE9-B24C-B1CF-EDF55FF7D29C}"/>
              </a:ext>
            </a:extLst>
          </p:cNvPr>
          <p:cNvSpPr/>
          <p:nvPr/>
        </p:nvSpPr>
        <p:spPr>
          <a:xfrm>
            <a:off x="1850638" y="1192051"/>
            <a:ext cx="128285" cy="130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5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EA07A670-5F8B-C645-80D9-79570594D62F}"/>
              </a:ext>
            </a:extLst>
          </p:cNvPr>
          <p:cNvSpPr/>
          <p:nvPr/>
        </p:nvSpPr>
        <p:spPr>
          <a:xfrm>
            <a:off x="872662" y="1186447"/>
            <a:ext cx="858166" cy="134423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525" i="1" dirty="0">
                <a:solidFill>
                  <a:prstClr val="black"/>
                </a:solidFill>
                <a:latin typeface="Calibri" panose="020F0502020204030204"/>
              </a:rPr>
              <a:t>System calculation change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EA07A670-5F8B-C645-80D9-79570594D62F}"/>
              </a:ext>
            </a:extLst>
          </p:cNvPr>
          <p:cNvSpPr/>
          <p:nvPr/>
        </p:nvSpPr>
        <p:spPr>
          <a:xfrm>
            <a:off x="1978923" y="1184989"/>
            <a:ext cx="858166" cy="134423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525" i="1" dirty="0">
                <a:solidFill>
                  <a:prstClr val="black"/>
                </a:solidFill>
                <a:latin typeface="Calibri" panose="020F0502020204030204"/>
              </a:rPr>
              <a:t>Description change only</a:t>
            </a:r>
          </a:p>
        </p:txBody>
      </p:sp>
    </p:spTree>
    <p:extLst>
      <p:ext uri="{BB962C8B-B14F-4D97-AF65-F5344CB8AC3E}">
        <p14:creationId xmlns:p14="http://schemas.microsoft.com/office/powerpoint/2010/main" val="26417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80920" cy="1224136"/>
          </a:xfrm>
        </p:spPr>
        <p:txBody>
          <a:bodyPr/>
          <a:lstStyle/>
          <a:p>
            <a:r>
              <a:rPr lang="en-IE" dirty="0" smtClean="0"/>
              <a:t>End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916" y="963156"/>
            <a:ext cx="5910084" cy="5894844"/>
          </a:xfrm>
          <a:prstGeom prst="rect">
            <a:avLst/>
          </a:prstGeom>
        </p:spPr>
      </p:pic>
      <p:pic>
        <p:nvPicPr>
          <p:cNvPr id="5" name="Рисунок 4" descr="RUSAL_logo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1600" y="764880"/>
            <a:ext cx="1296144" cy="605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473027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6938"/>
            <a:endParaRPr lang="en-IE" sz="1600" dirty="0" smtClean="0"/>
          </a:p>
          <a:p>
            <a:pPr indent="896938"/>
            <a:r>
              <a:rPr lang="en-IE" sz="1600" dirty="0" smtClean="0">
                <a:solidFill>
                  <a:srgbClr val="646464"/>
                </a:solidFill>
              </a:rPr>
              <a:t>Jan 2018</a:t>
            </a:r>
            <a:endParaRPr lang="en-IE" sz="1600" dirty="0">
              <a:solidFill>
                <a:srgbClr val="646464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0570" y="1554627"/>
            <a:ext cx="6177654" cy="3175651"/>
          </a:xfrm>
        </p:spPr>
        <p:txBody>
          <a:bodyPr lIns="0" tIns="0" rIns="0" bIns="0"/>
          <a:lstStyle/>
          <a:p>
            <a:r>
              <a:rPr lang="en-US" sz="2400" dirty="0" smtClean="0">
                <a:solidFill>
                  <a:srgbClr val="0292D2"/>
                </a:solidFill>
              </a:rPr>
              <a:t>Autoproducers Credit Calculation</a:t>
            </a:r>
            <a:r>
              <a:rPr lang="en-IE" sz="5400" dirty="0" smtClean="0">
                <a:solidFill>
                  <a:srgbClr val="0292D2"/>
                </a:solidFill>
              </a:rPr>
              <a:t/>
            </a:r>
            <a:br>
              <a:rPr lang="en-IE" sz="5400" dirty="0" smtClean="0">
                <a:solidFill>
                  <a:srgbClr val="0292D2"/>
                </a:solidFill>
              </a:rPr>
            </a:br>
            <a:r>
              <a:rPr lang="en-IE" sz="5400" dirty="0" smtClean="0">
                <a:solidFill>
                  <a:srgbClr val="ADC2A9"/>
                </a:solidFill>
              </a:rPr>
              <a:t>AUGHINISH Alumina Ltd</a:t>
            </a:r>
            <a:r>
              <a:rPr lang="en-IE" sz="5400" dirty="0" smtClean="0">
                <a:solidFill>
                  <a:srgbClr val="0292D2"/>
                </a:solidFill>
              </a:rPr>
              <a:t/>
            </a:r>
            <a:br>
              <a:rPr lang="en-IE" sz="5400" dirty="0" smtClean="0">
                <a:solidFill>
                  <a:srgbClr val="0292D2"/>
                </a:solidFill>
              </a:rPr>
            </a:br>
            <a:endParaRPr lang="ru-RU" sz="5400" spc="-150" dirty="0">
              <a:solidFill>
                <a:srgbClr val="ADC2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10" y="1700808"/>
            <a:ext cx="7939242" cy="36724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Aughinish </a:t>
            </a:r>
            <a:r>
              <a:rPr lang="en-IE" dirty="0"/>
              <a:t>historic delivery</a:t>
            </a:r>
            <a:br>
              <a:rPr lang="en-IE" dirty="0"/>
            </a:br>
            <a:r>
              <a:rPr lang="en-IE" sz="2000" dirty="0" smtClean="0">
                <a:solidFill>
                  <a:srgbClr val="ADC2A9"/>
                </a:solidFill>
              </a:rPr>
              <a:t>Freq Distribution over 10 years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319" y="5530006"/>
            <a:ext cx="25922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Delivery at 110MW</a:t>
            </a:r>
          </a:p>
          <a:p>
            <a:r>
              <a:rPr lang="en-IE" dirty="0" smtClean="0"/>
              <a:t>Or</a:t>
            </a:r>
          </a:p>
          <a:p>
            <a:r>
              <a:rPr lang="en-IE" dirty="0" smtClean="0"/>
              <a:t>Delivery at 35MW</a:t>
            </a:r>
            <a:endParaRPr lang="en-IE" dirty="0"/>
          </a:p>
        </p:txBody>
      </p:sp>
      <p:sp>
        <p:nvSpPr>
          <p:cNvPr id="8" name="Up Arrow 7"/>
          <p:cNvSpPr/>
          <p:nvPr/>
        </p:nvSpPr>
        <p:spPr>
          <a:xfrm rot="18353275">
            <a:off x="4189263" y="4154476"/>
            <a:ext cx="381242" cy="21124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Up Arrow 8"/>
          <p:cNvSpPr/>
          <p:nvPr/>
        </p:nvSpPr>
        <p:spPr>
          <a:xfrm rot="19745547">
            <a:off x="7084804" y="4624913"/>
            <a:ext cx="720080" cy="9410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593745" y="5530006"/>
            <a:ext cx="25922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Consumption &lt;10MW</a:t>
            </a:r>
          </a:p>
          <a:p>
            <a:r>
              <a:rPr lang="en-IE" dirty="0" smtClean="0"/>
              <a:t>2</a:t>
            </a:r>
            <a:r>
              <a:rPr lang="en-IE" baseline="30000" dirty="0" smtClean="0"/>
              <a:t>nd</a:t>
            </a:r>
            <a:r>
              <a:rPr lang="en-IE" dirty="0" smtClean="0"/>
              <a:t> Tuesday in May</a:t>
            </a:r>
            <a:endParaRPr lang="en-IE" dirty="0"/>
          </a:p>
        </p:txBody>
      </p:sp>
      <p:sp>
        <p:nvSpPr>
          <p:cNvPr id="12" name="Up Arrow 11"/>
          <p:cNvSpPr/>
          <p:nvPr/>
        </p:nvSpPr>
        <p:spPr>
          <a:xfrm rot="846662">
            <a:off x="949885" y="4824584"/>
            <a:ext cx="315364" cy="7298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78713" y="1363945"/>
            <a:ext cx="1438219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99.6% availability in 2017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9770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296144"/>
          </a:xfrm>
        </p:spPr>
        <p:txBody>
          <a:bodyPr/>
          <a:lstStyle/>
          <a:p>
            <a:r>
              <a:rPr lang="en-IE" dirty="0"/>
              <a:t>Autoproducer Problem</a:t>
            </a:r>
            <a:r>
              <a:rPr lang="en-US" dirty="0" smtClean="0">
                <a:solidFill>
                  <a:srgbClr val="0292D2"/>
                </a:solidFill>
              </a:rPr>
              <a:t> </a:t>
            </a:r>
            <a:r>
              <a:rPr lang="en-US" sz="1800" dirty="0" smtClean="0">
                <a:solidFill>
                  <a:srgbClr val="0292D2"/>
                </a:solidFill>
              </a:rPr>
              <a:t> </a:t>
            </a:r>
            <a:r>
              <a:rPr lang="en-US" sz="1800" dirty="0">
                <a:solidFill>
                  <a:srgbClr val="0292D2"/>
                </a:solidFill>
              </a:rPr>
              <a:t/>
            </a:r>
            <a:br>
              <a:rPr lang="en-US" sz="1800" dirty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0292D2"/>
                </a:solidFill>
              </a:rPr>
              <a:t/>
            </a:r>
            <a:br>
              <a:rPr lang="en-US" sz="1800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Structure </a:t>
            </a:r>
            <a:r>
              <a:rPr lang="en-US" sz="1800" dirty="0">
                <a:solidFill>
                  <a:srgbClr val="ADC2A9"/>
                </a:solidFill>
              </a:rPr>
              <a:t>in the </a:t>
            </a:r>
            <a:r>
              <a:rPr lang="en-US" sz="1800" dirty="0" smtClean="0">
                <a:solidFill>
                  <a:srgbClr val="ADC2A9"/>
                </a:solidFill>
              </a:rPr>
              <a:t/>
            </a:r>
            <a:br>
              <a:rPr lang="en-US" sz="1800" dirty="0" smtClean="0">
                <a:solidFill>
                  <a:srgbClr val="ADC2A9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I-SEM TSC Part B</a:t>
            </a:r>
            <a:r>
              <a:rPr lang="en-US" dirty="0" smtClean="0">
                <a:solidFill>
                  <a:srgbClr val="0292D2"/>
                </a:solidFill>
              </a:rPr>
              <a:t> </a:t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5333567"/>
              </p:ext>
            </p:extLst>
          </p:nvPr>
        </p:nvGraphicFramePr>
        <p:xfrm>
          <a:off x="2850827" y="908720"/>
          <a:ext cx="5465589" cy="503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924945"/>
            <a:ext cx="1508871" cy="11521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475656" y="1988840"/>
            <a:ext cx="3240360" cy="102981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05980" y="4062562"/>
            <a:ext cx="993812" cy="78489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91742" y="3501009"/>
            <a:ext cx="3152266" cy="4103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75656" y="2865513"/>
            <a:ext cx="3168352" cy="36916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07505" y="4245021"/>
            <a:ext cx="1800200" cy="13442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Netting </a:t>
            </a:r>
            <a:r>
              <a:rPr lang="en-US" sz="1400" dirty="0" smtClean="0"/>
              <a:t>Generator Unit Removed</a:t>
            </a:r>
            <a:endParaRPr lang="en-US" sz="14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3047644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-</a:t>
            </a:r>
            <a:r>
              <a:rPr lang="en-IE" sz="1400" dirty="0" smtClean="0"/>
              <a:t>115MW</a:t>
            </a:r>
            <a:endParaRPr lang="en-IE" sz="1400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782902" y="5888845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Q imb</a:t>
            </a:r>
            <a:endParaRPr lang="en-IE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4495505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+80MW</a:t>
            </a:r>
            <a:endParaRPr lang="en-IE" sz="14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5910504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+80MW</a:t>
            </a:r>
            <a:endParaRPr lang="en-IE" sz="1400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7323033" y="5888845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-</a:t>
            </a:r>
            <a:r>
              <a:rPr lang="en-IE" sz="1400" dirty="0" smtClean="0"/>
              <a:t>45MW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2353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Autoproducer Problem</a:t>
            </a:r>
            <a:br>
              <a:rPr lang="en-IE" dirty="0"/>
            </a:br>
            <a:r>
              <a:rPr lang="en-IE" sz="2000" dirty="0">
                <a:solidFill>
                  <a:srgbClr val="ADC2A9"/>
                </a:solidFill>
              </a:rPr>
              <a:t>Physical units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00808"/>
            <a:ext cx="2054530" cy="25117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23996" y="2025798"/>
            <a:ext cx="792088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sp>
        <p:nvSpPr>
          <p:cNvPr id="10" name="Oval 9"/>
          <p:cNvSpPr/>
          <p:nvPr/>
        </p:nvSpPr>
        <p:spPr>
          <a:xfrm>
            <a:off x="2232108" y="2025798"/>
            <a:ext cx="774614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SK4 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0220" y="1979582"/>
            <a:ext cx="792088" cy="766296"/>
            <a:chOff x="3563888" y="1798608"/>
            <a:chExt cx="792088" cy="766296"/>
          </a:xfrm>
        </p:grpSpPr>
        <p:sp>
          <p:nvSpPr>
            <p:cNvPr id="12" name="Rectangle 11"/>
            <p:cNvSpPr/>
            <p:nvPr/>
          </p:nvSpPr>
          <p:spPr>
            <a:xfrm>
              <a:off x="3563888" y="2158648"/>
              <a:ext cx="792088" cy="40625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63888" y="1798608"/>
              <a:ext cx="792088" cy="720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In-house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45MW</a:t>
              </a:r>
            </a:p>
          </p:txBody>
        </p:sp>
      </p:grpSp>
      <p:cxnSp>
        <p:nvCxnSpPr>
          <p:cNvPr id="14" name="Straight Connector 13"/>
          <p:cNvCxnSpPr>
            <a:stCxn id="9" idx="4"/>
          </p:cNvCxnSpPr>
          <p:nvPr/>
        </p:nvCxnSpPr>
        <p:spPr>
          <a:xfrm>
            <a:off x="1620040" y="2745878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2628152" y="2720709"/>
            <a:ext cx="8737" cy="4572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3627527" y="2678166"/>
            <a:ext cx="8737" cy="4572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V="1">
            <a:off x="1620040" y="3129433"/>
            <a:ext cx="5743421" cy="4849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8" name="Up Arrow 17"/>
          <p:cNvSpPr/>
          <p:nvPr/>
        </p:nvSpPr>
        <p:spPr>
          <a:xfrm>
            <a:off x="3519515" y="2806765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solidFill>
                  <a:srgbClr val="C90128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Up Arrow 18"/>
          <p:cNvSpPr/>
          <p:nvPr/>
        </p:nvSpPr>
        <p:spPr>
          <a:xfrm rot="10800000">
            <a:off x="2528877" y="2819722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Up Arrow 19"/>
          <p:cNvSpPr/>
          <p:nvPr/>
        </p:nvSpPr>
        <p:spPr>
          <a:xfrm rot="10800000">
            <a:off x="1512028" y="2826730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Block Arc 20"/>
          <p:cNvSpPr/>
          <p:nvPr/>
        </p:nvSpPr>
        <p:spPr>
          <a:xfrm>
            <a:off x="4294129" y="3188037"/>
            <a:ext cx="432048" cy="216024"/>
          </a:xfrm>
          <a:prstGeom prst="blockArc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Block Arc 21"/>
          <p:cNvSpPr/>
          <p:nvPr/>
        </p:nvSpPr>
        <p:spPr>
          <a:xfrm rot="10800000">
            <a:off x="4294129" y="2898397"/>
            <a:ext cx="432048" cy="216024"/>
          </a:xfrm>
          <a:prstGeom prst="blockArc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8120" y="2130905"/>
            <a:ext cx="149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Station gate Delivery 115MW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err="1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IE" sz="1050" dirty="0" err="1" smtClean="0">
                <a:solidFill>
                  <a:srgbClr val="000000"/>
                </a:solidFill>
                <a:latin typeface="Arial" charset="0"/>
              </a:rPr>
              <a:t>ExAnte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 = 115MW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Up Arrow 24"/>
          <p:cNvSpPr/>
          <p:nvPr/>
        </p:nvSpPr>
        <p:spPr>
          <a:xfrm rot="5400000">
            <a:off x="5376687" y="3021226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Up Arrow 26"/>
          <p:cNvSpPr/>
          <p:nvPr/>
        </p:nvSpPr>
        <p:spPr>
          <a:xfrm rot="5400000">
            <a:off x="7320000" y="2993514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1655" y="4323312"/>
            <a:ext cx="2054530" cy="2511770"/>
          </a:xfrm>
          <a:prstGeom prst="rect">
            <a:avLst/>
          </a:prstGeom>
        </p:spPr>
      </p:pic>
      <p:sp>
        <p:nvSpPr>
          <p:cNvPr id="88" name="Oval 87"/>
          <p:cNvSpPr/>
          <p:nvPr/>
        </p:nvSpPr>
        <p:spPr>
          <a:xfrm>
            <a:off x="1283795" y="4467242"/>
            <a:ext cx="792088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sp>
        <p:nvSpPr>
          <p:cNvPr id="89" name="Oval 88"/>
          <p:cNvSpPr/>
          <p:nvPr/>
        </p:nvSpPr>
        <p:spPr>
          <a:xfrm>
            <a:off x="2291907" y="4355804"/>
            <a:ext cx="774614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SK4 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282545" y="4054902"/>
            <a:ext cx="792088" cy="766296"/>
            <a:chOff x="3563888" y="1798608"/>
            <a:chExt cx="792088" cy="766296"/>
          </a:xfrm>
        </p:grpSpPr>
        <p:sp>
          <p:nvSpPr>
            <p:cNvPr id="91" name="Rectangle 90"/>
            <p:cNvSpPr/>
            <p:nvPr/>
          </p:nvSpPr>
          <p:spPr>
            <a:xfrm>
              <a:off x="3563888" y="2158648"/>
              <a:ext cx="792088" cy="40625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563888" y="1798608"/>
              <a:ext cx="792088" cy="720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In-house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45MW</a:t>
              </a:r>
            </a:p>
          </p:txBody>
        </p:sp>
      </p:grpSp>
      <p:cxnSp>
        <p:nvCxnSpPr>
          <p:cNvPr id="93" name="Straight Connector 92"/>
          <p:cNvCxnSpPr>
            <a:stCxn id="88" idx="4"/>
          </p:cNvCxnSpPr>
          <p:nvPr/>
        </p:nvCxnSpPr>
        <p:spPr>
          <a:xfrm flipH="1">
            <a:off x="1679838" y="5187322"/>
            <a:ext cx="1" cy="87757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 flipH="1">
            <a:off x="3677363" y="4810678"/>
            <a:ext cx="1820" cy="30239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 flipV="1">
            <a:off x="1679838" y="6015139"/>
            <a:ext cx="5743422" cy="4975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6" name="Up Arrow 95"/>
          <p:cNvSpPr/>
          <p:nvPr/>
        </p:nvSpPr>
        <p:spPr>
          <a:xfrm>
            <a:off x="3569351" y="4845891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solidFill>
                  <a:srgbClr val="C90128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Up Arrow 96"/>
          <p:cNvSpPr/>
          <p:nvPr/>
        </p:nvSpPr>
        <p:spPr>
          <a:xfrm rot="10800000">
            <a:off x="2545291" y="5156400"/>
            <a:ext cx="216024" cy="248367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Up Arrow 97"/>
          <p:cNvSpPr/>
          <p:nvPr/>
        </p:nvSpPr>
        <p:spPr>
          <a:xfrm rot="10800000">
            <a:off x="1571827" y="5268174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Up Arrow 99"/>
          <p:cNvSpPr/>
          <p:nvPr/>
        </p:nvSpPr>
        <p:spPr>
          <a:xfrm rot="5400000">
            <a:off x="3461339" y="5929630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2611946" y="5570407"/>
            <a:ext cx="4771344" cy="5972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V="1">
            <a:off x="3653793" y="5106487"/>
            <a:ext cx="3787115" cy="16326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3" name="Up Arrow 102"/>
          <p:cNvSpPr/>
          <p:nvPr/>
        </p:nvSpPr>
        <p:spPr>
          <a:xfrm rot="5400000">
            <a:off x="4577392" y="5494921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Up Arrow 103"/>
          <p:cNvSpPr/>
          <p:nvPr/>
        </p:nvSpPr>
        <p:spPr>
          <a:xfrm rot="16200000">
            <a:off x="5610981" y="4992167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26178" y="4625402"/>
            <a:ext cx="157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QM</a:t>
            </a:r>
            <a:r>
              <a:rPr lang="en-IE" sz="1200" strike="dblStrike" dirty="0" smtClean="0">
                <a:solidFill>
                  <a:srgbClr val="000000"/>
                </a:solidFill>
                <a:latin typeface="Arial" charset="0"/>
              </a:rPr>
              <a:t> NGU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 TSSU - 45MW 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642106" y="5087707"/>
            <a:ext cx="11197" cy="579601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4142111" y="5246580"/>
            <a:ext cx="1342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QM SK4  80MW 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76998" y="5667308"/>
            <a:ext cx="1391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QM SK3  80MW 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610" y="3801995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solidFill>
                  <a:srgbClr val="ADC2A9"/>
                </a:solidFill>
              </a:rPr>
              <a:t>Balancing Market Units</a:t>
            </a:r>
            <a:endParaRPr lang="en-IE" b="1" dirty="0"/>
          </a:p>
        </p:txBody>
      </p:sp>
      <p:sp>
        <p:nvSpPr>
          <p:cNvPr id="110" name="Oval 109"/>
          <p:cNvSpPr/>
          <p:nvPr/>
        </p:nvSpPr>
        <p:spPr>
          <a:xfrm>
            <a:off x="283419" y="4902401"/>
            <a:ext cx="792088" cy="72008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</a:t>
            </a:r>
            <a:endParaRPr kumimoji="0" lang="en-IE" sz="9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673660" y="5615829"/>
            <a:ext cx="1" cy="87757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2" name="Straight Connector 111"/>
          <p:cNvCxnSpPr/>
          <p:nvPr/>
        </p:nvCxnSpPr>
        <p:spPr>
          <a:xfrm flipV="1">
            <a:off x="673660" y="6493401"/>
            <a:ext cx="3061879" cy="30556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921210" y="6161147"/>
            <a:ext cx="2776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rgbClr val="000000"/>
                </a:solidFill>
                <a:latin typeface="Arial" charset="0"/>
              </a:rPr>
              <a:t>QM 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TU =0 MW but </a:t>
            </a:r>
            <a:r>
              <a:rPr lang="en-IE" sz="1200" dirty="0" err="1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IE" sz="1050" dirty="0" err="1" smtClean="0">
                <a:solidFill>
                  <a:srgbClr val="000000"/>
                </a:solidFill>
                <a:latin typeface="Arial" charset="0"/>
              </a:rPr>
              <a:t>ExAnte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 = 115MW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Autoproducer Problem</a:t>
            </a:r>
            <a:br>
              <a:rPr lang="en-IE" dirty="0"/>
            </a:br>
            <a:r>
              <a:rPr lang="en-IE" sz="2000" dirty="0">
                <a:solidFill>
                  <a:srgbClr val="ADC2A9"/>
                </a:solidFill>
              </a:rPr>
              <a:t>Physical units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00808"/>
            <a:ext cx="2054530" cy="2511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1655" y="4323312"/>
            <a:ext cx="2054530" cy="2511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610" y="3801995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solidFill>
                  <a:srgbClr val="ADC2A9"/>
                </a:solidFill>
              </a:rPr>
              <a:t>Balancing Market Units</a:t>
            </a:r>
            <a:endParaRPr lang="en-IE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99723" y="4699618"/>
            <a:ext cx="4636373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dirty="0" smtClean="0"/>
              <a:t>115MW Autoproducer</a:t>
            </a:r>
          </a:p>
          <a:p>
            <a:endParaRPr lang="en-IE" dirty="0" smtClean="0"/>
          </a:p>
          <a:p>
            <a:r>
              <a:rPr lang="en-IE" dirty="0" smtClean="0"/>
              <a:t>Q</a:t>
            </a:r>
            <a:r>
              <a:rPr lang="en-IE" baseline="-25000" dirty="0" smtClean="0"/>
              <a:t>imb</a:t>
            </a:r>
            <a:r>
              <a:rPr lang="en-IE" dirty="0" smtClean="0"/>
              <a:t> = +160MW and -160MW</a:t>
            </a:r>
          </a:p>
          <a:p>
            <a:endParaRPr lang="en-IE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1003629" y="2049950"/>
            <a:ext cx="4432467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dirty="0" smtClean="0"/>
              <a:t>115MW Generator </a:t>
            </a:r>
          </a:p>
          <a:p>
            <a:endParaRPr lang="en-IE" dirty="0" smtClean="0"/>
          </a:p>
          <a:p>
            <a:r>
              <a:rPr lang="en-IE" dirty="0" smtClean="0"/>
              <a:t>Q</a:t>
            </a:r>
            <a:r>
              <a:rPr lang="en-IE" baseline="-25000" dirty="0" smtClean="0"/>
              <a:t>imb</a:t>
            </a:r>
            <a:r>
              <a:rPr lang="en-IE" dirty="0" smtClean="0"/>
              <a:t> = +0MW</a:t>
            </a:r>
          </a:p>
          <a:p>
            <a:endParaRPr lang="en-IE" baseline="-25000" dirty="0"/>
          </a:p>
        </p:txBody>
      </p:sp>
    </p:spTree>
    <p:extLst>
      <p:ext uri="{BB962C8B-B14F-4D97-AF65-F5344CB8AC3E}">
        <p14:creationId xmlns:p14="http://schemas.microsoft.com/office/powerpoint/2010/main" val="1422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Implication</a:t>
            </a:r>
            <a:r>
              <a:rPr lang="en-IE" dirty="0"/>
              <a:t/>
            </a:r>
            <a:br>
              <a:rPr lang="en-IE" dirty="0"/>
            </a:br>
            <a:r>
              <a:rPr lang="en-US" sz="1800" dirty="0" smtClean="0">
                <a:solidFill>
                  <a:srgbClr val="ADC2A9"/>
                </a:solidFill>
              </a:rPr>
              <a:t>Autoproducer Excess Collateral (100% balance responsible)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29" y="2117749"/>
            <a:ext cx="8745282" cy="4058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174681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€800,000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Double Brace 8"/>
          <p:cNvSpPr/>
          <p:nvPr/>
        </p:nvSpPr>
        <p:spPr>
          <a:xfrm rot="5400000">
            <a:off x="2296194" y="1945283"/>
            <a:ext cx="3615507" cy="3960440"/>
          </a:xfrm>
          <a:prstGeom prst="bracePair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57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936104"/>
          </a:xfrm>
        </p:spPr>
        <p:txBody>
          <a:bodyPr/>
          <a:lstStyle/>
          <a:p>
            <a:r>
              <a:rPr lang="en-US" dirty="0" smtClean="0">
                <a:solidFill>
                  <a:srgbClr val="0292D2"/>
                </a:solidFill>
              </a:rPr>
              <a:t>The I-SEM Solution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7" y="1844824"/>
                <a:ext cx="6912767" cy="194421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 smtClean="0"/>
                  <a:t>New section </a:t>
                </a:r>
                <a:r>
                  <a:rPr lang="en-US" sz="1400" dirty="0" smtClean="0"/>
                  <a:t>G.14.17.1</a:t>
                </a:r>
                <a:r>
                  <a:rPr lang="en-US" sz="1400" dirty="0"/>
                  <a:t>	</a:t>
                </a:r>
                <a:endParaRPr lang="en-US" sz="1400" dirty="0" smtClean="0"/>
              </a:p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US" sz="1400" dirty="0" smtClean="0"/>
                  <a:t>To calculate the Billing </a:t>
                </a:r>
                <a:r>
                  <a:rPr lang="en-US" sz="1400" dirty="0"/>
                  <a:t>Period Cashflow </a:t>
                </a:r>
                <a:r>
                  <a:rPr lang="en-US" sz="1400" dirty="0" smtClean="0"/>
                  <a:t>for an Autoproducer as follows</a:t>
                </a:r>
                <a:endParaRPr lang="en-IE" sz="1400" dirty="0" smtClean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540385" algn="l"/>
                  </a:tabLst>
                </a:pP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𝐶𝑈𝐵</m:t>
                          </m:r>
                        </m:e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𝑝𝑔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IE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IE" sz="1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𝑖𝑛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E" sz="14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𝑢𝑑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𝛺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𝛺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IE" sz="1400" baseline="-250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v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IE" sz="1400" baseline="-250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v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IE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7" y="1844824"/>
                <a:ext cx="6912767" cy="1944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7544" y="4195616"/>
                <a:ext cx="6984776" cy="232972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 smtClean="0"/>
                  <a:t>New section </a:t>
                </a:r>
                <a:r>
                  <a:rPr lang="en-US" sz="1400" dirty="0" smtClean="0"/>
                  <a:t>G.14.17.4 </a:t>
                </a:r>
              </a:p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 smtClean="0"/>
                  <a:t>can be positive or negative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IE" sz="14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If CUBM</a:t>
                </a:r>
                <a:r>
                  <a:rPr lang="en-IE" sz="14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pg </a:t>
                </a: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=&gt; 0 then:</a:t>
                </a:r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indent="-540385"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𝐸𝑈𝑃𝐸𝐴𝑆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𝐶𝑈𝐵𝑀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𝐴𝑛𝑃𝑃</m:t>
                    </m:r>
                    <m:d>
                      <m:d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1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𝐶𝑈𝐵𝑆𝐷</m:t>
                            </m:r>
                          </m:e>
                          <m:sub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𝑝𝑔</m:t>
                            </m:r>
                          </m:sub>
                        </m:sSub>
                      </m:e>
                    </m:d>
                  </m:oMath>
                </a14:m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If CUBM</a:t>
                </a:r>
                <a:r>
                  <a:rPr lang="en-IE" sz="14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pg </a:t>
                </a: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&lt; 0 then:</a:t>
                </a:r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indent="-540385"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𝐸𝑈𝑃𝐸𝐴𝑆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𝐶𝑈𝐵𝑀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𝐴𝑛𝑃𝑃</m:t>
                    </m:r>
                    <m:d>
                      <m:d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1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𝐶𝑈𝐵𝑆𝐷</m:t>
                            </m:r>
                          </m:e>
                          <m:sub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𝑝𝑔</m:t>
                            </m:r>
                          </m:sub>
                        </m:sSub>
                      </m:e>
                    </m:d>
                  </m:oMath>
                </a14:m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>
                  <a:buClr>
                    <a:srgbClr val="0292D2"/>
                  </a:buClr>
                  <a:buFont typeface="Wingdings" panose="05000000000000000000" pitchFamily="2" charset="2"/>
                  <a:buChar char="q"/>
                </a:pPr>
                <a:endParaRPr lang="en-IE" sz="1400" dirty="0" smtClean="0"/>
              </a:p>
              <a:p>
                <a:pPr>
                  <a:buClr>
                    <a:srgbClr val="0292D2"/>
                  </a:buClr>
                  <a:buFont typeface="Wingdings" panose="05000000000000000000" pitchFamily="2" charset="2"/>
                  <a:buChar char="q"/>
                </a:pPr>
                <a:endParaRPr lang="en-IE" sz="1000" dirty="0" smtClean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7544" y="4195616"/>
                <a:ext cx="6984776" cy="2329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9"/>
          <p:cNvSpPr/>
          <p:nvPr/>
        </p:nvSpPr>
        <p:spPr>
          <a:xfrm>
            <a:off x="2699792" y="5732736"/>
            <a:ext cx="720080" cy="79260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7452320" y="332656"/>
            <a:ext cx="16916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latin typeface="Times New Roman" panose="02020603050405020304" pitchFamily="18" charset="0"/>
              </a:rPr>
              <a:t>For all </a:t>
            </a:r>
            <a:r>
              <a:rPr lang="en-AU" sz="1400" dirty="0" smtClean="0">
                <a:latin typeface="Times New Roman" panose="02020603050405020304" pitchFamily="18" charset="0"/>
              </a:rPr>
              <a:t>Units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</a:rPr>
              <a:t>CMU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</a:rPr>
              <a:t>SU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sz="1400" dirty="0" smtClean="0">
                <a:latin typeface="Times New Roman" panose="02020603050405020304" pitchFamily="18" charset="0"/>
              </a:rPr>
              <a:t>Registered to an Autoproducer Site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In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Settlement Day, d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For all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d in Sample Undefined Exposure Period, </a:t>
            </a:r>
            <a:r>
              <a:rPr lang="en-IE" sz="1200" dirty="0" smtClean="0"/>
              <a:t>ω</a:t>
            </a:r>
          </a:p>
          <a:p>
            <a:endParaRPr lang="en-AU" sz="1400" dirty="0" smtClean="0">
              <a:latin typeface="Times New Roman" panose="02020603050405020304" pitchFamily="18" charset="0"/>
            </a:endParaRPr>
          </a:p>
          <a:p>
            <a:endParaRPr lang="en-IE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91880" y="1124744"/>
            <a:ext cx="3960440" cy="169218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32042" y="1556792"/>
            <a:ext cx="2520278" cy="115212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19492" y="2035376"/>
            <a:ext cx="1332828" cy="67354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3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080120"/>
          </a:xfrm>
        </p:spPr>
        <p:txBody>
          <a:bodyPr/>
          <a:lstStyle/>
          <a:p>
            <a:r>
              <a:rPr lang="en-IE" sz="2400" dirty="0" smtClean="0"/>
              <a:t>Working Group Mod_03_18 timeline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07" y="1905323"/>
            <a:ext cx="8200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Jan 2018	original </a:t>
            </a:r>
            <a:r>
              <a:rPr lang="en-IE" dirty="0" smtClean="0"/>
              <a:t>proposal			Meeting 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Affects DSU as well as Autoproducer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Agreed to set up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Agreed to put short term measures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128083"/>
            <a:ext cx="8200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Mar 2018</a:t>
            </a:r>
            <a:r>
              <a:rPr lang="en-IE" dirty="0"/>
              <a:t> </a:t>
            </a:r>
            <a:r>
              <a:rPr lang="en-IE" dirty="0" smtClean="0"/>
              <a:t>interim solution proposed Mod_09_18	Meeting 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Effective date 27 </a:t>
            </a:r>
            <a:r>
              <a:rPr lang="en-IE" dirty="0"/>
              <a:t>A</a:t>
            </a:r>
            <a:r>
              <a:rPr lang="en-IE" dirty="0" smtClean="0"/>
              <a:t>ug 2018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83374" y="3853240"/>
            <a:ext cx="804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Working Group Mod _03_18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Meeting 1	Jan to May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Presentation 27 June</a:t>
            </a:r>
            <a:r>
              <a:rPr lang="en-IE" dirty="0"/>
              <a:t> 	</a:t>
            </a:r>
            <a:r>
              <a:rPr lang="en-IE" dirty="0" smtClean="0"/>
              <a:t>	 		Meeting </a:t>
            </a:r>
            <a:r>
              <a:rPr lang="en-IE" dirty="0"/>
              <a:t>92 </a:t>
            </a:r>
            <a:endParaRPr lang="en-IE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2165" y="5373216"/>
            <a:ext cx="840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Mod_03_18 Version 3 today 5 Dec 2019		Meeting 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49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296144"/>
          </a:xfrm>
        </p:spPr>
        <p:txBody>
          <a:bodyPr/>
          <a:lstStyle/>
          <a:p>
            <a:r>
              <a:rPr lang="en-US" dirty="0" smtClean="0">
                <a:solidFill>
                  <a:srgbClr val="0292D2"/>
                </a:solidFill>
              </a:rPr>
              <a:t>Justification</a:t>
            </a:r>
            <a:br>
              <a:rPr lang="en-US" dirty="0" smtClean="0">
                <a:solidFill>
                  <a:srgbClr val="0292D2"/>
                </a:solidFill>
              </a:rPr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1" name="Content Placeholder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7920880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Changes only affect Trading Site with a contiguous Autoproducer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Provides for equal treatment for all participants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Over </a:t>
            </a:r>
            <a:r>
              <a:rPr lang="en-US" sz="1600" dirty="0"/>
              <a:t>collateralisation  (by one participant)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Bar </a:t>
            </a:r>
            <a:r>
              <a:rPr lang="en-US" sz="1600" dirty="0"/>
              <a:t>DAM trading 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/>
              <a:t>Spill into </a:t>
            </a:r>
            <a:r>
              <a:rPr lang="en-US" sz="1200" dirty="0" smtClean="0"/>
              <a:t>BM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 smtClean="0"/>
              <a:t>Counter intuitive trading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 smtClean="0"/>
              <a:t>Reduce </a:t>
            </a:r>
            <a:r>
              <a:rPr lang="en-US" sz="1200" dirty="0"/>
              <a:t>liquidity in </a:t>
            </a:r>
            <a:r>
              <a:rPr lang="en-US" sz="1200" dirty="0" smtClean="0"/>
              <a:t>DAM</a:t>
            </a:r>
          </a:p>
          <a:p>
            <a:pPr marL="0" indent="0">
              <a:buClr>
                <a:srgbClr val="0292D2"/>
              </a:buClr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Would jeopardies the 700 jobs on site in West Limerick. 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/>
              <a:t>The alternative price of steam would be uncompetitive in a global alumina market</a:t>
            </a:r>
            <a:r>
              <a:rPr lang="en-US" sz="1200" dirty="0" smtClean="0"/>
              <a:t>.</a:t>
            </a:r>
          </a:p>
          <a:p>
            <a:pPr marL="457200" lvl="1" indent="0">
              <a:buClr>
                <a:srgbClr val="0292D2"/>
              </a:buClr>
              <a:buNone/>
            </a:pPr>
            <a:endParaRPr lang="en-US" sz="12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Increased </a:t>
            </a:r>
            <a:r>
              <a:rPr lang="en-US" sz="1600" dirty="0"/>
              <a:t>carbon emissions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2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Discourages further investment in </a:t>
            </a:r>
            <a:r>
              <a:rPr lang="en-US" sz="1600" dirty="0" smtClean="0"/>
              <a:t>High Efficiency CHP</a:t>
            </a:r>
            <a:endParaRPr lang="en-US" sz="1600" dirty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0" indent="0">
              <a:buClr>
                <a:srgbClr val="0292D2"/>
              </a:buClr>
              <a:buNone/>
            </a:pP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6836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6729" y="1700808"/>
            <a:ext cx="8292676" cy="4752528"/>
          </a:xfrm>
        </p:spPr>
        <p:txBody>
          <a:bodyPr/>
          <a:lstStyle/>
          <a:p>
            <a:r>
              <a:rPr lang="en-GB" sz="2000" dirty="0" smtClean="0"/>
              <a:t>This is </a:t>
            </a:r>
            <a:r>
              <a:rPr lang="en-GB" sz="2000" b="1" dirty="0" smtClean="0"/>
              <a:t>a correction of the code </a:t>
            </a:r>
            <a:r>
              <a:rPr lang="en-GB" sz="2000" dirty="0" smtClean="0"/>
              <a:t>it aligns credit </a:t>
            </a:r>
            <a:r>
              <a:rPr lang="en-GB" sz="2000" dirty="0" err="1" smtClean="0"/>
              <a:t>Calc</a:t>
            </a:r>
            <a:r>
              <a:rPr lang="en-GB" sz="2000" dirty="0" smtClean="0"/>
              <a:t> with settlement of an Autoproducer</a:t>
            </a:r>
          </a:p>
          <a:p>
            <a:endParaRPr lang="en-GB" sz="2000" dirty="0" smtClean="0"/>
          </a:p>
          <a:p>
            <a:r>
              <a:rPr lang="en-GB" sz="2000" dirty="0" smtClean="0"/>
              <a:t>Autoproducers ExAnte trades (Trading Unit) are matched from their physical units. 		</a:t>
            </a:r>
            <a:r>
              <a:rPr lang="en-IE" sz="2000" dirty="0" smtClean="0"/>
              <a:t>Q</a:t>
            </a:r>
            <a:r>
              <a:rPr lang="en-IE" sz="2000" baseline="-25000" dirty="0" smtClean="0"/>
              <a:t>imb</a:t>
            </a:r>
            <a:r>
              <a:rPr lang="en-IE" sz="2000" dirty="0" smtClean="0"/>
              <a:t> </a:t>
            </a:r>
            <a:r>
              <a:rPr lang="en-IE" sz="2000" dirty="0"/>
              <a:t>= +160MW and -160MW</a:t>
            </a:r>
          </a:p>
          <a:p>
            <a:endParaRPr lang="en-GB" sz="2000" dirty="0" smtClean="0"/>
          </a:p>
          <a:p>
            <a:r>
              <a:rPr lang="en-GB" sz="2000" dirty="0" smtClean="0"/>
              <a:t>Any participant should only be exposed to their imbalance position</a:t>
            </a:r>
          </a:p>
          <a:p>
            <a:endParaRPr lang="en-GB" sz="2000" dirty="0"/>
          </a:p>
          <a:p>
            <a:r>
              <a:rPr lang="en-GB" sz="2000" dirty="0" smtClean="0"/>
              <a:t>Must be implemented for go-live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7750" y="188913"/>
            <a:ext cx="476250" cy="247650"/>
          </a:xfrm>
          <a:prstGeom prst="rect">
            <a:avLst/>
          </a:prstGeom>
        </p:spPr>
        <p:txBody>
          <a:bodyPr/>
          <a:lstStyle/>
          <a:p>
            <a:fld id="{4B26FC87-4B44-46C4-85B2-84A4434E1DF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1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080120"/>
          </a:xfrm>
        </p:spPr>
        <p:txBody>
          <a:bodyPr/>
          <a:lstStyle/>
          <a:p>
            <a:r>
              <a:rPr lang="en-IE" sz="2400" dirty="0" smtClean="0"/>
              <a:t>Problem refined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1373" y="1772816"/>
            <a:ext cx="8200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Credit Requirement for </a:t>
            </a:r>
            <a:r>
              <a:rPr lang="en-IE" u="sng" dirty="0" smtClean="0"/>
              <a:t>Defined Exposure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u="sng" dirty="0" smtClean="0"/>
              <a:t>No issue </a:t>
            </a:r>
            <a:r>
              <a:rPr lang="en-IE" dirty="0" smtClean="0"/>
              <a:t>with TSC</a:t>
            </a:r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Credit Requirement for </a:t>
            </a:r>
            <a:r>
              <a:rPr lang="en-IE" u="sng" dirty="0" smtClean="0"/>
              <a:t>Undefined Exposure Period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u="sng" dirty="0" smtClean="0"/>
              <a:t>Settlement</a:t>
            </a:r>
            <a:r>
              <a:rPr lang="en-IE" dirty="0" smtClean="0"/>
              <a:t> under the TSC combines 1)Generation and 2)Demand for Autoproducers and for DSU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u="sng" dirty="0" smtClean="0"/>
              <a:t>Collateral Undefined </a:t>
            </a:r>
            <a:r>
              <a:rPr lang="en-IE" b="1" u="sng" dirty="0"/>
              <a:t>Exposure </a:t>
            </a:r>
            <a:r>
              <a:rPr lang="en-IE" b="1" u="sng" dirty="0" smtClean="0"/>
              <a:t>Period</a:t>
            </a:r>
            <a:r>
              <a:rPr lang="en-IE" b="1" dirty="0" smtClean="0"/>
              <a:t>, under the TSC, independently assess 1)historical generation cash flow and 2) historical demand metered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r>
              <a:rPr lang="en-IE" dirty="0" smtClean="0"/>
              <a:t>The Working Group agreed the TSC as it stands produces excess collateral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080120"/>
          </a:xfrm>
        </p:spPr>
        <p:txBody>
          <a:bodyPr/>
          <a:lstStyle/>
          <a:p>
            <a:r>
              <a:rPr lang="en-IE" sz="2400" dirty="0" smtClean="0"/>
              <a:t>Materiality Self Assessment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9362" y="2132856"/>
            <a:ext cx="3347243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400" dirty="0" smtClean="0"/>
              <a:t>Autoproducer:</a:t>
            </a:r>
          </a:p>
          <a:p>
            <a:r>
              <a:rPr lang="en-IE" sz="1400" dirty="0" smtClean="0"/>
              <a:t>€ 949k calculated by Aughinish </a:t>
            </a:r>
          </a:p>
          <a:p>
            <a:endParaRPr lang="en-IE" sz="1400" dirty="0"/>
          </a:p>
          <a:p>
            <a:r>
              <a:rPr lang="en-IE" sz="1400" dirty="0" smtClean="0"/>
              <a:t>Additional </a:t>
            </a:r>
            <a:r>
              <a:rPr lang="en-I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€ 400k to 700k if Supplier suspension delay period is changed.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91707" y="4993733"/>
            <a:ext cx="583264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400" dirty="0" smtClean="0"/>
              <a:t>DSU: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Normal exposure of € 1,000,000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Max exposure could be up to </a:t>
            </a:r>
            <a:r>
              <a:rPr lang="en-IE" sz="1400" dirty="0"/>
              <a:t>€ </a:t>
            </a:r>
            <a:r>
              <a:rPr lang="en-IE" sz="1400" dirty="0" smtClean="0"/>
              <a:t>4,100,000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Huge additional cost if </a:t>
            </a:r>
            <a:r>
              <a:rPr lang="en-US" sz="1400" dirty="0"/>
              <a:t>Supplier suspension delay period is changed</a:t>
            </a:r>
            <a:endParaRPr lang="en-IE" sz="1400" dirty="0" smtClean="0"/>
          </a:p>
          <a:p>
            <a:endParaRPr lang="en-IE" sz="1400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1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3010199153"/>
                  </p:ext>
                </p:extLst>
              </p:nvPr>
            </p:nvGraphicFramePr>
            <p:xfrm>
              <a:off x="611560" y="1556792"/>
              <a:ext cx="4572000" cy="27736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1" name="Chart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560" y="1556792"/>
                <a:ext cx="4572000" cy="27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08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Mod_03_18 Version 3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6297" y="1700808"/>
            <a:ext cx="67793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 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- please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disregard any previous version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Eliminates additional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software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transparency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for TSSUs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EUPEG (Undefined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Exposure for Trading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enables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variants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Billing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Metered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Demand, QMB for a participant: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of any TSSUs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other Supplier Units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issues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Adjusted Participant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 Reallocation Agreement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Mod_03_18 Version 3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7707" y="1905323"/>
            <a:ext cx="8200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Billing </a:t>
            </a:r>
            <a:r>
              <a:rPr lang="en-US" dirty="0"/>
              <a:t>Period </a:t>
            </a:r>
            <a:r>
              <a:rPr lang="en-US" dirty="0" err="1"/>
              <a:t>Cashflow</a:t>
            </a:r>
            <a:r>
              <a:rPr lang="en-US" dirty="0"/>
              <a:t> (</a:t>
            </a:r>
            <a:r>
              <a:rPr lang="en-US" dirty="0" smtClean="0"/>
              <a:t>CUB) </a:t>
            </a:r>
            <a:endParaRPr lang="en-IE" dirty="0" smtClean="0"/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u="sng" dirty="0"/>
              <a:t>H</a:t>
            </a:r>
            <a:r>
              <a:rPr lang="en-IE" u="sng" dirty="0" smtClean="0"/>
              <a:t>istorical cash flow</a:t>
            </a:r>
            <a:r>
              <a:rPr lang="en-IE" dirty="0" smtClean="0"/>
              <a:t>  now includes all units within a DSU or Autoproducer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92" y="3501008"/>
            <a:ext cx="7486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Mod_03_18 Version 3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7707" y="1905323"/>
            <a:ext cx="8200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Supplier Billing </a:t>
            </a:r>
            <a:r>
              <a:rPr lang="en-IE" dirty="0"/>
              <a:t>Period Metered Demand, QMB </a:t>
            </a: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2691"/>
          <a:stretch/>
        </p:blipFill>
        <p:spPr>
          <a:xfrm>
            <a:off x="537610" y="2522968"/>
            <a:ext cx="7581900" cy="978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9" t="12950"/>
          <a:stretch/>
        </p:blipFill>
        <p:spPr>
          <a:xfrm>
            <a:off x="4355976" y="5157192"/>
            <a:ext cx="4638169" cy="1625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00506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No </a:t>
            </a:r>
            <a:r>
              <a:rPr lang="en-US" dirty="0"/>
              <a:t>No </a:t>
            </a:r>
            <a:r>
              <a:rPr lang="en-US" dirty="0" smtClean="0"/>
              <a:t>favorable </a:t>
            </a:r>
            <a:r>
              <a:rPr lang="en-US" dirty="0"/>
              <a:t>treatment </a:t>
            </a:r>
            <a:r>
              <a:rPr lang="en-US" dirty="0" smtClean="0"/>
              <a:t>for </a:t>
            </a:r>
            <a:r>
              <a:rPr lang="en-US" dirty="0"/>
              <a:t>a Trading Site when consuming </a:t>
            </a:r>
            <a:r>
              <a:rPr lang="en-US" dirty="0" smtClean="0"/>
              <a:t>power: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Quantity same as a 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Imperfection price is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Capacity exposure is same</a:t>
            </a:r>
          </a:p>
          <a:p>
            <a:endParaRPr lang="en-IE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962836" y="3723297"/>
            <a:ext cx="2592288" cy="1296144"/>
          </a:xfrm>
          <a:prstGeom prst="wedgeRoundRectCallout">
            <a:avLst>
              <a:gd name="adj1" fmla="val -6771"/>
              <a:gd name="adj2" fmla="val 7618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200" dirty="0" smtClean="0"/>
              <a:t>Generator outage, consumption of 10MW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39701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Mod_03_18 Version 3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4368" y="1852836"/>
            <a:ext cx="8200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Dialog: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Version 3 solves all material issues raised by the proposer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Version 3 solves new issues: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DSU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and Adjusted Participant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Settlement Reallocation </a:t>
            </a:r>
            <a:r>
              <a:rPr lang="en-US" dirty="0" smtClean="0"/>
              <a:t>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Version 3 is more transparent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Version </a:t>
            </a:r>
            <a:r>
              <a:rPr lang="en-US" dirty="0"/>
              <a:t>3 is more </a:t>
            </a:r>
            <a:r>
              <a:rPr lang="en-US" dirty="0" smtClean="0"/>
              <a:t>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70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Aughinish Recommendation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2420888"/>
            <a:ext cx="82007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Any future code modification of Supplier Suspension Delay Period should consider exempting Trading Site Supplier Units </a:t>
            </a:r>
            <a:r>
              <a:rPr lang="en-US" dirty="0" smtClean="0"/>
              <a:t>registered </a:t>
            </a:r>
            <a:r>
              <a:rPr lang="en-US" dirty="0"/>
              <a:t>as part of an Autoproducer </a:t>
            </a:r>
            <a:r>
              <a:rPr lang="en-US" dirty="0" smtClean="0"/>
              <a:t>Site or registered as part of a DSU </a:t>
            </a:r>
            <a:r>
              <a:rPr lang="en-IE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Approve Version 3 </a:t>
            </a:r>
            <a:r>
              <a:rPr lang="en-IE" dirty="0"/>
              <a:t>of Mod_03_18 </a:t>
            </a: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93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3">
      <a:dk1>
        <a:srgbClr val="0092D2"/>
      </a:dk1>
      <a:lt1>
        <a:srgbClr val="0092D2"/>
      </a:lt1>
      <a:dk2>
        <a:srgbClr val="EFEFEF"/>
      </a:dk2>
      <a:lt2>
        <a:srgbClr val="EFEFEF"/>
      </a:lt2>
      <a:accent1>
        <a:srgbClr val="0092D2"/>
      </a:accent1>
      <a:accent2>
        <a:srgbClr val="B1B2B3"/>
      </a:accent2>
      <a:accent3>
        <a:srgbClr val="626261"/>
      </a:accent3>
      <a:accent4>
        <a:srgbClr val="9C9C9C"/>
      </a:accent4>
      <a:accent5>
        <a:srgbClr val="76996F"/>
      </a:accent5>
      <a:accent6>
        <a:srgbClr val="0092D2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2DFFACE4484D42B3184638016BC269" ma:contentTypeVersion="5" ma:contentTypeDescription="Create a new document." ma:contentTypeScope="" ma:versionID="5f5abfc5dc6d5fa324952be96523329b">
  <xsd:schema xmlns:xsd="http://www.w3.org/2001/XMLSchema" xmlns:xs="http://www.w3.org/2001/XMLSchema" xmlns:p="http://schemas.microsoft.com/office/2006/metadata/properties" xmlns:ns2="653a7445-183f-460a-be7b-edec94642bcf" targetNamespace="http://schemas.microsoft.com/office/2006/metadata/properties" ma:root="true" ma:fieldsID="4353d1b4f9be3e2694eb5006cf148541" ns2:_="">
    <xsd:import namespace="653a7445-183f-460a-be7b-edec94642bcf"/>
    <xsd:element name="properties">
      <xsd:complexType>
        <xsd:sequence>
          <xsd:element name="documentManagement">
            <xsd:complexType>
              <xsd:all>
                <xsd:element ref="ns2:Department" minOccurs="0"/>
                <xsd:element ref="ns2:Confidential_x003f_" minOccurs="0"/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a7445-183f-460a-be7b-edec94642bcf" elementFormDefault="qualified">
    <xsd:import namespace="http://schemas.microsoft.com/office/2006/documentManagement/types"/>
    <xsd:import namespace="http://schemas.microsoft.com/office/infopath/2007/PartnerControls"/>
    <xsd:element name="Department" ma:index="9" nillable="true" ma:displayName="Department" ma:format="Dropdown" ma:internalName="Department">
      <xsd:simpleType>
        <xsd:restriction base="dms:Choice">
          <xsd:enumeration value="Plant"/>
          <xsd:enumeration value="Local 1"/>
          <xsd:enumeration value="Local 2"/>
          <xsd:enumeration value="Local 3"/>
          <xsd:enumeration value="Local 4"/>
          <xsd:enumeration value="Local 5"/>
          <xsd:enumeration value="CWS"/>
          <xsd:enumeration value="T/A"/>
          <xsd:enumeration value="Pump Crew"/>
          <xsd:enumeration value="SST"/>
          <xsd:enumeration value="GPS"/>
          <xsd:enumeration value="Lab"/>
          <xsd:enumeration value="PTD"/>
          <xsd:enumeration value="Environment"/>
          <xsd:enumeration value="DCS"/>
          <xsd:enumeration value="IT"/>
          <xsd:enumeration value="HR"/>
          <xsd:enumeration value="Safety"/>
          <xsd:enumeration value="Security"/>
          <xsd:enumeration value="Medical"/>
          <xsd:enumeration value="Purchasing"/>
          <xsd:enumeration value="Finance"/>
          <xsd:enumeration value="Engineering"/>
          <xsd:enumeration value="Alliance"/>
          <xsd:enumeration value="Maintenance Development"/>
          <xsd:enumeration value="NDE"/>
          <xsd:enumeration value="Conditioning Monitoring"/>
          <xsd:enumeration value="R&amp;D"/>
          <xsd:enumeration value="PR"/>
          <xsd:enumeration value="Stores"/>
          <xsd:enumeration value="Garage"/>
          <xsd:enumeration value="Mobile Pool"/>
          <xsd:enumeration value="Knowledge Management"/>
          <xsd:enumeration value="Management Team"/>
          <xsd:enumeration value="CHP"/>
          <xsd:enumeration value="BRDA"/>
          <xsd:enumeration value="E/I Engineering"/>
          <xsd:enumeration value="Process Control"/>
          <xsd:enumeration value="Moscow Office"/>
          <xsd:enumeration value="MD"/>
        </xsd:restriction>
      </xsd:simpleType>
    </xsd:element>
    <xsd:element name="Confidential_x003f_" ma:index="10" nillable="true" ma:displayName="Confidential?" ma:format="Dropdown" ma:internalName="Confidential_x003f_">
      <xsd:simpleType>
        <xsd:restriction base="dms:Choice">
          <xsd:enumeration value="Yes"/>
          <xsd:enumeration value="No"/>
        </xsd:restriction>
      </xsd:simpleType>
    </xsd:element>
    <xsd:element name="Owner" ma:index="11" nillable="true" ma:displayName="Owner" ma:internalName="Own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653a7445-183f-460a-be7b-edec94642bcf">Knowledge Management</Department>
    <Confidential_x003f_ xmlns="653a7445-183f-460a-be7b-edec94642bcf">No</Confidential_x003f_>
    <Owner xmlns="653a7445-183f-460a-be7b-edec94642bcf" xsi:nil="true"/>
  </documentManagement>
</p:properties>
</file>

<file path=customXml/itemProps1.xml><?xml version="1.0" encoding="utf-8"?>
<ds:datastoreItem xmlns:ds="http://schemas.openxmlformats.org/officeDocument/2006/customXml" ds:itemID="{D9B1FDEB-48A2-4ABC-999E-4F42E162F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3a7445-183f-460a-be7b-edec94642b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0D2F6D-777F-41EA-A190-68E9141601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09BA9D-A246-4742-9133-7357775CC93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653a7445-183f-460a-be7b-edec94642bc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15527</TotalTime>
  <Words>1777</Words>
  <Application>Microsoft Office PowerPoint</Application>
  <PresentationFormat>On-screen Show (4:3)</PresentationFormat>
  <Paragraphs>427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Тема Office</vt:lpstr>
      <vt:lpstr>  Mod_03_18 Version 3  Autoproducer &amp; DSU Credit Cover     Thomas O’Sullivan 5 Dec 2019  </vt:lpstr>
      <vt:lpstr>Working Group Mod_03_18 timeline </vt:lpstr>
      <vt:lpstr>Problem refined </vt:lpstr>
      <vt:lpstr>Materiality Self Assessment </vt:lpstr>
      <vt:lpstr>Mod_03_18 Version 3  </vt:lpstr>
      <vt:lpstr>Mod_03_18 Version 3  </vt:lpstr>
      <vt:lpstr>Mod_03_18 Version 3  </vt:lpstr>
      <vt:lpstr>Mod_03_18 Version 3  </vt:lpstr>
      <vt:lpstr>Aughinish Recommendation  </vt:lpstr>
      <vt:lpstr>PowerPoint Presentation</vt:lpstr>
      <vt:lpstr>PowerPoint Presentation</vt:lpstr>
      <vt:lpstr>End  </vt:lpstr>
      <vt:lpstr>Autoproducers Credit Calculation AUGHINISH Alumina Ltd </vt:lpstr>
      <vt:lpstr>Aughinish historic delivery Freq Distribution over 10 years  </vt:lpstr>
      <vt:lpstr>Autoproducer Problem    Structure in the  I-SEM TSC Part B   </vt:lpstr>
      <vt:lpstr>Autoproducer Problem Physical units  </vt:lpstr>
      <vt:lpstr>Autoproducer Problem Physical units  </vt:lpstr>
      <vt:lpstr>Implication Autoproducer Excess Collateral (100% balance responsible)  </vt:lpstr>
      <vt:lpstr>The I-SEM Solution</vt:lpstr>
      <vt:lpstr>Justification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Inventory Audit</dc:title>
  <dc:creator>djouskirill</dc:creator>
  <cp:lastModifiedBy>Linnane, Sandra</cp:lastModifiedBy>
  <cp:revision>524</cp:revision>
  <cp:lastPrinted>2019-12-04T16:13:44Z</cp:lastPrinted>
  <dcterms:created xsi:type="dcterms:W3CDTF">2017-01-16T11:55:35Z</dcterms:created>
  <dcterms:modified xsi:type="dcterms:W3CDTF">2019-12-04T16:13:55Z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0x010100BA2DFFACE4484D42B3184638016BC269</vt:lpwstr>
  </property>
</Properties>
</file>