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9" r:id="rId2"/>
    <p:sldId id="290" r:id="rId3"/>
    <p:sldId id="291" r:id="rId4"/>
    <p:sldId id="292" r:id="rId5"/>
    <p:sldId id="293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>
        <p:scale>
          <a:sx n="123" d="100"/>
          <a:sy n="123" d="100"/>
        </p:scale>
        <p:origin x="-1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4EB6C0-8FFA-4B2F-8207-A6A9C1CC45DB}" type="doc">
      <dgm:prSet loTypeId="urn:microsoft.com/office/officeart/2005/8/layout/matrix2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33038A1-C0EC-48A3-9134-059F767E5390}">
      <dgm:prSet phldrT="[Text]"/>
      <dgm:spPr/>
      <dgm:t>
        <a:bodyPr/>
        <a:lstStyle/>
        <a:p>
          <a:r>
            <a:rPr lang="en-IE" b="1" dirty="0"/>
            <a:t>Renewable Energy</a:t>
          </a:r>
          <a:br>
            <a:rPr lang="en-IE" b="1" dirty="0"/>
          </a:br>
          <a:endParaRPr lang="en-IE" b="1" dirty="0"/>
        </a:p>
      </dgm:t>
    </dgm:pt>
    <dgm:pt modelId="{1669FA47-71EF-4DA2-86C9-47710BE0ACCF}" type="parTrans" cxnId="{DB149D25-4BAF-465F-97A5-A9C86CD26557}">
      <dgm:prSet/>
      <dgm:spPr/>
      <dgm:t>
        <a:bodyPr/>
        <a:lstStyle/>
        <a:p>
          <a:endParaRPr lang="en-IE"/>
        </a:p>
      </dgm:t>
    </dgm:pt>
    <dgm:pt modelId="{C8D7A39E-1028-423F-BF80-97C6638C0598}" type="sibTrans" cxnId="{DB149D25-4BAF-465F-97A5-A9C86CD26557}">
      <dgm:prSet/>
      <dgm:spPr/>
      <dgm:t>
        <a:bodyPr/>
        <a:lstStyle/>
        <a:p>
          <a:endParaRPr lang="en-IE"/>
        </a:p>
      </dgm:t>
    </dgm:pt>
    <dgm:pt modelId="{258A2BE8-1F15-4B5B-90E7-225C30D200CC}">
      <dgm:prSet phldrT="[Text]" phldr="1"/>
      <dgm:spPr/>
      <dgm:t>
        <a:bodyPr/>
        <a:lstStyle/>
        <a:p>
          <a:endParaRPr lang="en-IE" dirty="0"/>
        </a:p>
      </dgm:t>
    </dgm:pt>
    <dgm:pt modelId="{17E0E54E-ED3D-4A6E-A486-695345A890F1}" type="parTrans" cxnId="{EB47873D-93C2-4B24-86F4-E22BA5583B33}">
      <dgm:prSet/>
      <dgm:spPr/>
      <dgm:t>
        <a:bodyPr/>
        <a:lstStyle/>
        <a:p>
          <a:endParaRPr lang="en-IE"/>
        </a:p>
      </dgm:t>
    </dgm:pt>
    <dgm:pt modelId="{8420A22F-934B-49B5-ADAF-06264C5722E0}" type="sibTrans" cxnId="{EB47873D-93C2-4B24-86F4-E22BA5583B33}">
      <dgm:prSet/>
      <dgm:spPr/>
      <dgm:t>
        <a:bodyPr/>
        <a:lstStyle/>
        <a:p>
          <a:endParaRPr lang="en-IE"/>
        </a:p>
      </dgm:t>
    </dgm:pt>
    <dgm:pt modelId="{244A139F-346D-42BC-A105-0843010D23C7}">
      <dgm:prSet phldrT="[Text]" phldr="1"/>
      <dgm:spPr/>
      <dgm:t>
        <a:bodyPr/>
        <a:lstStyle/>
        <a:p>
          <a:endParaRPr lang="en-IE" dirty="0"/>
        </a:p>
      </dgm:t>
    </dgm:pt>
    <dgm:pt modelId="{95F8BFFB-AA35-4899-BF8A-A75E8EE89388}" type="parTrans" cxnId="{EC03B0E5-C323-4F3E-85AB-F2D31CDBD9FC}">
      <dgm:prSet/>
      <dgm:spPr/>
      <dgm:t>
        <a:bodyPr/>
        <a:lstStyle/>
        <a:p>
          <a:endParaRPr lang="en-IE"/>
        </a:p>
      </dgm:t>
    </dgm:pt>
    <dgm:pt modelId="{A1EC56BB-063C-4CCA-B780-D8EA7F97FD2E}" type="sibTrans" cxnId="{EC03B0E5-C323-4F3E-85AB-F2D31CDBD9FC}">
      <dgm:prSet/>
      <dgm:spPr/>
      <dgm:t>
        <a:bodyPr/>
        <a:lstStyle/>
        <a:p>
          <a:endParaRPr lang="en-IE"/>
        </a:p>
      </dgm:t>
    </dgm:pt>
    <dgm:pt modelId="{C2F22474-A6F8-446B-984F-BDF7D8F5F6E6}">
      <dgm:prSet phldrT="[Text]" phldr="1"/>
      <dgm:spPr/>
      <dgm:t>
        <a:bodyPr/>
        <a:lstStyle/>
        <a:p>
          <a:endParaRPr lang="en-IE" dirty="0"/>
        </a:p>
      </dgm:t>
    </dgm:pt>
    <dgm:pt modelId="{A46E9233-C6E6-4480-9B5C-9A216EF3795A}" type="parTrans" cxnId="{1E792436-C427-4BF0-9088-323087B58995}">
      <dgm:prSet/>
      <dgm:spPr/>
      <dgm:t>
        <a:bodyPr/>
        <a:lstStyle/>
        <a:p>
          <a:endParaRPr lang="en-IE"/>
        </a:p>
      </dgm:t>
    </dgm:pt>
    <dgm:pt modelId="{B6035489-B2D1-4B72-8C51-88CE41450AE5}" type="sibTrans" cxnId="{1E792436-C427-4BF0-9088-323087B58995}">
      <dgm:prSet/>
      <dgm:spPr/>
      <dgm:t>
        <a:bodyPr/>
        <a:lstStyle/>
        <a:p>
          <a:endParaRPr lang="en-IE"/>
        </a:p>
      </dgm:t>
    </dgm:pt>
    <dgm:pt modelId="{270B3565-43CB-478F-8E07-D7D87A3F90E2}">
      <dgm:prSet phldrT="[Text]"/>
      <dgm:spPr/>
      <dgm:t>
        <a:bodyPr/>
        <a:lstStyle/>
        <a:p>
          <a:r>
            <a:rPr lang="en-IE" b="1" dirty="0"/>
            <a:t>Route to Market </a:t>
          </a:r>
          <a:br>
            <a:rPr lang="en-IE" b="1" dirty="0"/>
          </a:br>
          <a:endParaRPr lang="en-IE" b="1" dirty="0"/>
        </a:p>
      </dgm:t>
    </dgm:pt>
    <dgm:pt modelId="{BA47E816-1FA5-416C-BF2E-41DAAB31C9CF}" type="parTrans" cxnId="{90D51450-84DC-4679-A5B0-15489C7DC873}">
      <dgm:prSet/>
      <dgm:spPr/>
      <dgm:t>
        <a:bodyPr/>
        <a:lstStyle/>
        <a:p>
          <a:endParaRPr lang="en-IE"/>
        </a:p>
      </dgm:t>
    </dgm:pt>
    <dgm:pt modelId="{9C006CB2-483A-4294-8278-9221FEE4AD29}" type="sibTrans" cxnId="{90D51450-84DC-4679-A5B0-15489C7DC873}">
      <dgm:prSet/>
      <dgm:spPr/>
      <dgm:t>
        <a:bodyPr/>
        <a:lstStyle/>
        <a:p>
          <a:endParaRPr lang="en-IE"/>
        </a:p>
      </dgm:t>
    </dgm:pt>
    <dgm:pt modelId="{4C3A6A28-BE91-47C7-A68B-6985E90FE0D6}">
      <dgm:prSet phldrT="[Text]"/>
      <dgm:spPr/>
      <dgm:t>
        <a:bodyPr/>
        <a:lstStyle/>
        <a:p>
          <a:endParaRPr lang="en-IE" b="1" dirty="0"/>
        </a:p>
        <a:p>
          <a:r>
            <a:rPr lang="en-IE" b="1" dirty="0"/>
            <a:t>Consultancy</a:t>
          </a:r>
          <a:br>
            <a:rPr lang="en-IE" b="1" dirty="0"/>
          </a:br>
          <a:endParaRPr lang="en-IE" b="1" dirty="0"/>
        </a:p>
      </dgm:t>
    </dgm:pt>
    <dgm:pt modelId="{5C8FA6FB-8DC6-4EA5-8603-477E403B1E65}" type="parTrans" cxnId="{2743DA78-6B0D-42BB-AC13-4711EC359EFA}">
      <dgm:prSet/>
      <dgm:spPr/>
      <dgm:t>
        <a:bodyPr/>
        <a:lstStyle/>
        <a:p>
          <a:endParaRPr lang="en-IE"/>
        </a:p>
      </dgm:t>
    </dgm:pt>
    <dgm:pt modelId="{024B6143-DC41-4D34-88B5-CC28DA09EB76}" type="sibTrans" cxnId="{2743DA78-6B0D-42BB-AC13-4711EC359EFA}">
      <dgm:prSet/>
      <dgm:spPr/>
      <dgm:t>
        <a:bodyPr/>
        <a:lstStyle/>
        <a:p>
          <a:endParaRPr lang="en-IE"/>
        </a:p>
      </dgm:t>
    </dgm:pt>
    <dgm:pt modelId="{3C86E49E-1418-4414-B9B3-6FE783CBD7D0}">
      <dgm:prSet phldrT="[Text]"/>
      <dgm:spPr/>
      <dgm:t>
        <a:bodyPr/>
        <a:lstStyle/>
        <a:p>
          <a:r>
            <a:rPr lang="en-IE" b="1" dirty="0"/>
            <a:t>Trading</a:t>
          </a:r>
        </a:p>
      </dgm:t>
    </dgm:pt>
    <dgm:pt modelId="{AD4B0BCF-ECE9-4926-A3EC-192BE9A3E965}" type="parTrans" cxnId="{F9602BAE-F5D9-4EC2-86F9-64B61FFBBB6F}">
      <dgm:prSet/>
      <dgm:spPr/>
      <dgm:t>
        <a:bodyPr/>
        <a:lstStyle/>
        <a:p>
          <a:endParaRPr lang="en-IE"/>
        </a:p>
      </dgm:t>
    </dgm:pt>
    <dgm:pt modelId="{F0F9F21D-0C13-4C3F-AD76-2FB8E98A9C1C}" type="sibTrans" cxnId="{F9602BAE-F5D9-4EC2-86F9-64B61FFBBB6F}">
      <dgm:prSet/>
      <dgm:spPr/>
      <dgm:t>
        <a:bodyPr/>
        <a:lstStyle/>
        <a:p>
          <a:endParaRPr lang="en-IE"/>
        </a:p>
      </dgm:t>
    </dgm:pt>
    <dgm:pt modelId="{20D3E99C-F3DD-4563-A281-E95E8F8D242F}" type="pres">
      <dgm:prSet presAssocID="{C34EB6C0-8FFA-4B2F-8207-A6A9C1CC45D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86379517-BD24-4BB0-9BD9-8C015868A2B6}" type="pres">
      <dgm:prSet presAssocID="{C34EB6C0-8FFA-4B2F-8207-A6A9C1CC45DB}" presName="axisShape" presStyleLbl="bgShp" presStyleIdx="0" presStyleCnt="1" custLinFactNeighborY="1210"/>
      <dgm:spPr/>
    </dgm:pt>
    <dgm:pt modelId="{675DFFF3-6D71-4DD0-930F-395D3FC1F969}" type="pres">
      <dgm:prSet presAssocID="{C34EB6C0-8FFA-4B2F-8207-A6A9C1CC45DB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968A9E0-8CDF-4A01-AC9E-36F931771758}" type="pres">
      <dgm:prSet presAssocID="{C34EB6C0-8FFA-4B2F-8207-A6A9C1CC45DB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33ECE31-B447-4A45-AAB6-A0B45A36FC32}" type="pres">
      <dgm:prSet presAssocID="{C34EB6C0-8FFA-4B2F-8207-A6A9C1CC45DB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C63BC8B-192D-4488-B02C-2310B6A47336}" type="pres">
      <dgm:prSet presAssocID="{C34EB6C0-8FFA-4B2F-8207-A6A9C1CC45DB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EB47873D-93C2-4B24-86F4-E22BA5583B33}" srcId="{C34EB6C0-8FFA-4B2F-8207-A6A9C1CC45DB}" destId="{258A2BE8-1F15-4B5B-90E7-225C30D200CC}" srcOrd="4" destOrd="0" parTransId="{17E0E54E-ED3D-4A6E-A486-695345A890F1}" sibTransId="{8420A22F-934B-49B5-ADAF-06264C5722E0}"/>
    <dgm:cxn modelId="{A89C1D5C-D6A2-4A86-9DF6-729C4AA2158D}" type="presOf" srcId="{4C3A6A28-BE91-47C7-A68B-6985E90FE0D6}" destId="{C33ECE31-B447-4A45-AAB6-A0B45A36FC32}" srcOrd="0" destOrd="0" presId="urn:microsoft.com/office/officeart/2005/8/layout/matrix2"/>
    <dgm:cxn modelId="{3E69E090-58A1-4778-AEA0-041886238E33}" type="presOf" srcId="{3C86E49E-1418-4414-B9B3-6FE783CBD7D0}" destId="{2C63BC8B-192D-4488-B02C-2310B6A47336}" srcOrd="0" destOrd="0" presId="urn:microsoft.com/office/officeart/2005/8/layout/matrix2"/>
    <dgm:cxn modelId="{1E792436-C427-4BF0-9088-323087B58995}" srcId="{C34EB6C0-8FFA-4B2F-8207-A6A9C1CC45DB}" destId="{C2F22474-A6F8-446B-984F-BDF7D8F5F6E6}" srcOrd="6" destOrd="0" parTransId="{A46E9233-C6E6-4480-9B5C-9A216EF3795A}" sibTransId="{B6035489-B2D1-4B72-8C51-88CE41450AE5}"/>
    <dgm:cxn modelId="{4E17E3E9-5C92-4ADE-8860-C5686E2536BA}" type="presOf" srcId="{B33038A1-C0EC-48A3-9134-059F767E5390}" destId="{675DFFF3-6D71-4DD0-930F-395D3FC1F969}" srcOrd="0" destOrd="0" presId="urn:microsoft.com/office/officeart/2005/8/layout/matrix2"/>
    <dgm:cxn modelId="{EC03B0E5-C323-4F3E-85AB-F2D31CDBD9FC}" srcId="{C34EB6C0-8FFA-4B2F-8207-A6A9C1CC45DB}" destId="{244A139F-346D-42BC-A105-0843010D23C7}" srcOrd="5" destOrd="0" parTransId="{95F8BFFB-AA35-4899-BF8A-A75E8EE89388}" sibTransId="{A1EC56BB-063C-4CCA-B780-D8EA7F97FD2E}"/>
    <dgm:cxn modelId="{6D29FBCB-C8DB-4DE9-A2ED-DC0265EFBC7A}" type="presOf" srcId="{C34EB6C0-8FFA-4B2F-8207-A6A9C1CC45DB}" destId="{20D3E99C-F3DD-4563-A281-E95E8F8D242F}" srcOrd="0" destOrd="0" presId="urn:microsoft.com/office/officeart/2005/8/layout/matrix2"/>
    <dgm:cxn modelId="{2743DA78-6B0D-42BB-AC13-4711EC359EFA}" srcId="{C34EB6C0-8FFA-4B2F-8207-A6A9C1CC45DB}" destId="{4C3A6A28-BE91-47C7-A68B-6985E90FE0D6}" srcOrd="2" destOrd="0" parTransId="{5C8FA6FB-8DC6-4EA5-8603-477E403B1E65}" sibTransId="{024B6143-DC41-4D34-88B5-CC28DA09EB76}"/>
    <dgm:cxn modelId="{F9602BAE-F5D9-4EC2-86F9-64B61FFBBB6F}" srcId="{C34EB6C0-8FFA-4B2F-8207-A6A9C1CC45DB}" destId="{3C86E49E-1418-4414-B9B3-6FE783CBD7D0}" srcOrd="3" destOrd="0" parTransId="{AD4B0BCF-ECE9-4926-A3EC-192BE9A3E965}" sibTransId="{F0F9F21D-0C13-4C3F-AD76-2FB8E98A9C1C}"/>
    <dgm:cxn modelId="{DB149D25-4BAF-465F-97A5-A9C86CD26557}" srcId="{C34EB6C0-8FFA-4B2F-8207-A6A9C1CC45DB}" destId="{B33038A1-C0EC-48A3-9134-059F767E5390}" srcOrd="0" destOrd="0" parTransId="{1669FA47-71EF-4DA2-86C9-47710BE0ACCF}" sibTransId="{C8D7A39E-1028-423F-BF80-97C6638C0598}"/>
    <dgm:cxn modelId="{C0B12982-C7CA-4FD5-B4BA-BD31049ED5F6}" type="presOf" srcId="{270B3565-43CB-478F-8E07-D7D87A3F90E2}" destId="{2968A9E0-8CDF-4A01-AC9E-36F931771758}" srcOrd="0" destOrd="0" presId="urn:microsoft.com/office/officeart/2005/8/layout/matrix2"/>
    <dgm:cxn modelId="{90D51450-84DC-4679-A5B0-15489C7DC873}" srcId="{C34EB6C0-8FFA-4B2F-8207-A6A9C1CC45DB}" destId="{270B3565-43CB-478F-8E07-D7D87A3F90E2}" srcOrd="1" destOrd="0" parTransId="{BA47E816-1FA5-416C-BF2E-41DAAB31C9CF}" sibTransId="{9C006CB2-483A-4294-8278-9221FEE4AD29}"/>
    <dgm:cxn modelId="{80F40A04-C946-4016-8BBA-8F2CFD8A45B3}" type="presParOf" srcId="{20D3E99C-F3DD-4563-A281-E95E8F8D242F}" destId="{86379517-BD24-4BB0-9BD9-8C015868A2B6}" srcOrd="0" destOrd="0" presId="urn:microsoft.com/office/officeart/2005/8/layout/matrix2"/>
    <dgm:cxn modelId="{A88DAF25-E65E-48A9-B4ED-D0A420D158A7}" type="presParOf" srcId="{20D3E99C-F3DD-4563-A281-E95E8F8D242F}" destId="{675DFFF3-6D71-4DD0-930F-395D3FC1F969}" srcOrd="1" destOrd="0" presId="urn:microsoft.com/office/officeart/2005/8/layout/matrix2"/>
    <dgm:cxn modelId="{7E0C184C-BD17-4651-AC4D-3AC3CB90B33C}" type="presParOf" srcId="{20D3E99C-F3DD-4563-A281-E95E8F8D242F}" destId="{2968A9E0-8CDF-4A01-AC9E-36F931771758}" srcOrd="2" destOrd="0" presId="urn:microsoft.com/office/officeart/2005/8/layout/matrix2"/>
    <dgm:cxn modelId="{DAE5E14D-9E75-448C-9906-366D00856865}" type="presParOf" srcId="{20D3E99C-F3DD-4563-A281-E95E8F8D242F}" destId="{C33ECE31-B447-4A45-AAB6-A0B45A36FC32}" srcOrd="3" destOrd="0" presId="urn:microsoft.com/office/officeart/2005/8/layout/matrix2"/>
    <dgm:cxn modelId="{5A5CE9C4-EFDF-4B8F-9B7E-2646F81F3F41}" type="presParOf" srcId="{20D3E99C-F3DD-4563-A281-E95E8F8D242F}" destId="{2C63BC8B-192D-4488-B02C-2310B6A47336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79517-BD24-4BB0-9BD9-8C015868A2B6}">
      <dsp:nvSpPr>
        <dsp:cNvPr id="0" name=""/>
        <dsp:cNvSpPr/>
      </dsp:nvSpPr>
      <dsp:spPr>
        <a:xfrm>
          <a:off x="943992" y="0"/>
          <a:ext cx="3343920" cy="3343920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75DFFF3-6D71-4DD0-930F-395D3FC1F969}">
      <dsp:nvSpPr>
        <dsp:cNvPr id="0" name=""/>
        <dsp:cNvSpPr/>
      </dsp:nvSpPr>
      <dsp:spPr>
        <a:xfrm>
          <a:off x="1161346" y="217354"/>
          <a:ext cx="1337568" cy="13375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/>
            <a:t>Renewable Energy</a:t>
          </a:r>
          <a:br>
            <a:rPr lang="en-IE" sz="1500" b="1" kern="1200" dirty="0"/>
          </a:br>
          <a:endParaRPr lang="en-IE" sz="1500" b="1" kern="1200" dirty="0"/>
        </a:p>
      </dsp:txBody>
      <dsp:txXfrm>
        <a:off x="1226641" y="282649"/>
        <a:ext cx="1206978" cy="1206978"/>
      </dsp:txXfrm>
    </dsp:sp>
    <dsp:sp modelId="{2968A9E0-8CDF-4A01-AC9E-36F931771758}">
      <dsp:nvSpPr>
        <dsp:cNvPr id="0" name=""/>
        <dsp:cNvSpPr/>
      </dsp:nvSpPr>
      <dsp:spPr>
        <a:xfrm>
          <a:off x="2732989" y="217354"/>
          <a:ext cx="1337568" cy="13375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/>
            <a:t>Route to Market </a:t>
          </a:r>
          <a:br>
            <a:rPr lang="en-IE" sz="1500" b="1" kern="1200" dirty="0"/>
          </a:br>
          <a:endParaRPr lang="en-IE" sz="1500" b="1" kern="1200" dirty="0"/>
        </a:p>
      </dsp:txBody>
      <dsp:txXfrm>
        <a:off x="2798284" y="282649"/>
        <a:ext cx="1206978" cy="1206978"/>
      </dsp:txXfrm>
    </dsp:sp>
    <dsp:sp modelId="{C33ECE31-B447-4A45-AAB6-A0B45A36FC32}">
      <dsp:nvSpPr>
        <dsp:cNvPr id="0" name=""/>
        <dsp:cNvSpPr/>
      </dsp:nvSpPr>
      <dsp:spPr>
        <a:xfrm>
          <a:off x="1161346" y="1788997"/>
          <a:ext cx="1337568" cy="13375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500" b="1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/>
            <a:t>Consultancy</a:t>
          </a:r>
          <a:br>
            <a:rPr lang="en-IE" sz="1500" b="1" kern="1200" dirty="0"/>
          </a:br>
          <a:endParaRPr lang="en-IE" sz="1500" b="1" kern="1200" dirty="0"/>
        </a:p>
      </dsp:txBody>
      <dsp:txXfrm>
        <a:off x="1226641" y="1854292"/>
        <a:ext cx="1206978" cy="1206978"/>
      </dsp:txXfrm>
    </dsp:sp>
    <dsp:sp modelId="{2C63BC8B-192D-4488-B02C-2310B6A47336}">
      <dsp:nvSpPr>
        <dsp:cNvPr id="0" name=""/>
        <dsp:cNvSpPr/>
      </dsp:nvSpPr>
      <dsp:spPr>
        <a:xfrm>
          <a:off x="2732989" y="1788997"/>
          <a:ext cx="1337568" cy="13375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b="1" kern="1200" dirty="0"/>
            <a:t>Trading</a:t>
          </a:r>
        </a:p>
      </dsp:txBody>
      <dsp:txXfrm>
        <a:off x="2798284" y="1854292"/>
        <a:ext cx="1206978" cy="1206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61F04-C334-4755-8474-2F558E19FDAD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DB1FD-7EA8-4D76-BDBC-3C46650FE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C89BF-7F3A-4EF0-9A2A-03FEB765955C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27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7664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919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266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75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1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9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4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79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2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25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3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4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A0043-39AA-4990-8039-4A91F343B1F1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2A142A-BE8E-4767-B022-66950ED76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2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7772400" cy="814264"/>
          </a:xfrm>
        </p:spPr>
        <p:txBody>
          <a:bodyPr>
            <a:normAutofit/>
          </a:bodyPr>
          <a:lstStyle/>
          <a:p>
            <a:pPr algn="ctr"/>
            <a:r>
              <a:rPr lang="en-IE" sz="4400" b="1" dirty="0">
                <a:solidFill>
                  <a:schemeClr val="tx1"/>
                </a:solidFill>
              </a:rPr>
              <a:t>Captured Carbon</a:t>
            </a:r>
            <a:endParaRPr lang="en-IE" sz="66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Captured_Carbon_logoorig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63808" y="0"/>
            <a:ext cx="1728192" cy="1382846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04834577"/>
              </p:ext>
            </p:extLst>
          </p:nvPr>
        </p:nvGraphicFramePr>
        <p:xfrm>
          <a:off x="2292791" y="1461046"/>
          <a:ext cx="5231904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 descr="Energy Exchange final-0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61777" y="4197350"/>
            <a:ext cx="1699767" cy="8640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solidFill>
              <a:srgbClr val="6699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9" name="Elbow Connector 8"/>
          <p:cNvCxnSpPr/>
          <p:nvPr/>
        </p:nvCxnSpPr>
        <p:spPr>
          <a:xfrm>
            <a:off x="6397247" y="3837310"/>
            <a:ext cx="1872208" cy="360040"/>
          </a:xfrm>
          <a:prstGeom prst="bentConnector3">
            <a:avLst>
              <a:gd name="adj1" fmla="val 97953"/>
            </a:avLst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C5D687-1CC9-41B0-9D3C-44AEE629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Mod_03_18 – DSU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492FCE-6938-42D2-A648-90546A47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580"/>
            <a:ext cx="8596668" cy="4693216"/>
          </a:xfrm>
        </p:spPr>
        <p:txBody>
          <a:bodyPr/>
          <a:lstStyle/>
          <a:p>
            <a:r>
              <a:rPr lang="en-GB" dirty="0"/>
              <a:t>DSUs also have a trading site supplier unit as with </a:t>
            </a:r>
            <a:r>
              <a:rPr lang="en-GB" dirty="0" err="1"/>
              <a:t>autoproducers</a:t>
            </a:r>
            <a:endParaRPr lang="en-GB" dirty="0"/>
          </a:p>
          <a:p>
            <a:pPr lvl="1"/>
            <a:r>
              <a:rPr lang="en-GB" dirty="0"/>
              <a:t>Functioning is different to </a:t>
            </a:r>
            <a:r>
              <a:rPr lang="en-GB" dirty="0" err="1"/>
              <a:t>autoproducer</a:t>
            </a:r>
            <a:r>
              <a:rPr lang="en-GB" dirty="0"/>
              <a:t> but credit issue persists</a:t>
            </a:r>
          </a:p>
          <a:p>
            <a:endParaRPr lang="en-GB" dirty="0"/>
          </a:p>
          <a:p>
            <a:r>
              <a:rPr lang="en-GB" dirty="0"/>
              <a:t>The demand of this site is determined by the DSU</a:t>
            </a:r>
          </a:p>
          <a:p>
            <a:pPr lvl="1"/>
            <a:r>
              <a:rPr lang="en-GB" dirty="0"/>
              <a:t>Demand is set to DQ * -1</a:t>
            </a:r>
          </a:p>
          <a:p>
            <a:pPr lvl="1"/>
            <a:r>
              <a:rPr lang="en-GB" dirty="0"/>
              <a:t>By necessity, the TSSU can only consume energy of the DSU</a:t>
            </a:r>
          </a:p>
          <a:p>
            <a:pPr lvl="1"/>
            <a:r>
              <a:rPr lang="en-GB" dirty="0"/>
              <a:t>This is design so that the demand site nets to zero in energy settlement</a:t>
            </a:r>
          </a:p>
          <a:p>
            <a:pPr lvl="1"/>
            <a:endParaRPr lang="en-GB" dirty="0"/>
          </a:p>
          <a:p>
            <a:r>
              <a:rPr lang="en-GB" dirty="0"/>
              <a:t>Without modification, this demand feeds into credit calculations</a:t>
            </a:r>
          </a:p>
          <a:p>
            <a:pPr lvl="1"/>
            <a:r>
              <a:rPr lang="en-GB" dirty="0"/>
              <a:t>Can lead to outturn collateral positions being too high</a:t>
            </a:r>
          </a:p>
          <a:p>
            <a:pPr lvl="1"/>
            <a:r>
              <a:rPr lang="en-GB" dirty="0"/>
              <a:t>This only affects undefined exposures</a:t>
            </a:r>
          </a:p>
          <a:p>
            <a:pPr lvl="1"/>
            <a:r>
              <a:rPr lang="en-GB" dirty="0"/>
              <a:t>Defined exposures/traded not delivered are unaffected</a:t>
            </a:r>
          </a:p>
        </p:txBody>
      </p:sp>
    </p:spTree>
    <p:extLst>
      <p:ext uri="{BB962C8B-B14F-4D97-AF65-F5344CB8AC3E}">
        <p14:creationId xmlns:p14="http://schemas.microsoft.com/office/powerpoint/2010/main" val="310581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8FDFF8-4872-4DD2-B9D4-616882924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DSUs and Energy 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1B02DF-5538-415F-AEC8-81EBE0B82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721"/>
            <a:ext cx="8596668" cy="5004466"/>
          </a:xfrm>
        </p:spPr>
        <p:txBody>
          <a:bodyPr/>
          <a:lstStyle/>
          <a:p>
            <a:r>
              <a:rPr lang="en-GB" dirty="0"/>
              <a:t>By design, DSU and TSSU will net with each other</a:t>
            </a:r>
          </a:p>
          <a:p>
            <a:pPr lvl="1"/>
            <a:r>
              <a:rPr lang="en-GB" dirty="0"/>
              <a:t>This is so that the DSU is not in receipt of energy payments</a:t>
            </a:r>
          </a:p>
          <a:p>
            <a:pPr lvl="1"/>
            <a:r>
              <a:rPr lang="en-GB" dirty="0"/>
              <a:t>It was decided in I-SEM to continue to do this through the TSSU mechanism</a:t>
            </a:r>
          </a:p>
          <a:p>
            <a:pPr lvl="1"/>
            <a:r>
              <a:rPr lang="en-GB" dirty="0"/>
              <a:t>Both units are settled under the same PT</a:t>
            </a:r>
          </a:p>
          <a:p>
            <a:pPr lvl="1"/>
            <a:endParaRPr lang="en-GB" dirty="0"/>
          </a:p>
          <a:p>
            <a:r>
              <a:rPr lang="en-GB" dirty="0"/>
              <a:t>This leads to a net exposure to the market of zero</a:t>
            </a:r>
          </a:p>
          <a:p>
            <a:pPr lvl="1"/>
            <a:r>
              <a:rPr lang="en-GB" dirty="0"/>
              <a:t>For the TSSU to have any charge, the DSU will have an opposite payment</a:t>
            </a:r>
          </a:p>
          <a:p>
            <a:pPr lvl="1"/>
            <a:r>
              <a:rPr lang="en-GB" dirty="0"/>
              <a:t>Single invoicing covers the risk that the DSU will be paid but TSSU will not pay</a:t>
            </a:r>
          </a:p>
          <a:p>
            <a:pPr lvl="1"/>
            <a:endParaRPr lang="en-GB" dirty="0"/>
          </a:p>
          <a:p>
            <a:r>
              <a:rPr lang="en-GB" dirty="0"/>
              <a:t>However, undefined exposure on the DSU and TSSU are not aligned</a:t>
            </a:r>
          </a:p>
          <a:p>
            <a:pPr lvl="1"/>
            <a:r>
              <a:rPr lang="en-GB" dirty="0"/>
              <a:t>TSSU has longer exposure period</a:t>
            </a:r>
          </a:p>
          <a:p>
            <a:pPr lvl="1"/>
            <a:r>
              <a:rPr lang="en-GB" dirty="0"/>
              <a:t>Leads to credit reflecting more demand exposure than generator benefit</a:t>
            </a:r>
          </a:p>
          <a:p>
            <a:pPr lvl="1"/>
            <a:r>
              <a:rPr lang="en-GB" dirty="0"/>
              <a:t>Value of unpaid/unbilled invoices likely to net to zero</a:t>
            </a:r>
          </a:p>
        </p:txBody>
      </p:sp>
    </p:spTree>
    <p:extLst>
      <p:ext uri="{BB962C8B-B14F-4D97-AF65-F5344CB8AC3E}">
        <p14:creationId xmlns:p14="http://schemas.microsoft.com/office/powerpoint/2010/main" val="135111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F333F-BAB5-4BD5-A107-8D59BFEBA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DSUs and Energy Settlement – Ex Ante Trading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435A9A-2E02-48A8-9ADB-C65D68A56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5029"/>
            <a:ext cx="8596668" cy="4617716"/>
          </a:xfrm>
        </p:spPr>
        <p:txBody>
          <a:bodyPr>
            <a:normAutofit/>
          </a:bodyPr>
          <a:lstStyle/>
          <a:p>
            <a:r>
              <a:rPr lang="en-GB" dirty="0"/>
              <a:t>A risk to the market can exist where the DSU trades ex-ante</a:t>
            </a:r>
          </a:p>
          <a:p>
            <a:endParaRPr lang="en-GB" dirty="0"/>
          </a:p>
          <a:p>
            <a:r>
              <a:rPr lang="en-GB" dirty="0"/>
              <a:t>Here the DSU may take a position on the market spread and create an exposure to SEMO</a:t>
            </a:r>
          </a:p>
          <a:p>
            <a:endParaRPr lang="en-GB" dirty="0"/>
          </a:p>
          <a:p>
            <a:r>
              <a:rPr lang="en-GB" dirty="0"/>
              <a:t>Example:</a:t>
            </a:r>
          </a:p>
          <a:p>
            <a:pPr lvl="1"/>
            <a:r>
              <a:rPr lang="en-GB" dirty="0"/>
              <a:t>DSU sells 10 MW in DAM but TSSU buys 0 MW</a:t>
            </a:r>
          </a:p>
          <a:p>
            <a:pPr lvl="1"/>
            <a:r>
              <a:rPr lang="en-GB" dirty="0"/>
              <a:t>TSSU has CIMB of 10 MW * PIMB due to SEMO. This is not covered by SEMOpx revenues</a:t>
            </a:r>
          </a:p>
          <a:p>
            <a:endParaRPr lang="en-GB" dirty="0"/>
          </a:p>
          <a:p>
            <a:r>
              <a:rPr lang="en-GB" dirty="0"/>
              <a:t>In this example there is an exposure to SEMO based on the trading</a:t>
            </a:r>
          </a:p>
          <a:p>
            <a:pPr lvl="1"/>
            <a:r>
              <a:rPr lang="en-GB" dirty="0"/>
              <a:t>Any solution must take account of ex-ante trading and the effect on </a:t>
            </a:r>
            <a:r>
              <a:rPr lang="en-GB"/>
              <a:t>risk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050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2BC52A-F7E4-4483-AC6F-AA4F10B1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Discussion – Solution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6A776-CB75-4CF8-96A9-01B83191F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are of the view that potential solutions should reflect:</a:t>
            </a:r>
          </a:p>
          <a:p>
            <a:pPr lvl="1"/>
            <a:r>
              <a:rPr lang="en-GB" dirty="0"/>
              <a:t>That settlement will ultimately be on a net basis between DSU and TSSU</a:t>
            </a:r>
          </a:p>
          <a:p>
            <a:pPr lvl="1"/>
            <a:r>
              <a:rPr lang="en-GB" dirty="0"/>
              <a:t>That it is not possible for the TSSU to have demand without corresponding DSU dispatch (i.e. QM is set equal to Dispatch Quantity * -1)</a:t>
            </a:r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We would welcome the view of SEMO on its findings at arriving at the relevant interim solutions for DSU collateral</a:t>
            </a:r>
          </a:p>
        </p:txBody>
      </p:sp>
    </p:spTree>
    <p:extLst>
      <p:ext uri="{BB962C8B-B14F-4D97-AF65-F5344CB8AC3E}">
        <p14:creationId xmlns:p14="http://schemas.microsoft.com/office/powerpoint/2010/main" val="8468644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408</Words>
  <Application>Microsoft Office PowerPoint</Application>
  <PresentationFormat>Custom</PresentationFormat>
  <Paragraphs>53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Captured Carbon</vt:lpstr>
      <vt:lpstr>Mod_03_18 – DSU Concerns</vt:lpstr>
      <vt:lpstr>DSUs and Energy Settlement</vt:lpstr>
      <vt:lpstr>DSUs and Energy Settlement – Ex Ante Trading</vt:lpstr>
      <vt:lpstr>For Discussion – Solution Requirements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Captured Carbon</dc:title>
  <dc:creator>Robert Mc Carthy</dc:creator>
  <cp:lastModifiedBy>Linnane, Sandra</cp:lastModifiedBy>
  <cp:revision>24</cp:revision>
  <dcterms:created xsi:type="dcterms:W3CDTF">2018-12-03T11:55:58Z</dcterms:created>
  <dcterms:modified xsi:type="dcterms:W3CDTF">2019-01-28T10:37:03Z</dcterms:modified>
</cp:coreProperties>
</file>