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508" r:id="rId2"/>
    <p:sldId id="519" r:id="rId3"/>
    <p:sldId id="513" r:id="rId4"/>
    <p:sldId id="517" r:id="rId5"/>
    <p:sldId id="515" r:id="rId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01589"/>
    <a:srgbClr val="CC3399"/>
    <a:srgbClr val="4C116D"/>
    <a:srgbClr val="E1E8F5"/>
    <a:srgbClr val="990099"/>
    <a:srgbClr val="782898"/>
    <a:srgbClr val="9231B9"/>
    <a:srgbClr val="CC9900"/>
    <a:srgbClr val="3A0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93" autoAdjust="0"/>
  </p:normalViewPr>
  <p:slideViewPr>
    <p:cSldViewPr>
      <p:cViewPr>
        <p:scale>
          <a:sx n="139" d="100"/>
          <a:sy n="139" d="100"/>
        </p:scale>
        <p:origin x="-882" y="-72"/>
      </p:cViewPr>
      <p:guideLst>
        <p:guide orient="horz" pos="162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t>Imbalance Settlement</a:t>
            </a:r>
            <a:r>
              <a:rPr lang="en-GB" sz="1600" b="1" baseline="0"/>
              <a:t> Price</a:t>
            </a:r>
          </a:p>
          <a:p>
            <a:pPr>
              <a:defRPr sz="1400" b="0" i="0" u="none" strike="noStrike" kern="1200" spc="0" baseline="0">
                <a:solidFill>
                  <a:schemeClr val="tx1">
                    <a:lumMod val="65000"/>
                    <a:lumOff val="35000"/>
                  </a:schemeClr>
                </a:solidFill>
                <a:latin typeface="+mn-lt"/>
                <a:ea typeface="+mn-ea"/>
                <a:cs typeface="+mn-cs"/>
              </a:defRPr>
            </a:pPr>
            <a:r>
              <a:rPr lang="en-GB" sz="1100" i="1"/>
              <a:t>Trade Date: 22/11/2018</a:t>
            </a:r>
          </a:p>
        </c:rich>
      </c:tx>
      <c:layout/>
      <c:overlay val="0"/>
      <c:spPr>
        <a:noFill/>
        <a:ln>
          <a:noFill/>
        </a:ln>
        <a:effectLst/>
      </c:spPr>
    </c:title>
    <c:autoTitleDeleted val="0"/>
    <c:plotArea>
      <c:layout/>
      <c:barChart>
        <c:barDir val="col"/>
        <c:grouping val="clustered"/>
        <c:varyColors val="0"/>
        <c:ser>
          <c:idx val="0"/>
          <c:order val="0"/>
          <c:tx>
            <c:v>"Imbalance Settlement Price"</c:v>
          </c:tx>
          <c:spPr>
            <a:solidFill>
              <a:srgbClr val="002060"/>
            </a:solidFill>
            <a:ln>
              <a:solidFill>
                <a:srgbClr val="002060"/>
              </a:solidFill>
            </a:ln>
            <a:effectLst/>
          </c:spPr>
          <c:invertIfNegative val="0"/>
          <c:dPt>
            <c:idx val="20"/>
            <c:invertIfNegative val="0"/>
            <c:bubble3D val="0"/>
            <c:spPr>
              <a:solidFill>
                <a:schemeClr val="accent2"/>
              </a:solidFill>
              <a:ln>
                <a:solidFill>
                  <a:schemeClr val="accent2"/>
                </a:solidFill>
              </a:ln>
              <a:effectLst/>
            </c:spPr>
            <c:extLst xmlns:c16r2="http://schemas.microsoft.com/office/drawing/2015/06/chart">
              <c:ext xmlns:c16="http://schemas.microsoft.com/office/drawing/2014/chart" uri="{C3380CC4-5D6E-409C-BE32-E72D297353CC}">
                <c16:uniqueId val="{00000001-B385-467C-AF73-BE5F6DE354DC}"/>
              </c:ext>
            </c:extLst>
          </c:dPt>
          <c:cat>
            <c:numRef>
              <c:f>'22 Nov'!$V$4:$V$51</c:f>
              <c:numCache>
                <c:formatCode>h:mm</c:formatCode>
                <c:ptCount val="48"/>
                <c:pt idx="0">
                  <c:v>0.95833333333333337</c:v>
                </c:pt>
                <c:pt idx="1">
                  <c:v>0.97916666666666663</c:v>
                </c:pt>
                <c:pt idx="2">
                  <c:v>1</c:v>
                </c:pt>
                <c:pt idx="3">
                  <c:v>1.0208333333333299</c:v>
                </c:pt>
                <c:pt idx="4">
                  <c:v>1.0416666666666701</c:v>
                </c:pt>
                <c:pt idx="5">
                  <c:v>1.0625</c:v>
                </c:pt>
                <c:pt idx="6">
                  <c:v>1.0833333333333299</c:v>
                </c:pt>
                <c:pt idx="7">
                  <c:v>1.1041666666666701</c:v>
                </c:pt>
                <c:pt idx="8">
                  <c:v>1.125</c:v>
                </c:pt>
                <c:pt idx="9">
                  <c:v>1.1458333333333299</c:v>
                </c:pt>
                <c:pt idx="10">
                  <c:v>1.1666666666666701</c:v>
                </c:pt>
                <c:pt idx="11">
                  <c:v>1.1875</c:v>
                </c:pt>
                <c:pt idx="12">
                  <c:v>1.2083333333333299</c:v>
                </c:pt>
                <c:pt idx="13">
                  <c:v>1.2291666666666701</c:v>
                </c:pt>
                <c:pt idx="14">
                  <c:v>1.25</c:v>
                </c:pt>
                <c:pt idx="15">
                  <c:v>1.2708333333333299</c:v>
                </c:pt>
                <c:pt idx="16">
                  <c:v>1.2916666666666701</c:v>
                </c:pt>
                <c:pt idx="17">
                  <c:v>1.3125</c:v>
                </c:pt>
                <c:pt idx="18">
                  <c:v>1.3333333333333299</c:v>
                </c:pt>
                <c:pt idx="19">
                  <c:v>1.3541666666666701</c:v>
                </c:pt>
                <c:pt idx="20">
                  <c:v>1.375</c:v>
                </c:pt>
                <c:pt idx="21">
                  <c:v>1.3958333333333299</c:v>
                </c:pt>
                <c:pt idx="22">
                  <c:v>1.4166666666666701</c:v>
                </c:pt>
                <c:pt idx="23">
                  <c:v>1.4375</c:v>
                </c:pt>
                <c:pt idx="24">
                  <c:v>1.4583333333333299</c:v>
                </c:pt>
                <c:pt idx="25">
                  <c:v>1.4791666666666601</c:v>
                </c:pt>
                <c:pt idx="26">
                  <c:v>1.5</c:v>
                </c:pt>
                <c:pt idx="27">
                  <c:v>1.5208333333333299</c:v>
                </c:pt>
                <c:pt idx="28">
                  <c:v>1.5416666666666601</c:v>
                </c:pt>
                <c:pt idx="29">
                  <c:v>1.5625</c:v>
                </c:pt>
                <c:pt idx="30">
                  <c:v>1.5833333333333299</c:v>
                </c:pt>
                <c:pt idx="31">
                  <c:v>1.6041666666666601</c:v>
                </c:pt>
                <c:pt idx="32">
                  <c:v>1.625</c:v>
                </c:pt>
                <c:pt idx="33">
                  <c:v>1.6458333333333299</c:v>
                </c:pt>
                <c:pt idx="34">
                  <c:v>1.6666666666666601</c:v>
                </c:pt>
                <c:pt idx="35">
                  <c:v>1.6875</c:v>
                </c:pt>
                <c:pt idx="36">
                  <c:v>1.7083333333333299</c:v>
                </c:pt>
                <c:pt idx="37">
                  <c:v>1.7291666666666601</c:v>
                </c:pt>
                <c:pt idx="38">
                  <c:v>1.75</c:v>
                </c:pt>
                <c:pt idx="39">
                  <c:v>1.7708333333333299</c:v>
                </c:pt>
                <c:pt idx="40">
                  <c:v>1.7916666666666601</c:v>
                </c:pt>
                <c:pt idx="41">
                  <c:v>1.8125</c:v>
                </c:pt>
                <c:pt idx="42">
                  <c:v>1.8333333333333299</c:v>
                </c:pt>
                <c:pt idx="43">
                  <c:v>1.8541666666666601</c:v>
                </c:pt>
                <c:pt idx="44">
                  <c:v>1.875</c:v>
                </c:pt>
                <c:pt idx="45">
                  <c:v>1.8958333333333299</c:v>
                </c:pt>
                <c:pt idx="46">
                  <c:v>1.9166666666666601</c:v>
                </c:pt>
                <c:pt idx="47">
                  <c:v>1.9375</c:v>
                </c:pt>
              </c:numCache>
            </c:numRef>
          </c:cat>
          <c:val>
            <c:numRef>
              <c:f>'22 Nov'!$AB$4:$AB$51</c:f>
              <c:numCache>
                <c:formatCode>General</c:formatCode>
                <c:ptCount val="48"/>
                <c:pt idx="0">
                  <c:v>100.51</c:v>
                </c:pt>
                <c:pt idx="1">
                  <c:v>67.31</c:v>
                </c:pt>
                <c:pt idx="2">
                  <c:v>69.78</c:v>
                </c:pt>
                <c:pt idx="3">
                  <c:v>78.709999999999994</c:v>
                </c:pt>
                <c:pt idx="4">
                  <c:v>42.88</c:v>
                </c:pt>
                <c:pt idx="5">
                  <c:v>45.64</c:v>
                </c:pt>
                <c:pt idx="6">
                  <c:v>40.92</c:v>
                </c:pt>
                <c:pt idx="7">
                  <c:v>58.09</c:v>
                </c:pt>
                <c:pt idx="8">
                  <c:v>35.630000000000003</c:v>
                </c:pt>
                <c:pt idx="9">
                  <c:v>25</c:v>
                </c:pt>
                <c:pt idx="10">
                  <c:v>36.450000000000003</c:v>
                </c:pt>
                <c:pt idx="11">
                  <c:v>54.71</c:v>
                </c:pt>
                <c:pt idx="12">
                  <c:v>45.19</c:v>
                </c:pt>
                <c:pt idx="13">
                  <c:v>60.41</c:v>
                </c:pt>
                <c:pt idx="14">
                  <c:v>71.239999999999995</c:v>
                </c:pt>
                <c:pt idx="15">
                  <c:v>61.04</c:v>
                </c:pt>
                <c:pt idx="16">
                  <c:v>72.58</c:v>
                </c:pt>
                <c:pt idx="17">
                  <c:v>74.2</c:v>
                </c:pt>
                <c:pt idx="18">
                  <c:v>58.88</c:v>
                </c:pt>
                <c:pt idx="19">
                  <c:v>96.47</c:v>
                </c:pt>
                <c:pt idx="20">
                  <c:v>85.8</c:v>
                </c:pt>
                <c:pt idx="21">
                  <c:v>186.08</c:v>
                </c:pt>
                <c:pt idx="22">
                  <c:v>113.58</c:v>
                </c:pt>
                <c:pt idx="23">
                  <c:v>66.91</c:v>
                </c:pt>
                <c:pt idx="24">
                  <c:v>84.62</c:v>
                </c:pt>
                <c:pt idx="25">
                  <c:v>144.18</c:v>
                </c:pt>
                <c:pt idx="26">
                  <c:v>49.49</c:v>
                </c:pt>
                <c:pt idx="27">
                  <c:v>45.18</c:v>
                </c:pt>
                <c:pt idx="28">
                  <c:v>48.78</c:v>
                </c:pt>
                <c:pt idx="29">
                  <c:v>49.61</c:v>
                </c:pt>
                <c:pt idx="30">
                  <c:v>56.01</c:v>
                </c:pt>
                <c:pt idx="31">
                  <c:v>68.92</c:v>
                </c:pt>
                <c:pt idx="32">
                  <c:v>47.25</c:v>
                </c:pt>
                <c:pt idx="33">
                  <c:v>146.62</c:v>
                </c:pt>
                <c:pt idx="34">
                  <c:v>87.52</c:v>
                </c:pt>
                <c:pt idx="35">
                  <c:v>123.56</c:v>
                </c:pt>
                <c:pt idx="36">
                  <c:v>114.53</c:v>
                </c:pt>
                <c:pt idx="37">
                  <c:v>120.18</c:v>
                </c:pt>
                <c:pt idx="38">
                  <c:v>167.7</c:v>
                </c:pt>
                <c:pt idx="39">
                  <c:v>92.24</c:v>
                </c:pt>
                <c:pt idx="40">
                  <c:v>130.77000000000001</c:v>
                </c:pt>
                <c:pt idx="41">
                  <c:v>83.26</c:v>
                </c:pt>
                <c:pt idx="42">
                  <c:v>72.19</c:v>
                </c:pt>
                <c:pt idx="43">
                  <c:v>82.39</c:v>
                </c:pt>
                <c:pt idx="44">
                  <c:v>142.66999999999999</c:v>
                </c:pt>
                <c:pt idx="45">
                  <c:v>125.49</c:v>
                </c:pt>
                <c:pt idx="46">
                  <c:v>203.34</c:v>
                </c:pt>
                <c:pt idx="47">
                  <c:v>63.6</c:v>
                </c:pt>
              </c:numCache>
            </c:numRef>
          </c:val>
          <c:extLst xmlns:c16r2="http://schemas.microsoft.com/office/drawing/2015/06/chart">
            <c:ext xmlns:c16="http://schemas.microsoft.com/office/drawing/2014/chart" uri="{C3380CC4-5D6E-409C-BE32-E72D297353CC}">
              <c16:uniqueId val="{00000002-B385-467C-AF73-BE5F6DE354DC}"/>
            </c:ext>
          </c:extLst>
        </c:ser>
        <c:dLbls>
          <c:showLegendKey val="0"/>
          <c:showVal val="0"/>
          <c:showCatName val="0"/>
          <c:showSerName val="0"/>
          <c:showPercent val="0"/>
          <c:showBubbleSize val="0"/>
        </c:dLbls>
        <c:gapWidth val="0"/>
        <c:axId val="43469440"/>
        <c:axId val="43491712"/>
      </c:barChart>
      <c:catAx>
        <c:axId val="43469440"/>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491712"/>
        <c:crosses val="autoZero"/>
        <c:auto val="1"/>
        <c:lblAlgn val="ctr"/>
        <c:lblOffset val="100"/>
        <c:noMultiLvlLbl val="0"/>
      </c:catAx>
      <c:valAx>
        <c:axId val="43491712"/>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€/MWh</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694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ED1FFDC-7D15-4AED-ACB1-236C4A09B020}" type="datetimeFigureOut">
              <a:rPr lang="en-GB" smtClean="0"/>
              <a:t>19/02/2019</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1152CF-2D05-4C85-BAFD-348A579BB3BF}" type="slidenum">
              <a:rPr lang="en-GB" smtClean="0"/>
              <a:t>‹#›</a:t>
            </a:fld>
            <a:endParaRPr lang="en-GB"/>
          </a:p>
        </p:txBody>
      </p:sp>
    </p:spTree>
    <p:extLst>
      <p:ext uri="{BB962C8B-B14F-4D97-AF65-F5344CB8AC3E}">
        <p14:creationId xmlns:p14="http://schemas.microsoft.com/office/powerpoint/2010/main" val="306269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C1152CF-2D05-4C85-BAFD-348A579BB3BF}" type="slidenum">
              <a:rPr lang="en-GB" smtClean="0"/>
              <a:t>1</a:t>
            </a:fld>
            <a:endParaRPr lang="en-GB"/>
          </a:p>
        </p:txBody>
      </p:sp>
    </p:spTree>
    <p:extLst>
      <p:ext uri="{BB962C8B-B14F-4D97-AF65-F5344CB8AC3E}">
        <p14:creationId xmlns:p14="http://schemas.microsoft.com/office/powerpoint/2010/main" val="4085156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1152CF-2D05-4C85-BAFD-348A579BB3BF}" type="slidenum">
              <a:rPr lang="en-GB" smtClean="0"/>
              <a:t>2</a:t>
            </a:fld>
            <a:endParaRPr lang="en-GB"/>
          </a:p>
        </p:txBody>
      </p:sp>
    </p:spTree>
    <p:extLst>
      <p:ext uri="{BB962C8B-B14F-4D97-AF65-F5344CB8AC3E}">
        <p14:creationId xmlns:p14="http://schemas.microsoft.com/office/powerpoint/2010/main" val="409354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1152CF-2D05-4C85-BAFD-348A579BB3BF}" type="slidenum">
              <a:rPr lang="en-GB" smtClean="0"/>
              <a:t>3</a:t>
            </a:fld>
            <a:endParaRPr lang="en-GB"/>
          </a:p>
        </p:txBody>
      </p:sp>
    </p:spTree>
    <p:extLst>
      <p:ext uri="{BB962C8B-B14F-4D97-AF65-F5344CB8AC3E}">
        <p14:creationId xmlns:p14="http://schemas.microsoft.com/office/powerpoint/2010/main" val="3162091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1152CF-2D05-4C85-BAFD-348A579BB3BF}" type="slidenum">
              <a:rPr lang="en-GB" smtClean="0"/>
              <a:t>4</a:t>
            </a:fld>
            <a:endParaRPr lang="en-GB"/>
          </a:p>
        </p:txBody>
      </p:sp>
    </p:spTree>
    <p:extLst>
      <p:ext uri="{BB962C8B-B14F-4D97-AF65-F5344CB8AC3E}">
        <p14:creationId xmlns:p14="http://schemas.microsoft.com/office/powerpoint/2010/main" val="169572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1152CF-2D05-4C85-BAFD-348A579BB3BF}" type="slidenum">
              <a:rPr lang="en-GB" smtClean="0"/>
              <a:t>5</a:t>
            </a:fld>
            <a:endParaRPr lang="en-GB"/>
          </a:p>
        </p:txBody>
      </p:sp>
    </p:spTree>
    <p:extLst>
      <p:ext uri="{BB962C8B-B14F-4D97-AF65-F5344CB8AC3E}">
        <p14:creationId xmlns:p14="http://schemas.microsoft.com/office/powerpoint/2010/main" val="67982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F5BB94-0315-4BCA-B8FA-37E8D5574999}"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BB487-4286-4A0E-82D2-DF0251842A18}" type="slidenum">
              <a:rPr lang="en-GB" smtClean="0"/>
              <a:t>‹#›</a:t>
            </a:fld>
            <a:endParaRPr lang="en-GB"/>
          </a:p>
        </p:txBody>
      </p:sp>
    </p:spTree>
    <p:extLst>
      <p:ext uri="{BB962C8B-B14F-4D97-AF65-F5344CB8AC3E}">
        <p14:creationId xmlns:p14="http://schemas.microsoft.com/office/powerpoint/2010/main" val="3987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F5BB94-0315-4BCA-B8FA-37E8D5574999}"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BB487-4286-4A0E-82D2-DF0251842A18}" type="slidenum">
              <a:rPr lang="en-GB" smtClean="0"/>
              <a:t>‹#›</a:t>
            </a:fld>
            <a:endParaRPr lang="en-GB"/>
          </a:p>
        </p:txBody>
      </p:sp>
    </p:spTree>
    <p:extLst>
      <p:ext uri="{BB962C8B-B14F-4D97-AF65-F5344CB8AC3E}">
        <p14:creationId xmlns:p14="http://schemas.microsoft.com/office/powerpoint/2010/main" val="2664553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F5BB94-0315-4BCA-B8FA-37E8D5574999}"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BB487-4286-4A0E-82D2-DF0251842A18}" type="slidenum">
              <a:rPr lang="en-GB" smtClean="0"/>
              <a:t>‹#›</a:t>
            </a:fld>
            <a:endParaRPr lang="en-GB"/>
          </a:p>
        </p:txBody>
      </p:sp>
    </p:spTree>
    <p:extLst>
      <p:ext uri="{BB962C8B-B14F-4D97-AF65-F5344CB8AC3E}">
        <p14:creationId xmlns:p14="http://schemas.microsoft.com/office/powerpoint/2010/main" val="287218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F5BB94-0315-4BCA-B8FA-37E8D5574999}"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BB487-4286-4A0E-82D2-DF0251842A18}" type="slidenum">
              <a:rPr lang="en-GB" smtClean="0"/>
              <a:t>‹#›</a:t>
            </a:fld>
            <a:endParaRPr lang="en-GB"/>
          </a:p>
        </p:txBody>
      </p:sp>
    </p:spTree>
    <p:extLst>
      <p:ext uri="{BB962C8B-B14F-4D97-AF65-F5344CB8AC3E}">
        <p14:creationId xmlns:p14="http://schemas.microsoft.com/office/powerpoint/2010/main" val="154175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5BB94-0315-4BCA-B8FA-37E8D5574999}"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BB487-4286-4A0E-82D2-DF0251842A18}" type="slidenum">
              <a:rPr lang="en-GB" smtClean="0"/>
              <a:t>‹#›</a:t>
            </a:fld>
            <a:endParaRPr lang="en-GB"/>
          </a:p>
        </p:txBody>
      </p:sp>
    </p:spTree>
    <p:extLst>
      <p:ext uri="{BB962C8B-B14F-4D97-AF65-F5344CB8AC3E}">
        <p14:creationId xmlns:p14="http://schemas.microsoft.com/office/powerpoint/2010/main" val="279371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F5BB94-0315-4BCA-B8FA-37E8D5574999}" type="datetimeFigureOut">
              <a:rPr lang="en-GB" smtClean="0"/>
              <a:t>19/02/2019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BB487-4286-4A0E-82D2-DF0251842A18}" type="slidenum">
              <a:rPr lang="en-GB" smtClean="0"/>
              <a:t>‹#›</a:t>
            </a:fld>
            <a:endParaRPr lang="en-GB"/>
          </a:p>
        </p:txBody>
      </p:sp>
    </p:spTree>
    <p:extLst>
      <p:ext uri="{BB962C8B-B14F-4D97-AF65-F5344CB8AC3E}">
        <p14:creationId xmlns:p14="http://schemas.microsoft.com/office/powerpoint/2010/main" val="221087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F5BB94-0315-4BCA-B8FA-37E8D5574999}" type="datetimeFigureOut">
              <a:rPr lang="en-GB" smtClean="0"/>
              <a:t>19/02/2019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9BB487-4286-4A0E-82D2-DF0251842A18}" type="slidenum">
              <a:rPr lang="en-GB" smtClean="0"/>
              <a:t>‹#›</a:t>
            </a:fld>
            <a:endParaRPr lang="en-GB"/>
          </a:p>
        </p:txBody>
      </p:sp>
    </p:spTree>
    <p:extLst>
      <p:ext uri="{BB962C8B-B14F-4D97-AF65-F5344CB8AC3E}">
        <p14:creationId xmlns:p14="http://schemas.microsoft.com/office/powerpoint/2010/main" val="212912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F5BB94-0315-4BCA-B8FA-37E8D5574999}" type="datetimeFigureOut">
              <a:rPr lang="en-GB" smtClean="0"/>
              <a:t>19/02/2019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9BB487-4286-4A0E-82D2-DF0251842A18}" type="slidenum">
              <a:rPr lang="en-GB" smtClean="0"/>
              <a:t>‹#›</a:t>
            </a:fld>
            <a:endParaRPr lang="en-GB"/>
          </a:p>
        </p:txBody>
      </p:sp>
    </p:spTree>
    <p:extLst>
      <p:ext uri="{BB962C8B-B14F-4D97-AF65-F5344CB8AC3E}">
        <p14:creationId xmlns:p14="http://schemas.microsoft.com/office/powerpoint/2010/main" val="284667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5BB94-0315-4BCA-B8FA-37E8D5574999}" type="datetimeFigureOut">
              <a:rPr lang="en-GB" smtClean="0"/>
              <a:t>19/02/2019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9BB487-4286-4A0E-82D2-DF0251842A18}" type="slidenum">
              <a:rPr lang="en-GB" smtClean="0"/>
              <a:t>‹#›</a:t>
            </a:fld>
            <a:endParaRPr lang="en-GB"/>
          </a:p>
        </p:txBody>
      </p:sp>
    </p:spTree>
    <p:extLst>
      <p:ext uri="{BB962C8B-B14F-4D97-AF65-F5344CB8AC3E}">
        <p14:creationId xmlns:p14="http://schemas.microsoft.com/office/powerpoint/2010/main" val="274545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5BB94-0315-4BCA-B8FA-37E8D5574999}" type="datetimeFigureOut">
              <a:rPr lang="en-GB" smtClean="0"/>
              <a:t>19/02/2019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BB487-4286-4A0E-82D2-DF0251842A18}" type="slidenum">
              <a:rPr lang="en-GB" smtClean="0"/>
              <a:t>‹#›</a:t>
            </a:fld>
            <a:endParaRPr lang="en-GB"/>
          </a:p>
        </p:txBody>
      </p:sp>
    </p:spTree>
    <p:extLst>
      <p:ext uri="{BB962C8B-B14F-4D97-AF65-F5344CB8AC3E}">
        <p14:creationId xmlns:p14="http://schemas.microsoft.com/office/powerpoint/2010/main" val="355251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5BB94-0315-4BCA-B8FA-37E8D5574999}" type="datetimeFigureOut">
              <a:rPr lang="en-GB" smtClean="0"/>
              <a:t>19/02/2019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BB487-4286-4A0E-82D2-DF0251842A18}" type="slidenum">
              <a:rPr lang="en-GB" smtClean="0"/>
              <a:t>‹#›</a:t>
            </a:fld>
            <a:endParaRPr lang="en-GB"/>
          </a:p>
        </p:txBody>
      </p:sp>
    </p:spTree>
    <p:extLst>
      <p:ext uri="{BB962C8B-B14F-4D97-AF65-F5344CB8AC3E}">
        <p14:creationId xmlns:p14="http://schemas.microsoft.com/office/powerpoint/2010/main" val="182201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F5BB94-0315-4BCA-B8FA-37E8D5574999}" type="datetimeFigureOut">
              <a:rPr lang="en-GB" smtClean="0"/>
              <a:t>19/02/2019</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F9BB487-4286-4A0E-82D2-DF0251842A18}" type="slidenum">
              <a:rPr lang="en-GB" smtClean="0"/>
              <a:t>‹#›</a:t>
            </a:fld>
            <a:endParaRPr lang="en-GB"/>
          </a:p>
        </p:txBody>
      </p:sp>
    </p:spTree>
    <p:extLst>
      <p:ext uri="{BB962C8B-B14F-4D97-AF65-F5344CB8AC3E}">
        <p14:creationId xmlns:p14="http://schemas.microsoft.com/office/powerpoint/2010/main" val="2985602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Marketing\Brand\2016 Brand Guidelines\PowerPoint Templates\PPT 16-9\PPT 16-9\4532-Energia-Powerpoint-Template-(16-9)-1.jpg"/>
          <p:cNvPicPr>
            <a:picLocks noChangeAspect="1" noChangeArrowheads="1"/>
          </p:cNvPicPr>
          <p:nvPr/>
        </p:nvPicPr>
        <p:blipFill rotWithShape="1">
          <a:blip r:embed="rId3">
            <a:extLst>
              <a:ext uri="{28A0092B-C50C-407E-A947-70E740481C1C}">
                <a14:useLocalDpi xmlns:a14="http://schemas.microsoft.com/office/drawing/2010/main" val="0"/>
              </a:ext>
            </a:extLst>
          </a:blip>
          <a:srcRect l="-874" t="-1" b="-1662"/>
          <a:stretch/>
        </p:blipFill>
        <p:spPr bwMode="auto">
          <a:xfrm>
            <a:off x="-195855" y="0"/>
            <a:ext cx="9466559" cy="538006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1563638"/>
            <a:ext cx="9144000" cy="1419622"/>
          </a:xfrm>
          <a:noFill/>
          <a:ln w="57150">
            <a:noFill/>
          </a:ln>
        </p:spPr>
        <p:txBody>
          <a:bodyPr>
            <a:normAutofit/>
          </a:bodyPr>
          <a:lstStyle/>
          <a:p>
            <a:r>
              <a:rPr lang="en-GB" sz="2400" dirty="0" smtClean="0">
                <a:solidFill>
                  <a:schemeClr val="bg1"/>
                </a:solidFill>
              </a:rPr>
              <a:t>MOD_03_19</a:t>
            </a:r>
            <a:br>
              <a:rPr lang="en-GB" sz="2400" dirty="0" smtClean="0">
                <a:solidFill>
                  <a:schemeClr val="bg1"/>
                </a:solidFill>
              </a:rPr>
            </a:br>
            <a:r>
              <a:rPr lang="en-GB" sz="2400" dirty="0" smtClean="0">
                <a:solidFill>
                  <a:schemeClr val="bg1"/>
                </a:solidFill>
              </a:rPr>
              <a:t>Amended application of the Market Back Up Price if an Imbalance Price(s) fail to calculate</a:t>
            </a:r>
            <a:endParaRPr lang="en-GB" sz="2400" dirty="0">
              <a:solidFill>
                <a:schemeClr val="bg1"/>
              </a:solidFill>
            </a:endParaRPr>
          </a:p>
        </p:txBody>
      </p:sp>
      <p:sp>
        <p:nvSpPr>
          <p:cNvPr id="5" name="Title 1"/>
          <p:cNvSpPr txBox="1">
            <a:spLocks/>
          </p:cNvSpPr>
          <p:nvPr/>
        </p:nvSpPr>
        <p:spPr>
          <a:xfrm>
            <a:off x="0" y="3363838"/>
            <a:ext cx="9144000" cy="1008112"/>
          </a:xfrm>
          <a:prstGeom prst="rect">
            <a:avLst/>
          </a:prstGeom>
          <a:noFill/>
          <a:ln w="57150">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solidFill>
                  <a:schemeClr val="bg1">
                    <a:lumMod val="75000"/>
                  </a:schemeClr>
                </a:solidFill>
              </a:rPr>
              <a:t>Energia</a:t>
            </a:r>
          </a:p>
        </p:txBody>
      </p:sp>
    </p:spTree>
    <p:extLst>
      <p:ext uri="{BB962C8B-B14F-4D97-AF65-F5344CB8AC3E}">
        <p14:creationId xmlns:p14="http://schemas.microsoft.com/office/powerpoint/2010/main" val="883136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Marketing\Brand\2016 Brand Guidelines\PowerPoint Templates\PPT 16-9\PPT 16-9\4532-Energia-Powerpoint-Template-(16-9)-1.jpg"/>
          <p:cNvPicPr>
            <a:picLocks noChangeAspect="1" noChangeArrowheads="1"/>
          </p:cNvPicPr>
          <p:nvPr/>
        </p:nvPicPr>
        <p:blipFill rotWithShape="1">
          <a:blip r:embed="rId3">
            <a:extLst>
              <a:ext uri="{28A0092B-C50C-407E-A947-70E740481C1C}">
                <a14:useLocalDpi xmlns:a14="http://schemas.microsoft.com/office/drawing/2010/main" val="0"/>
              </a:ext>
            </a:extLst>
          </a:blip>
          <a:srcRect l="24815" b="87937"/>
          <a:stretch/>
        </p:blipFill>
        <p:spPr bwMode="auto">
          <a:xfrm>
            <a:off x="0" y="1"/>
            <a:ext cx="9144000" cy="82731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0"/>
            <a:ext cx="9144000" cy="843558"/>
          </a:xfrm>
          <a:noFill/>
          <a:ln w="57150">
            <a:noFill/>
          </a:ln>
        </p:spPr>
        <p:txBody>
          <a:bodyPr>
            <a:normAutofit/>
          </a:bodyPr>
          <a:lstStyle/>
          <a:p>
            <a:r>
              <a:rPr lang="en-GB" sz="2400" b="1" dirty="0" smtClean="0">
                <a:solidFill>
                  <a:schemeClr val="bg1"/>
                </a:solidFill>
              </a:rPr>
              <a:t>Background Info</a:t>
            </a:r>
            <a:endParaRPr lang="en-GB" sz="2400" b="1" dirty="0">
              <a:solidFill>
                <a:schemeClr val="bg1"/>
              </a:solidFill>
            </a:endParaRPr>
          </a:p>
        </p:txBody>
      </p:sp>
      <p:sp>
        <p:nvSpPr>
          <p:cNvPr id="2" name="Content Placeholder 1"/>
          <p:cNvSpPr>
            <a:spLocks noGrp="1"/>
          </p:cNvSpPr>
          <p:nvPr>
            <p:ph idx="1"/>
          </p:nvPr>
        </p:nvSpPr>
        <p:spPr>
          <a:xfrm>
            <a:off x="241995" y="1098823"/>
            <a:ext cx="8650485" cy="3777182"/>
          </a:xfrm>
        </p:spPr>
        <p:txBody>
          <a:bodyPr>
            <a:normAutofit/>
          </a:bodyPr>
          <a:lstStyle/>
          <a:p>
            <a:pPr marL="0" indent="0">
              <a:buNone/>
            </a:pPr>
            <a:endParaRPr lang="en-GB" sz="2000" dirty="0" smtClean="0">
              <a:solidFill>
                <a:schemeClr val="tx1">
                  <a:lumMod val="85000"/>
                  <a:lumOff val="15000"/>
                </a:schemeClr>
              </a:solidFill>
            </a:endParaRPr>
          </a:p>
          <a:p>
            <a:pPr marL="0" indent="0">
              <a:buNone/>
            </a:pPr>
            <a:endParaRPr lang="en-GB" sz="2000" dirty="0">
              <a:solidFill>
                <a:schemeClr val="tx1">
                  <a:lumMod val="85000"/>
                  <a:lumOff val="15000"/>
                </a:schemeClr>
              </a:solidFill>
            </a:endParaRPr>
          </a:p>
          <a:p>
            <a:pPr marL="0" indent="0">
              <a:buNone/>
            </a:pPr>
            <a:endParaRPr lang="en-GB" sz="2000" dirty="0" smtClean="0">
              <a:solidFill>
                <a:schemeClr val="tx1">
                  <a:lumMod val="85000"/>
                  <a:lumOff val="15000"/>
                </a:schemeClr>
              </a:solidFill>
            </a:endParaRPr>
          </a:p>
          <a:p>
            <a:pPr marL="0" indent="0">
              <a:buNone/>
            </a:pPr>
            <a:endParaRPr lang="en-GB" sz="2000" dirty="0">
              <a:solidFill>
                <a:schemeClr val="tx1">
                  <a:lumMod val="85000"/>
                  <a:lumOff val="15000"/>
                </a:schemeClr>
              </a:solidFill>
            </a:endParaRPr>
          </a:p>
          <a:p>
            <a:pPr marL="0" indent="0">
              <a:buNone/>
            </a:pPr>
            <a:endParaRPr lang="en-GB" sz="2000" dirty="0" smtClean="0">
              <a:solidFill>
                <a:schemeClr val="tx1">
                  <a:lumMod val="85000"/>
                  <a:lumOff val="15000"/>
                </a:schemeClr>
              </a:solidFill>
            </a:endParaRPr>
          </a:p>
          <a:p>
            <a:pPr marL="0" indent="0">
              <a:buNone/>
            </a:pPr>
            <a:endParaRPr lang="en-GB" sz="2000" dirty="0" smtClean="0">
              <a:solidFill>
                <a:schemeClr val="tx1">
                  <a:lumMod val="85000"/>
                  <a:lumOff val="15000"/>
                </a:schemeClr>
              </a:solidFill>
            </a:endParaRPr>
          </a:p>
          <a:p>
            <a:pPr marL="0" indent="0" algn="just">
              <a:buNone/>
            </a:pPr>
            <a:r>
              <a:rPr lang="en-GB" sz="1400" b="1" dirty="0" smtClean="0">
                <a:solidFill>
                  <a:schemeClr val="tx1">
                    <a:lumMod val="85000"/>
                    <a:lumOff val="15000"/>
                  </a:schemeClr>
                </a:solidFill>
              </a:rPr>
              <a:t>Imbalance Pricing Period- </a:t>
            </a:r>
            <a:r>
              <a:rPr lang="en-GB" sz="1400" dirty="0" smtClean="0">
                <a:solidFill>
                  <a:schemeClr val="tx1">
                    <a:lumMod val="85000"/>
                    <a:lumOff val="15000"/>
                  </a:schemeClr>
                </a:solidFill>
              </a:rPr>
              <a:t>5 min period</a:t>
            </a:r>
            <a:endParaRPr lang="en-GB" sz="1400" dirty="0">
              <a:solidFill>
                <a:schemeClr val="tx1">
                  <a:lumMod val="85000"/>
                  <a:lumOff val="15000"/>
                </a:schemeClr>
              </a:solidFill>
            </a:endParaRPr>
          </a:p>
          <a:p>
            <a:pPr marL="0" indent="0" algn="just">
              <a:buNone/>
            </a:pPr>
            <a:r>
              <a:rPr lang="en-GB" sz="1400" b="1" dirty="0" smtClean="0">
                <a:solidFill>
                  <a:schemeClr val="tx1">
                    <a:lumMod val="85000"/>
                    <a:lumOff val="15000"/>
                  </a:schemeClr>
                </a:solidFill>
              </a:rPr>
              <a:t>Imbalance Settlement Period- </a:t>
            </a:r>
            <a:r>
              <a:rPr lang="en-GB" sz="1400" dirty="0" smtClean="0">
                <a:solidFill>
                  <a:schemeClr val="tx1">
                    <a:lumMod val="85000"/>
                    <a:lumOff val="15000"/>
                  </a:schemeClr>
                </a:solidFill>
              </a:rPr>
              <a:t>30 min period</a:t>
            </a:r>
            <a:endParaRPr lang="en-GB" sz="1400" b="1" dirty="0">
              <a:solidFill>
                <a:schemeClr val="tx1">
                  <a:lumMod val="85000"/>
                  <a:lumOff val="15000"/>
                </a:schemeClr>
              </a:solidFill>
            </a:endParaRPr>
          </a:p>
          <a:p>
            <a:pPr marL="0" indent="0" algn="just">
              <a:buNone/>
            </a:pPr>
            <a:r>
              <a:rPr lang="en-GB" sz="1400" b="1" dirty="0">
                <a:solidFill>
                  <a:schemeClr val="tx1">
                    <a:lumMod val="85000"/>
                    <a:lumOff val="15000"/>
                  </a:schemeClr>
                </a:solidFill>
              </a:rPr>
              <a:t>Market Back Up </a:t>
            </a:r>
            <a:r>
              <a:rPr lang="en-GB" sz="1400" b="1" dirty="0" smtClean="0">
                <a:solidFill>
                  <a:schemeClr val="tx1">
                    <a:lumMod val="85000"/>
                    <a:lumOff val="15000"/>
                  </a:schemeClr>
                </a:solidFill>
              </a:rPr>
              <a:t>Price- </a:t>
            </a:r>
            <a:r>
              <a:rPr lang="en-IE" sz="1400" dirty="0" smtClean="0"/>
              <a:t>For </a:t>
            </a:r>
            <a:r>
              <a:rPr lang="en-IE" sz="1400" dirty="0"/>
              <a:t>each Imbalance Settlement Period, γ, the Market Operator shall calculate the Market Back Up Price (</a:t>
            </a:r>
            <a:r>
              <a:rPr lang="en-IE" sz="1400" dirty="0" err="1"/>
              <a:t>PMBU</a:t>
            </a:r>
            <a:r>
              <a:rPr lang="en-IE" sz="1400" baseline="-25000" dirty="0" err="1"/>
              <a:t>γ</a:t>
            </a:r>
            <a:r>
              <a:rPr lang="en-IE" sz="1400" dirty="0"/>
              <a:t>) as the quantity-weighted average price of the prices associated with each Day-ahead Trade Quantity (</a:t>
            </a:r>
            <a:r>
              <a:rPr lang="en-IE" sz="1400" dirty="0" err="1"/>
              <a:t>qTDA</a:t>
            </a:r>
            <a:r>
              <a:rPr lang="en-IE" sz="1400" baseline="-25000" dirty="0" err="1"/>
              <a:t>xuh</a:t>
            </a:r>
            <a:r>
              <a:rPr lang="en-IE" sz="1400" dirty="0"/>
              <a:t>, </a:t>
            </a:r>
            <a:r>
              <a:rPr lang="en-IE" sz="1400" dirty="0" err="1"/>
              <a:t>qTDA</a:t>
            </a:r>
            <a:r>
              <a:rPr lang="en-IE" sz="1400" baseline="-25000" dirty="0" err="1"/>
              <a:t>xvh</a:t>
            </a:r>
            <a:r>
              <a:rPr lang="en-IE" sz="1400" dirty="0"/>
              <a:t>) and Intraday Trade Quantity (</a:t>
            </a:r>
            <a:r>
              <a:rPr lang="en-IE" sz="1400" dirty="0" err="1"/>
              <a:t>qTID</a:t>
            </a:r>
            <a:r>
              <a:rPr lang="en-IE" sz="1400" baseline="-25000" dirty="0" err="1"/>
              <a:t>xuh</a:t>
            </a:r>
            <a:r>
              <a:rPr lang="en-IE" sz="1400" dirty="0"/>
              <a:t>, </a:t>
            </a:r>
            <a:r>
              <a:rPr lang="en-IE" sz="1400" dirty="0" err="1"/>
              <a:t>qTID</a:t>
            </a:r>
            <a:r>
              <a:rPr lang="en-IE" sz="1400" baseline="-25000" dirty="0" err="1"/>
              <a:t>xvh</a:t>
            </a:r>
            <a:r>
              <a:rPr lang="en-IE" sz="1400" dirty="0"/>
              <a:t>) for all Generator Units, u, and Supplier Units, v, in the Imbalance Settlement Period, γ.</a:t>
            </a:r>
            <a:endParaRPr lang="en-GB" sz="1400" dirty="0"/>
          </a:p>
          <a:p>
            <a:pPr marL="0" indent="0">
              <a:buNone/>
            </a:pPr>
            <a:endParaRPr lang="en-GB" sz="1800" dirty="0">
              <a:solidFill>
                <a:schemeClr val="tx1">
                  <a:lumMod val="85000"/>
                  <a:lumOff val="15000"/>
                </a:schemeClr>
              </a:solidFill>
            </a:endParaRPr>
          </a:p>
          <a:p>
            <a:pPr marL="0" indent="0">
              <a:buNone/>
            </a:pPr>
            <a:endParaRPr lang="en-GB" sz="1800" dirty="0">
              <a:solidFill>
                <a:schemeClr val="tx1">
                  <a:lumMod val="85000"/>
                  <a:lumOff val="1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666811987"/>
              </p:ext>
            </p:extLst>
          </p:nvPr>
        </p:nvGraphicFramePr>
        <p:xfrm>
          <a:off x="1619672" y="1419622"/>
          <a:ext cx="5702301" cy="1485900"/>
        </p:xfrm>
        <a:graphic>
          <a:graphicData uri="http://schemas.openxmlformats.org/drawingml/2006/table">
            <a:tbl>
              <a:tblPr/>
              <a:tblGrid>
                <a:gridCol w="2046735">
                  <a:extLst>
                    <a:ext uri="{9D8B030D-6E8A-4147-A177-3AD203B41FA5}">
                      <a16:colId xmlns:a16="http://schemas.microsoft.com/office/drawing/2014/main" xmlns="" val="2246841217"/>
                    </a:ext>
                  </a:extLst>
                </a:gridCol>
                <a:gridCol w="609261">
                  <a:extLst>
                    <a:ext uri="{9D8B030D-6E8A-4147-A177-3AD203B41FA5}">
                      <a16:colId xmlns:a16="http://schemas.microsoft.com/office/drawing/2014/main" xmlns="" val="3232232500"/>
                    </a:ext>
                  </a:extLst>
                </a:gridCol>
                <a:gridCol w="609261">
                  <a:extLst>
                    <a:ext uri="{9D8B030D-6E8A-4147-A177-3AD203B41FA5}">
                      <a16:colId xmlns:a16="http://schemas.microsoft.com/office/drawing/2014/main" xmlns="" val="2718143639"/>
                    </a:ext>
                  </a:extLst>
                </a:gridCol>
                <a:gridCol w="609261">
                  <a:extLst>
                    <a:ext uri="{9D8B030D-6E8A-4147-A177-3AD203B41FA5}">
                      <a16:colId xmlns:a16="http://schemas.microsoft.com/office/drawing/2014/main" xmlns="" val="3804648491"/>
                    </a:ext>
                  </a:extLst>
                </a:gridCol>
                <a:gridCol w="609261">
                  <a:extLst>
                    <a:ext uri="{9D8B030D-6E8A-4147-A177-3AD203B41FA5}">
                      <a16:colId xmlns:a16="http://schemas.microsoft.com/office/drawing/2014/main" xmlns="" val="1410048169"/>
                    </a:ext>
                  </a:extLst>
                </a:gridCol>
                <a:gridCol w="609261">
                  <a:extLst>
                    <a:ext uri="{9D8B030D-6E8A-4147-A177-3AD203B41FA5}">
                      <a16:colId xmlns:a16="http://schemas.microsoft.com/office/drawing/2014/main" xmlns="" val="2652290368"/>
                    </a:ext>
                  </a:extLst>
                </a:gridCol>
                <a:gridCol w="609261">
                  <a:extLst>
                    <a:ext uri="{9D8B030D-6E8A-4147-A177-3AD203B41FA5}">
                      <a16:colId xmlns:a16="http://schemas.microsoft.com/office/drawing/2014/main" xmlns="" val="4023031632"/>
                    </a:ext>
                  </a:extLst>
                </a:gridCol>
              </a:tblGrid>
              <a:tr h="190500">
                <a:tc gridSpan="7">
                  <a:txBody>
                    <a:bodyPr/>
                    <a:lstStyle/>
                    <a:p>
                      <a:pPr algn="ctr" fontAlgn="b"/>
                      <a:r>
                        <a:rPr lang="en-GB" sz="1100" b="0" i="0" u="none" strike="noStrike" dirty="0">
                          <a:solidFill>
                            <a:srgbClr val="FFFFFF"/>
                          </a:solidFill>
                          <a:effectLst/>
                          <a:latin typeface="Calibri" panose="020F0502020204030204" pitchFamily="34" charset="0"/>
                        </a:rPr>
                        <a:t>Imbalance Settlement Period </a:t>
                      </a:r>
                      <a:r>
                        <a:rPr lang="en-GB" sz="1100" b="0" i="0" u="none" strike="noStrike" dirty="0" smtClean="0">
                          <a:solidFill>
                            <a:srgbClr val="FFFFFF"/>
                          </a:solidFill>
                          <a:effectLst/>
                          <a:latin typeface="Calibri" panose="020F0502020204030204" pitchFamily="34" charset="0"/>
                        </a:rPr>
                        <a:t>09:00 </a:t>
                      </a:r>
                      <a:r>
                        <a:rPr lang="en-GB" sz="1100" b="0" i="0" u="none" strike="noStrike" dirty="0">
                          <a:solidFill>
                            <a:srgbClr val="FFFFFF"/>
                          </a:solidFill>
                          <a:effectLst/>
                          <a:latin typeface="Calibri" panose="020F0502020204030204" pitchFamily="34" charset="0"/>
                        </a:rPr>
                        <a:t>- </a:t>
                      </a:r>
                      <a:r>
                        <a:rPr lang="en-GB" sz="1100" b="0" i="0" u="none" strike="noStrike" dirty="0" smtClean="0">
                          <a:solidFill>
                            <a:srgbClr val="FFFFFF"/>
                          </a:solidFill>
                          <a:effectLst/>
                          <a:latin typeface="Calibri" panose="020F0502020204030204" pitchFamily="34" charset="0"/>
                        </a:rPr>
                        <a:t>09:30</a:t>
                      </a:r>
                      <a:endParaRPr lang="en-GB" sz="1100" b="0" i="0" u="none" strike="noStrike" dirty="0">
                        <a:solidFill>
                          <a:srgbClr val="FFFF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828445700"/>
                  </a:ext>
                </a:extLst>
              </a:tr>
              <a:tr h="190500">
                <a:tc>
                  <a:txBody>
                    <a:bodyPr/>
                    <a:lstStyle/>
                    <a:p>
                      <a:pPr algn="r" fontAlgn="b"/>
                      <a:r>
                        <a:rPr lang="en-GB" sz="900" b="0" i="0" u="none" strike="noStrike">
                          <a:solidFill>
                            <a:srgbClr val="000000"/>
                          </a:solidFill>
                          <a:effectLst/>
                          <a:latin typeface="Calibri" panose="020F0502020204030204" pitchFamily="34" charset="0"/>
                        </a:rPr>
                        <a:t>Period Start Time</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09:00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09:05</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09:10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09:15</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09:20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09:25</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133912844"/>
                  </a:ext>
                </a:extLst>
              </a:tr>
              <a:tr h="182880">
                <a:tc>
                  <a:txBody>
                    <a:bodyPr/>
                    <a:lstStyle/>
                    <a:p>
                      <a:pPr algn="r" fontAlgn="b"/>
                      <a:r>
                        <a:rPr lang="en-GB" sz="900" b="0" i="0" u="none" strike="noStrike">
                          <a:solidFill>
                            <a:srgbClr val="000000"/>
                          </a:solidFill>
                          <a:effectLst/>
                          <a:latin typeface="Calibri" panose="020F0502020204030204" pitchFamily="34" charset="0"/>
                        </a:rPr>
                        <a:t>Period End Time</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09:05</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09:10</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09:15</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09:20</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09:25</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09:30</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xmlns="" val="177532933"/>
                  </a:ext>
                </a:extLst>
              </a:tr>
              <a:tr h="182880">
                <a:tc>
                  <a:txBody>
                    <a:bodyPr/>
                    <a:lstStyle/>
                    <a:p>
                      <a:pPr algn="r" fontAlgn="b"/>
                      <a:r>
                        <a:rPr lang="en-GB" sz="9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872532"/>
                  </a:ext>
                </a:extLst>
              </a:tr>
              <a:tr h="182880">
                <a:tc>
                  <a:txBody>
                    <a:bodyPr/>
                    <a:lstStyle/>
                    <a:p>
                      <a:pPr algn="r" fontAlgn="b"/>
                      <a:r>
                        <a:rPr lang="en-GB" sz="900" b="0" i="0" u="none" strike="noStrike">
                          <a:solidFill>
                            <a:srgbClr val="000000"/>
                          </a:solidFill>
                          <a:effectLst/>
                          <a:latin typeface="Calibri" panose="020F0502020204030204" pitchFamily="34" charset="0"/>
                        </a:rPr>
                        <a:t>5min Imbalance Price (IPP)</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€65.00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€70.00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€75.00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€80.00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€85.00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5110519"/>
                  </a:ext>
                </a:extLst>
              </a:tr>
              <a:tr h="182880">
                <a:tc>
                  <a:txBody>
                    <a:bodyPr/>
                    <a:lstStyle/>
                    <a:p>
                      <a:pPr algn="r" fontAlgn="b"/>
                      <a:r>
                        <a:rPr lang="en-GB" sz="900" b="0" i="0" u="none" strike="noStrike">
                          <a:solidFill>
                            <a:srgbClr val="000000"/>
                          </a:solidFill>
                          <a:effectLst/>
                          <a:latin typeface="Calibri" panose="020F0502020204030204" pitchFamily="34" charset="0"/>
                        </a:rPr>
                        <a:t>30 min Imbalance Settlement Price (ISP)</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6">
                  <a:txBody>
                    <a:bodyPr/>
                    <a:lstStyle/>
                    <a:p>
                      <a:pPr algn="ctr" fontAlgn="b"/>
                      <a:r>
                        <a:rPr lang="en-GB" sz="1100" b="0" i="0" u="none" strike="noStrike" dirty="0">
                          <a:solidFill>
                            <a:srgbClr val="000000"/>
                          </a:solidFill>
                          <a:effectLst/>
                          <a:latin typeface="Calibri" panose="020F0502020204030204" pitchFamily="34" charset="0"/>
                        </a:rPr>
                        <a:t>€72.50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252768602"/>
                  </a:ext>
                </a:extLst>
              </a:tr>
              <a:tr h="182880">
                <a:tc>
                  <a:txBody>
                    <a:bodyPr/>
                    <a:lstStyle/>
                    <a:p>
                      <a:pPr algn="r" fontAlgn="b"/>
                      <a:r>
                        <a:rPr lang="en-GB" sz="900" b="0" i="0" u="none" strike="noStrike">
                          <a:solidFill>
                            <a:srgbClr val="000000"/>
                          </a:solidFill>
                          <a:effectLst/>
                          <a:latin typeface="Calibri" panose="020F0502020204030204" pitchFamily="34" charset="0"/>
                        </a:rPr>
                        <a:t>Market Back Up Price</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6">
                  <a:txBody>
                    <a:bodyPr/>
                    <a:lstStyle/>
                    <a:p>
                      <a:pPr algn="ctr" fontAlgn="b"/>
                      <a:r>
                        <a:rPr lang="en-GB" sz="1100" b="0" i="0" u="none" strike="noStrike">
                          <a:solidFill>
                            <a:srgbClr val="000000"/>
                          </a:solidFill>
                          <a:effectLst/>
                          <a:latin typeface="Calibri" panose="020F0502020204030204" pitchFamily="34" charset="0"/>
                        </a:rPr>
                        <a:t>€90.00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634142053"/>
                  </a:ext>
                </a:extLst>
              </a:tr>
              <a:tr h="190500">
                <a:tc>
                  <a:txBody>
                    <a:bodyPr/>
                    <a:lstStyle/>
                    <a:p>
                      <a:pPr algn="r" fontAlgn="b"/>
                      <a:r>
                        <a:rPr lang="en-GB" sz="9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dirty="0">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dirty="0">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dirty="0">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26645788"/>
                  </a:ext>
                </a:extLst>
              </a:tr>
            </a:tbl>
          </a:graphicData>
        </a:graphic>
      </p:graphicFrame>
    </p:spTree>
    <p:extLst>
      <p:ext uri="{BB962C8B-B14F-4D97-AF65-F5344CB8AC3E}">
        <p14:creationId xmlns:p14="http://schemas.microsoft.com/office/powerpoint/2010/main" val="191987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Marketing\Brand\2016 Brand Guidelines\PowerPoint Templates\PPT 16-9\PPT 16-9\4532-Energia-Powerpoint-Template-(16-9)-1.jpg"/>
          <p:cNvPicPr>
            <a:picLocks noChangeAspect="1" noChangeArrowheads="1"/>
          </p:cNvPicPr>
          <p:nvPr/>
        </p:nvPicPr>
        <p:blipFill rotWithShape="1">
          <a:blip r:embed="rId3">
            <a:extLst>
              <a:ext uri="{28A0092B-C50C-407E-A947-70E740481C1C}">
                <a14:useLocalDpi xmlns:a14="http://schemas.microsoft.com/office/drawing/2010/main" val="0"/>
              </a:ext>
            </a:extLst>
          </a:blip>
          <a:srcRect l="24815" b="87937"/>
          <a:stretch/>
        </p:blipFill>
        <p:spPr bwMode="auto">
          <a:xfrm>
            <a:off x="0" y="1"/>
            <a:ext cx="9144000" cy="82731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0"/>
            <a:ext cx="9144000" cy="843558"/>
          </a:xfrm>
          <a:noFill/>
          <a:ln w="57150">
            <a:noFill/>
          </a:ln>
        </p:spPr>
        <p:txBody>
          <a:bodyPr>
            <a:normAutofit/>
          </a:bodyPr>
          <a:lstStyle/>
          <a:p>
            <a:r>
              <a:rPr lang="en-GB" sz="2400" b="1" dirty="0" smtClean="0">
                <a:solidFill>
                  <a:schemeClr val="bg1"/>
                </a:solidFill>
              </a:rPr>
              <a:t>Modification Proposal Summary</a:t>
            </a:r>
            <a:endParaRPr lang="en-GB" sz="2400" b="1" dirty="0">
              <a:solidFill>
                <a:schemeClr val="bg1"/>
              </a:solidFill>
            </a:endParaRPr>
          </a:p>
        </p:txBody>
      </p:sp>
      <p:sp>
        <p:nvSpPr>
          <p:cNvPr id="2" name="Content Placeholder 1"/>
          <p:cNvSpPr>
            <a:spLocks noGrp="1"/>
          </p:cNvSpPr>
          <p:nvPr>
            <p:ph idx="1"/>
          </p:nvPr>
        </p:nvSpPr>
        <p:spPr>
          <a:xfrm>
            <a:off x="241995" y="1098823"/>
            <a:ext cx="8650485" cy="3777182"/>
          </a:xfrm>
        </p:spPr>
        <p:txBody>
          <a:bodyPr>
            <a:normAutofit/>
          </a:bodyPr>
          <a:lstStyle/>
          <a:p>
            <a:pPr marL="0" indent="0" algn="just">
              <a:buNone/>
            </a:pPr>
            <a:r>
              <a:rPr lang="en-GB" sz="1800" dirty="0" smtClean="0">
                <a:solidFill>
                  <a:schemeClr val="tx1">
                    <a:lumMod val="85000"/>
                    <a:lumOff val="15000"/>
                  </a:schemeClr>
                </a:solidFill>
              </a:rPr>
              <a:t>This Modification Proposal seeks to amend the current application of the Market Back Up Price in the TS&amp;C.</a:t>
            </a:r>
          </a:p>
          <a:p>
            <a:pPr lvl="1" algn="just"/>
            <a:endParaRPr lang="en-GB" sz="1400" dirty="0">
              <a:solidFill>
                <a:schemeClr val="tx1">
                  <a:lumMod val="85000"/>
                  <a:lumOff val="15000"/>
                </a:schemeClr>
              </a:solidFill>
            </a:endParaRPr>
          </a:p>
          <a:p>
            <a:pPr algn="just"/>
            <a:r>
              <a:rPr lang="en-GB" sz="1800" dirty="0" smtClean="0">
                <a:solidFill>
                  <a:schemeClr val="tx1">
                    <a:lumMod val="85000"/>
                    <a:lumOff val="15000"/>
                  </a:schemeClr>
                </a:solidFill>
              </a:rPr>
              <a:t>Issue</a:t>
            </a:r>
          </a:p>
          <a:p>
            <a:pPr lvl="1" algn="just"/>
            <a:r>
              <a:rPr lang="en-GB" sz="1400" dirty="0" smtClean="0">
                <a:solidFill>
                  <a:schemeClr val="tx1">
                    <a:lumMod val="85000"/>
                    <a:lumOff val="15000"/>
                  </a:schemeClr>
                </a:solidFill>
              </a:rPr>
              <a:t>When one or more 5min Imbalance Prices are not calculated within the Imbalance Settlement Period, </a:t>
            </a:r>
            <a:r>
              <a:rPr lang="en-GB" sz="1400" dirty="0">
                <a:solidFill>
                  <a:schemeClr val="tx1">
                    <a:lumMod val="85000"/>
                    <a:lumOff val="15000"/>
                  </a:schemeClr>
                </a:solidFill>
              </a:rPr>
              <a:t>t</a:t>
            </a:r>
            <a:r>
              <a:rPr lang="en-GB" sz="1400" dirty="0" smtClean="0">
                <a:solidFill>
                  <a:schemeClr val="tx1">
                    <a:lumMod val="85000"/>
                    <a:lumOff val="15000"/>
                  </a:schemeClr>
                </a:solidFill>
              </a:rPr>
              <a:t>he Market Back Up Price is used for the entire Imbalance Settlement Period</a:t>
            </a:r>
          </a:p>
          <a:p>
            <a:pPr algn="just"/>
            <a:r>
              <a:rPr lang="en-GB" sz="1800" dirty="0" smtClean="0">
                <a:solidFill>
                  <a:schemeClr val="tx1">
                    <a:lumMod val="85000"/>
                    <a:lumOff val="15000"/>
                  </a:schemeClr>
                </a:solidFill>
              </a:rPr>
              <a:t>Aim</a:t>
            </a:r>
          </a:p>
          <a:p>
            <a:pPr lvl="1" algn="just"/>
            <a:r>
              <a:rPr lang="en-GB" sz="1400" dirty="0" smtClean="0">
                <a:solidFill>
                  <a:schemeClr val="tx1">
                    <a:lumMod val="85000"/>
                    <a:lumOff val="15000"/>
                  </a:schemeClr>
                </a:solidFill>
              </a:rPr>
              <a:t>To address this issue, we propose that the Market Back Up Price is used for any missing 5min Imbalance Pricing Period(s) and the Imbalance Settlement Price to be continued to be calculated as designed</a:t>
            </a:r>
            <a:endParaRPr lang="en-GB" sz="1800" dirty="0" smtClean="0">
              <a:solidFill>
                <a:schemeClr val="tx1">
                  <a:lumMod val="85000"/>
                  <a:lumOff val="15000"/>
                </a:schemeClr>
              </a:solidFill>
            </a:endParaRPr>
          </a:p>
          <a:p>
            <a:pPr algn="just"/>
            <a:r>
              <a:rPr lang="en-GB" sz="1800" dirty="0" smtClean="0">
                <a:solidFill>
                  <a:schemeClr val="tx1">
                    <a:lumMod val="85000"/>
                    <a:lumOff val="15000"/>
                  </a:schemeClr>
                </a:solidFill>
              </a:rPr>
              <a:t>Benefits </a:t>
            </a:r>
            <a:endParaRPr lang="en-GB" sz="1400" dirty="0">
              <a:solidFill>
                <a:schemeClr val="tx1">
                  <a:lumMod val="85000"/>
                  <a:lumOff val="15000"/>
                </a:schemeClr>
              </a:solidFill>
            </a:endParaRPr>
          </a:p>
          <a:p>
            <a:pPr lvl="1" algn="just"/>
            <a:r>
              <a:rPr lang="en-GB" sz="1400" dirty="0" smtClean="0">
                <a:solidFill>
                  <a:schemeClr val="tx1">
                    <a:lumMod val="85000"/>
                    <a:lumOff val="15000"/>
                  </a:schemeClr>
                </a:solidFill>
              </a:rPr>
              <a:t>This approach will produce </a:t>
            </a:r>
            <a:r>
              <a:rPr lang="en-GB" sz="1400" dirty="0">
                <a:solidFill>
                  <a:schemeClr val="tx1">
                    <a:lumMod val="85000"/>
                    <a:lumOff val="15000"/>
                  </a:schemeClr>
                </a:solidFill>
              </a:rPr>
              <a:t>an Imbalance Settlement Price </a:t>
            </a:r>
            <a:r>
              <a:rPr lang="en-GB" sz="1400" dirty="0" smtClean="0">
                <a:solidFill>
                  <a:schemeClr val="tx1">
                    <a:lumMod val="85000"/>
                    <a:lumOff val="15000"/>
                  </a:schemeClr>
                </a:solidFill>
              </a:rPr>
              <a:t>that has utilised any calculated 5min Imbalance Prices</a:t>
            </a:r>
          </a:p>
          <a:p>
            <a:pPr lvl="2" algn="just"/>
            <a:r>
              <a:rPr lang="en-GB" sz="1100" dirty="0" smtClean="0">
                <a:solidFill>
                  <a:schemeClr val="tx1">
                    <a:lumMod val="85000"/>
                    <a:lumOff val="15000"/>
                  </a:schemeClr>
                </a:solidFill>
              </a:rPr>
              <a:t>Therefore resulting in a published Imbalance Settlement Price that is </a:t>
            </a:r>
            <a:r>
              <a:rPr lang="en-GB" sz="1100" dirty="0">
                <a:solidFill>
                  <a:schemeClr val="tx1">
                    <a:lumMod val="85000"/>
                    <a:lumOff val="15000"/>
                  </a:schemeClr>
                </a:solidFill>
              </a:rPr>
              <a:t>more reflective of the </a:t>
            </a:r>
            <a:r>
              <a:rPr lang="en-GB" sz="1100" dirty="0" smtClean="0">
                <a:solidFill>
                  <a:schemeClr val="tx1">
                    <a:lumMod val="85000"/>
                    <a:lumOff val="15000"/>
                  </a:schemeClr>
                </a:solidFill>
              </a:rPr>
              <a:t>underlying </a:t>
            </a:r>
            <a:r>
              <a:rPr lang="en-GB" sz="1100" dirty="0">
                <a:solidFill>
                  <a:schemeClr val="tx1">
                    <a:lumMod val="85000"/>
                    <a:lumOff val="15000"/>
                  </a:schemeClr>
                </a:solidFill>
              </a:rPr>
              <a:t>Balancing </a:t>
            </a:r>
            <a:r>
              <a:rPr lang="en-GB" sz="1100" dirty="0" smtClean="0">
                <a:solidFill>
                  <a:schemeClr val="tx1">
                    <a:lumMod val="85000"/>
                    <a:lumOff val="15000"/>
                  </a:schemeClr>
                </a:solidFill>
              </a:rPr>
              <a:t>Market conditions than the current approach </a:t>
            </a:r>
          </a:p>
          <a:p>
            <a:pPr lvl="2" algn="just"/>
            <a:endParaRPr lang="en-GB" sz="1100" dirty="0" smtClean="0">
              <a:solidFill>
                <a:schemeClr val="tx1">
                  <a:lumMod val="85000"/>
                  <a:lumOff val="15000"/>
                </a:schemeClr>
              </a:solidFill>
            </a:endParaRPr>
          </a:p>
          <a:p>
            <a:pPr lvl="2" algn="just"/>
            <a:endParaRPr lang="en-GB" sz="1100" dirty="0" smtClean="0">
              <a:solidFill>
                <a:schemeClr val="tx1">
                  <a:lumMod val="85000"/>
                  <a:lumOff val="15000"/>
                </a:schemeClr>
              </a:solidFill>
            </a:endParaRPr>
          </a:p>
        </p:txBody>
      </p:sp>
    </p:spTree>
    <p:extLst>
      <p:ext uri="{BB962C8B-B14F-4D97-AF65-F5344CB8AC3E}">
        <p14:creationId xmlns:p14="http://schemas.microsoft.com/office/powerpoint/2010/main" val="3569341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Marketing\Brand\2016 Brand Guidelines\PowerPoint Templates\PPT 16-9\PPT 16-9\4532-Energia-Powerpoint-Template-(16-9)-1.jpg"/>
          <p:cNvPicPr>
            <a:picLocks noChangeAspect="1" noChangeArrowheads="1"/>
          </p:cNvPicPr>
          <p:nvPr/>
        </p:nvPicPr>
        <p:blipFill rotWithShape="1">
          <a:blip r:embed="rId3">
            <a:extLst>
              <a:ext uri="{28A0092B-C50C-407E-A947-70E740481C1C}">
                <a14:useLocalDpi xmlns:a14="http://schemas.microsoft.com/office/drawing/2010/main" val="0"/>
              </a:ext>
            </a:extLst>
          </a:blip>
          <a:srcRect l="24815" b="87937"/>
          <a:stretch/>
        </p:blipFill>
        <p:spPr bwMode="auto">
          <a:xfrm>
            <a:off x="0" y="1"/>
            <a:ext cx="9144000" cy="82731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0"/>
            <a:ext cx="9144000" cy="843558"/>
          </a:xfrm>
          <a:noFill/>
          <a:ln w="57150">
            <a:noFill/>
          </a:ln>
        </p:spPr>
        <p:txBody>
          <a:bodyPr>
            <a:normAutofit/>
          </a:bodyPr>
          <a:lstStyle/>
          <a:p>
            <a:r>
              <a:rPr lang="en-GB" sz="2400" b="1" dirty="0" smtClean="0">
                <a:solidFill>
                  <a:schemeClr val="bg1"/>
                </a:solidFill>
              </a:rPr>
              <a:t>Example: Imbalance Pricing 22/11/2018</a:t>
            </a:r>
            <a:endParaRPr lang="en-GB" sz="2400" b="1" dirty="0">
              <a:solidFill>
                <a:schemeClr val="bg1"/>
              </a:solidFill>
            </a:endParaRPr>
          </a:p>
        </p:txBody>
      </p:sp>
      <p:graphicFrame>
        <p:nvGraphicFramePr>
          <p:cNvPr id="26" name="Chart 25"/>
          <p:cNvGraphicFramePr>
            <a:graphicFrameLocks/>
          </p:cNvGraphicFramePr>
          <p:nvPr>
            <p:extLst>
              <p:ext uri="{D42A27DB-BD31-4B8C-83A1-F6EECF244321}">
                <p14:modId xmlns:p14="http://schemas.microsoft.com/office/powerpoint/2010/main" val="3694847019"/>
              </p:ext>
            </p:extLst>
          </p:nvPr>
        </p:nvGraphicFramePr>
        <p:xfrm>
          <a:off x="0" y="1275606"/>
          <a:ext cx="3541058" cy="2178424"/>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a:off x="755576" y="3795886"/>
            <a:ext cx="8136904" cy="1169551"/>
          </a:xfrm>
          <a:prstGeom prst="rect">
            <a:avLst/>
          </a:prstGeom>
          <a:noFill/>
          <a:ln>
            <a:solidFill>
              <a:schemeClr val="tx1"/>
            </a:solidFill>
            <a:prstDash val="dash"/>
          </a:ln>
        </p:spPr>
        <p:txBody>
          <a:bodyPr wrap="square" rtlCol="0">
            <a:spAutoFit/>
          </a:bodyPr>
          <a:lstStyle/>
          <a:p>
            <a:pPr algn="just"/>
            <a:r>
              <a:rPr lang="en-GB" sz="1400" dirty="0" smtClean="0"/>
              <a:t>This MOD proposal </a:t>
            </a:r>
            <a:r>
              <a:rPr lang="en-GB" sz="1400" dirty="0"/>
              <a:t>results in an Imbalance Settlement Price of €164.30, which is </a:t>
            </a:r>
            <a:r>
              <a:rPr lang="en-GB" sz="1400" dirty="0" smtClean="0"/>
              <a:t>a price that is more reflective of the marginal energy actions taken during this Imbalance Settlement Period.</a:t>
            </a:r>
          </a:p>
          <a:p>
            <a:pPr algn="just"/>
            <a:endParaRPr lang="en-GB" sz="1400" dirty="0" smtClean="0"/>
          </a:p>
          <a:p>
            <a:pPr algn="just"/>
            <a:r>
              <a:rPr lang="en-IE" sz="1400" i="1" dirty="0" smtClean="0"/>
              <a:t>In </a:t>
            </a:r>
            <a:r>
              <a:rPr lang="en-IE" sz="1400" i="1" dirty="0"/>
              <a:t>addition, it should also be clarified that if all six Imbalance Prices fail to calculate during an Imbalance Settlement Period, the Market Back Up Price will </a:t>
            </a:r>
            <a:r>
              <a:rPr lang="en-IE" sz="1400" i="1" dirty="0" smtClean="0"/>
              <a:t>apply for each period. </a:t>
            </a:r>
            <a:endParaRPr lang="en-GB" sz="1100" i="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93303693"/>
              </p:ext>
            </p:extLst>
          </p:nvPr>
        </p:nvGraphicFramePr>
        <p:xfrm>
          <a:off x="3635896" y="1366150"/>
          <a:ext cx="5414267" cy="2087880"/>
        </p:xfrm>
        <a:graphic>
          <a:graphicData uri="http://schemas.openxmlformats.org/drawingml/2006/table">
            <a:tbl>
              <a:tblPr/>
              <a:tblGrid>
                <a:gridCol w="1943351">
                  <a:extLst>
                    <a:ext uri="{9D8B030D-6E8A-4147-A177-3AD203B41FA5}">
                      <a16:colId xmlns:a16="http://schemas.microsoft.com/office/drawing/2014/main" xmlns="" val="1289854182"/>
                    </a:ext>
                  </a:extLst>
                </a:gridCol>
                <a:gridCol w="578486">
                  <a:extLst>
                    <a:ext uri="{9D8B030D-6E8A-4147-A177-3AD203B41FA5}">
                      <a16:colId xmlns:a16="http://schemas.microsoft.com/office/drawing/2014/main" xmlns="" val="3771200760"/>
                    </a:ext>
                  </a:extLst>
                </a:gridCol>
                <a:gridCol w="578486">
                  <a:extLst>
                    <a:ext uri="{9D8B030D-6E8A-4147-A177-3AD203B41FA5}">
                      <a16:colId xmlns:a16="http://schemas.microsoft.com/office/drawing/2014/main" xmlns="" val="680689205"/>
                    </a:ext>
                  </a:extLst>
                </a:gridCol>
                <a:gridCol w="578486">
                  <a:extLst>
                    <a:ext uri="{9D8B030D-6E8A-4147-A177-3AD203B41FA5}">
                      <a16:colId xmlns:a16="http://schemas.microsoft.com/office/drawing/2014/main" xmlns="" val="746425284"/>
                    </a:ext>
                  </a:extLst>
                </a:gridCol>
                <a:gridCol w="578486">
                  <a:extLst>
                    <a:ext uri="{9D8B030D-6E8A-4147-A177-3AD203B41FA5}">
                      <a16:colId xmlns:a16="http://schemas.microsoft.com/office/drawing/2014/main" xmlns="" val="2237592941"/>
                    </a:ext>
                  </a:extLst>
                </a:gridCol>
                <a:gridCol w="578486">
                  <a:extLst>
                    <a:ext uri="{9D8B030D-6E8A-4147-A177-3AD203B41FA5}">
                      <a16:colId xmlns:a16="http://schemas.microsoft.com/office/drawing/2014/main" xmlns="" val="1097771469"/>
                    </a:ext>
                  </a:extLst>
                </a:gridCol>
                <a:gridCol w="578486">
                  <a:extLst>
                    <a:ext uri="{9D8B030D-6E8A-4147-A177-3AD203B41FA5}">
                      <a16:colId xmlns:a16="http://schemas.microsoft.com/office/drawing/2014/main" xmlns="" val="892247437"/>
                    </a:ext>
                  </a:extLst>
                </a:gridCol>
              </a:tblGrid>
              <a:tr h="198120">
                <a:tc gridSpan="7">
                  <a:txBody>
                    <a:bodyPr/>
                    <a:lstStyle/>
                    <a:p>
                      <a:pPr algn="ctr" fontAlgn="b"/>
                      <a:r>
                        <a:rPr lang="en-GB" sz="1100" b="0" i="0" u="none" strike="noStrike">
                          <a:solidFill>
                            <a:srgbClr val="FFFFFF"/>
                          </a:solidFill>
                          <a:effectLst/>
                          <a:latin typeface="Calibri" panose="020F0502020204030204" pitchFamily="34" charset="0"/>
                        </a:rPr>
                        <a:t>Imbalance Price Analysis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699500679"/>
                  </a:ext>
                </a:extLst>
              </a:tr>
              <a:tr h="190500">
                <a:tc>
                  <a:txBody>
                    <a:bodyPr/>
                    <a:lstStyle/>
                    <a:p>
                      <a:pPr algn="r" fontAlgn="b"/>
                      <a:r>
                        <a:rPr lang="en-GB" sz="900" b="0" i="0" u="none" strike="noStrike">
                          <a:solidFill>
                            <a:srgbClr val="000000"/>
                          </a:solidFill>
                          <a:effectLst/>
                          <a:latin typeface="Calibri" panose="020F0502020204030204" pitchFamily="34" charset="0"/>
                        </a:rPr>
                        <a:t>Period Start Time</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09:00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09:05</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09:10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09:15</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09:20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09:25</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395669805"/>
                  </a:ext>
                </a:extLst>
              </a:tr>
              <a:tr h="182880">
                <a:tc>
                  <a:txBody>
                    <a:bodyPr/>
                    <a:lstStyle/>
                    <a:p>
                      <a:pPr algn="r" fontAlgn="b"/>
                      <a:r>
                        <a:rPr lang="en-GB" sz="900" b="0" i="0" u="none" strike="noStrike">
                          <a:solidFill>
                            <a:srgbClr val="000000"/>
                          </a:solidFill>
                          <a:effectLst/>
                          <a:latin typeface="Calibri" panose="020F0502020204030204" pitchFamily="34" charset="0"/>
                        </a:rPr>
                        <a:t>Period End Time</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09:05</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09:10</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09:15</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09:20</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09:25</a:t>
                      </a:r>
                    </a:p>
                  </a:txBody>
                  <a:tcPr marL="7620" marR="7620" marT="7620" marB="0" anchor="b">
                    <a:lnL>
                      <a:noFill/>
                    </a:lnL>
                    <a:lnR>
                      <a:noFill/>
                    </a:lnR>
                    <a:lnT>
                      <a:noFill/>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09:30</a:t>
                      </a:r>
                    </a:p>
                  </a:txBody>
                  <a:tcPr marL="7620" marR="7620" marT="7620" marB="0" anchor="b">
                    <a:lnL>
                      <a:noFill/>
                    </a:lnL>
                    <a:lnR>
                      <a:noFill/>
                    </a:lnR>
                    <a:lnT>
                      <a:noFill/>
                    </a:lnT>
                    <a:lnB>
                      <a:noFill/>
                    </a:lnB>
                    <a:solidFill>
                      <a:srgbClr val="FFFFFF"/>
                    </a:solidFill>
                  </a:tcPr>
                </a:tc>
                <a:extLst>
                  <a:ext uri="{0D108BD9-81ED-4DB2-BD59-A6C34878D82A}">
                    <a16:rowId xmlns:a16="http://schemas.microsoft.com/office/drawing/2014/main" xmlns="" val="3293442879"/>
                  </a:ext>
                </a:extLst>
              </a:tr>
              <a:tr h="190500">
                <a:tc>
                  <a:txBody>
                    <a:bodyPr/>
                    <a:lstStyle/>
                    <a:p>
                      <a:pPr algn="r" fontAlgn="b"/>
                      <a:r>
                        <a:rPr lang="en-GB" sz="9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69462182"/>
                  </a:ext>
                </a:extLst>
              </a:tr>
              <a:tr h="190500">
                <a:tc>
                  <a:txBody>
                    <a:bodyPr/>
                    <a:lstStyle/>
                    <a:p>
                      <a:pPr algn="r" fontAlgn="b"/>
                      <a:r>
                        <a:rPr lang="en-GB" sz="900" b="0" i="0" u="none" strike="noStrike">
                          <a:solidFill>
                            <a:srgbClr val="000000"/>
                          </a:solidFill>
                          <a:effectLst/>
                          <a:latin typeface="Calibri" panose="020F0502020204030204" pitchFamily="34" charset="0"/>
                        </a:rPr>
                        <a:t>Imbalance Price</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€180.00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€180.00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€180.00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€180.00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€180.00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1" i="0" u="none" strike="noStrike">
                          <a:solidFill>
                            <a:srgbClr val="FF0000"/>
                          </a:solidFill>
                          <a:effectLst/>
                          <a:latin typeface="Calibri" panose="020F0502020204030204" pitchFamily="34" charset="0"/>
                        </a:rPr>
                        <a:t>X</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579197655"/>
                  </a:ext>
                </a:extLst>
              </a:tr>
              <a:tr h="182880">
                <a:tc>
                  <a:txBody>
                    <a:bodyPr/>
                    <a:lstStyle/>
                    <a:p>
                      <a:pPr algn="r" fontAlgn="b"/>
                      <a:r>
                        <a:rPr lang="en-GB" sz="900" b="0" i="0" u="none" strike="noStrike">
                          <a:solidFill>
                            <a:srgbClr val="000000"/>
                          </a:solidFill>
                          <a:effectLst/>
                          <a:latin typeface="Calibri" panose="020F0502020204030204" pitchFamily="34" charset="0"/>
                        </a:rPr>
                        <a:t>Imbalance Settlement Price</a:t>
                      </a:r>
                    </a:p>
                  </a:txBody>
                  <a:tcPr marL="7620" marR="7620" marT="7620" marB="0" anchor="b">
                    <a:lnL>
                      <a:noFill/>
                    </a:lnL>
                    <a:lnR>
                      <a:noFill/>
                    </a:lnR>
                    <a:lnT>
                      <a:noFill/>
                    </a:lnT>
                    <a:lnB>
                      <a:noFill/>
                    </a:lnB>
                    <a:solidFill>
                      <a:srgbClr val="FFFFFF"/>
                    </a:solidFill>
                  </a:tcPr>
                </a:tc>
                <a:tc gridSpan="6">
                  <a:txBody>
                    <a:bodyPr/>
                    <a:lstStyle/>
                    <a:p>
                      <a:pPr algn="ctr" fontAlgn="b"/>
                      <a:r>
                        <a:rPr lang="en-GB" sz="1100" b="0" i="0" u="none" strike="noStrike">
                          <a:solidFill>
                            <a:srgbClr val="000000"/>
                          </a:solidFill>
                          <a:effectLst/>
                          <a:latin typeface="Calibri" panose="020F0502020204030204" pitchFamily="34" charset="0"/>
                        </a:rPr>
                        <a:t>€85.80</a:t>
                      </a:r>
                    </a:p>
                  </a:txBody>
                  <a:tcPr marL="7620" marR="7620" marT="7620" marB="0" anchor="b">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824007966"/>
                  </a:ext>
                </a:extLst>
              </a:tr>
              <a:tr h="190500">
                <a:tc>
                  <a:txBody>
                    <a:bodyPr/>
                    <a:lstStyle/>
                    <a:p>
                      <a:pPr algn="r" fontAlgn="b"/>
                      <a:r>
                        <a:rPr lang="en-GB" sz="900" b="0" i="0" u="none" strike="noStrike">
                          <a:solidFill>
                            <a:srgbClr val="000000"/>
                          </a:solidFill>
                          <a:effectLst/>
                          <a:latin typeface="Calibri" panose="020F0502020204030204" pitchFamily="34" charset="0"/>
                        </a:rPr>
                        <a:t>Market Back Up Price Used?</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gridSpan="6">
                  <a:txBody>
                    <a:bodyPr/>
                    <a:lstStyle/>
                    <a:p>
                      <a:pPr algn="ctr" fontAlgn="b"/>
                      <a:r>
                        <a:rPr lang="en-GB" sz="1100" b="0" i="0" u="none" strike="noStrike">
                          <a:solidFill>
                            <a:srgbClr val="FF0000"/>
                          </a:solidFill>
                          <a:effectLst/>
                          <a:latin typeface="Calibri" panose="020F0502020204030204" pitchFamily="34" charset="0"/>
                        </a:rPr>
                        <a:t>Yes</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837717769"/>
                  </a:ext>
                </a:extLst>
              </a:tr>
              <a:tr h="198120">
                <a:tc>
                  <a:txBody>
                    <a:bodyPr/>
                    <a:lstStyle/>
                    <a:p>
                      <a:pPr algn="r" fontAlgn="b"/>
                      <a:r>
                        <a:rPr lang="en-GB" sz="900" b="0" i="0" u="none" strike="noStrike">
                          <a:solidFill>
                            <a:srgbClr val="000000"/>
                          </a:solidFill>
                          <a:effectLst/>
                          <a:latin typeface="Calibri" panose="020F0502020204030204" pitchFamily="34" charset="0"/>
                        </a:rPr>
                        <a:t> </a:t>
                      </a:r>
                    </a:p>
                  </a:txBody>
                  <a:tcPr marL="7620" marR="7620" marT="762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7620" marR="7620" marT="762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94014046"/>
                  </a:ext>
                </a:extLst>
              </a:tr>
              <a:tr h="190500">
                <a:tc>
                  <a:txBody>
                    <a:bodyPr/>
                    <a:lstStyle/>
                    <a:p>
                      <a:pPr algn="r" fontAlgn="b"/>
                      <a:r>
                        <a:rPr lang="en-GB" sz="900" b="1" i="0" u="none" strike="noStrike">
                          <a:solidFill>
                            <a:srgbClr val="7030A0"/>
                          </a:solidFill>
                          <a:effectLst/>
                          <a:latin typeface="Calibri" panose="020F0502020204030204" pitchFamily="34" charset="0"/>
                        </a:rPr>
                        <a:t>Energia: Imbalance Price</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€180.00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€180.00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€180.00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€180.00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Calibri" panose="020F0502020204030204" pitchFamily="34" charset="0"/>
                        </a:rPr>
                        <a:t>€180.00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FF0000"/>
                          </a:solidFill>
                          <a:effectLst/>
                          <a:latin typeface="Calibri" panose="020F0502020204030204" pitchFamily="34" charset="0"/>
                        </a:rPr>
                        <a:t>€85.80</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03340101"/>
                  </a:ext>
                </a:extLst>
              </a:tr>
              <a:tr h="182880">
                <a:tc>
                  <a:txBody>
                    <a:bodyPr/>
                    <a:lstStyle/>
                    <a:p>
                      <a:pPr algn="r" fontAlgn="b"/>
                      <a:r>
                        <a:rPr lang="en-GB" sz="900" b="1" i="0" u="none" strike="noStrike">
                          <a:solidFill>
                            <a:srgbClr val="7030A0"/>
                          </a:solidFill>
                          <a:effectLst/>
                          <a:latin typeface="Calibri" panose="020F0502020204030204" pitchFamily="34" charset="0"/>
                        </a:rPr>
                        <a:t>Energia: Imbalance Settlement Price</a:t>
                      </a:r>
                    </a:p>
                  </a:txBody>
                  <a:tcPr marL="7620" marR="7620" marT="7620" marB="0" anchor="b">
                    <a:lnL>
                      <a:noFill/>
                    </a:lnL>
                    <a:lnR>
                      <a:noFill/>
                    </a:lnR>
                    <a:lnT>
                      <a:noFill/>
                    </a:lnT>
                    <a:lnB>
                      <a:noFill/>
                    </a:lnB>
                    <a:solidFill>
                      <a:srgbClr val="FFFFFF"/>
                    </a:solidFill>
                  </a:tcPr>
                </a:tc>
                <a:tc gridSpan="6">
                  <a:txBody>
                    <a:bodyPr/>
                    <a:lstStyle/>
                    <a:p>
                      <a:pPr algn="ctr" fontAlgn="b"/>
                      <a:r>
                        <a:rPr lang="en-GB" sz="1100" b="0" i="0" u="none" strike="noStrike">
                          <a:solidFill>
                            <a:srgbClr val="000000"/>
                          </a:solidFill>
                          <a:effectLst/>
                          <a:latin typeface="Calibri" panose="020F0502020204030204" pitchFamily="34" charset="0"/>
                        </a:rPr>
                        <a:t>€164.30</a:t>
                      </a:r>
                    </a:p>
                  </a:txBody>
                  <a:tcPr marL="7620" marR="7620" marT="7620" marB="0" anchor="b">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359576786"/>
                  </a:ext>
                </a:extLst>
              </a:tr>
              <a:tr h="190500">
                <a:tc>
                  <a:txBody>
                    <a:bodyPr/>
                    <a:lstStyle/>
                    <a:p>
                      <a:pPr algn="r" fontAlgn="b"/>
                      <a:r>
                        <a:rPr lang="en-GB" sz="900" b="0" i="0" u="none" strike="noStrike">
                          <a:solidFill>
                            <a:srgbClr val="000000"/>
                          </a:solidFill>
                          <a:effectLst/>
                          <a:latin typeface="Calibri" panose="020F0502020204030204" pitchFamily="34" charset="0"/>
                        </a:rPr>
                        <a:t>Market Back Up Price Used?</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70AD47"/>
                          </a:solidFill>
                          <a:effectLst/>
                          <a:latin typeface="Calibri" panose="020F0502020204030204" pitchFamily="34" charset="0"/>
                        </a:rPr>
                        <a:t>No</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70AD47"/>
                          </a:solidFill>
                          <a:effectLst/>
                          <a:latin typeface="Calibri" panose="020F0502020204030204" pitchFamily="34" charset="0"/>
                        </a:rPr>
                        <a:t>No</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70AD47"/>
                          </a:solidFill>
                          <a:effectLst/>
                          <a:latin typeface="Calibri" panose="020F0502020204030204" pitchFamily="34" charset="0"/>
                        </a:rPr>
                        <a:t>No</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70AD47"/>
                          </a:solidFill>
                          <a:effectLst/>
                          <a:latin typeface="Calibri" panose="020F0502020204030204" pitchFamily="34" charset="0"/>
                        </a:rPr>
                        <a:t>No</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70AD47"/>
                          </a:solidFill>
                          <a:effectLst/>
                          <a:latin typeface="Calibri" panose="020F0502020204030204" pitchFamily="34" charset="0"/>
                        </a:rPr>
                        <a:t>No</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FF0000"/>
                          </a:solidFill>
                          <a:effectLst/>
                          <a:latin typeface="Calibri" panose="020F0502020204030204" pitchFamily="34" charset="0"/>
                        </a:rPr>
                        <a:t>Yes</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37761211"/>
                  </a:ext>
                </a:extLst>
              </a:tr>
            </a:tbl>
          </a:graphicData>
        </a:graphic>
      </p:graphicFrame>
    </p:spTree>
    <p:extLst>
      <p:ext uri="{BB962C8B-B14F-4D97-AF65-F5344CB8AC3E}">
        <p14:creationId xmlns:p14="http://schemas.microsoft.com/office/powerpoint/2010/main" val="2779986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Marketing\Brand\2016 Brand Guidelines\PowerPoint Templates\PPT 16-9\PPT 16-9\4532-Energia-Powerpoint-Template-(16-9)-1.jpg"/>
          <p:cNvPicPr>
            <a:picLocks noChangeAspect="1" noChangeArrowheads="1"/>
          </p:cNvPicPr>
          <p:nvPr/>
        </p:nvPicPr>
        <p:blipFill rotWithShape="1">
          <a:blip r:embed="rId3">
            <a:extLst>
              <a:ext uri="{28A0092B-C50C-407E-A947-70E740481C1C}">
                <a14:useLocalDpi xmlns:a14="http://schemas.microsoft.com/office/drawing/2010/main" val="0"/>
              </a:ext>
            </a:extLst>
          </a:blip>
          <a:srcRect l="24815" b="87937"/>
          <a:stretch/>
        </p:blipFill>
        <p:spPr bwMode="auto">
          <a:xfrm>
            <a:off x="0" y="1"/>
            <a:ext cx="9144000" cy="82731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0"/>
            <a:ext cx="9144000" cy="843558"/>
          </a:xfrm>
          <a:noFill/>
          <a:ln w="57150">
            <a:noFill/>
          </a:ln>
        </p:spPr>
        <p:txBody>
          <a:bodyPr>
            <a:normAutofit/>
          </a:bodyPr>
          <a:lstStyle/>
          <a:p>
            <a:r>
              <a:rPr lang="en-GB" sz="2400" b="1" dirty="0" smtClean="0">
                <a:solidFill>
                  <a:schemeClr val="bg1"/>
                </a:solidFill>
              </a:rPr>
              <a:t>Justification</a:t>
            </a:r>
            <a:endParaRPr lang="en-GB" sz="2400" b="1" dirty="0">
              <a:solidFill>
                <a:schemeClr val="bg1"/>
              </a:solidFill>
            </a:endParaRPr>
          </a:p>
        </p:txBody>
      </p:sp>
      <p:sp>
        <p:nvSpPr>
          <p:cNvPr id="2" name="Content Placeholder 1"/>
          <p:cNvSpPr>
            <a:spLocks noGrp="1"/>
          </p:cNvSpPr>
          <p:nvPr>
            <p:ph idx="1"/>
          </p:nvPr>
        </p:nvSpPr>
        <p:spPr>
          <a:xfrm>
            <a:off x="241995" y="1098823"/>
            <a:ext cx="8650485" cy="3777182"/>
          </a:xfrm>
        </p:spPr>
        <p:txBody>
          <a:bodyPr>
            <a:normAutofit/>
          </a:bodyPr>
          <a:lstStyle/>
          <a:p>
            <a:pPr algn="just"/>
            <a:r>
              <a:rPr lang="en-GB" sz="1800" dirty="0" smtClean="0">
                <a:solidFill>
                  <a:schemeClr val="tx1">
                    <a:lumMod val="85000"/>
                    <a:lumOff val="15000"/>
                  </a:schemeClr>
                </a:solidFill>
              </a:rPr>
              <a:t>The proposed modification furthers the following Code Objectives:</a:t>
            </a:r>
            <a:endParaRPr lang="en-GB" sz="1800" dirty="0">
              <a:solidFill>
                <a:schemeClr val="tx1">
                  <a:lumMod val="85000"/>
                  <a:lumOff val="15000"/>
                </a:schemeClr>
              </a:solidFill>
            </a:endParaRPr>
          </a:p>
          <a:p>
            <a:pPr lvl="1" algn="just"/>
            <a:r>
              <a:rPr lang="en-IE" sz="1400" dirty="0"/>
              <a:t>(b) to facilitate the efficient, economic and coordinated operation, administration and development of the Single Electricity Market in a financially secure manner; </a:t>
            </a:r>
            <a:endParaRPr lang="en-IE" sz="1400" dirty="0" smtClean="0"/>
          </a:p>
          <a:p>
            <a:pPr lvl="1" algn="just"/>
            <a:r>
              <a:rPr lang="en-IE" sz="1400" dirty="0"/>
              <a:t>(</a:t>
            </a:r>
            <a:r>
              <a:rPr lang="en-IE" sz="1400" dirty="0" smtClean="0"/>
              <a:t>d) to </a:t>
            </a:r>
            <a:r>
              <a:rPr lang="en-IE" sz="1400" dirty="0"/>
              <a:t>provide competition in the Single Electricity Market</a:t>
            </a:r>
            <a:r>
              <a:rPr lang="en-IE" sz="1400" dirty="0" smtClean="0"/>
              <a:t>;</a:t>
            </a:r>
          </a:p>
          <a:p>
            <a:pPr lvl="1" algn="just"/>
            <a:r>
              <a:rPr lang="en-IE" sz="1400" dirty="0" smtClean="0"/>
              <a:t>(e) to </a:t>
            </a:r>
            <a:r>
              <a:rPr lang="en-IE" sz="1400" dirty="0"/>
              <a:t>provide transparency in the operation of the Single Electricity Market; </a:t>
            </a:r>
            <a:endParaRPr lang="en-IE" sz="1400" dirty="0" smtClean="0"/>
          </a:p>
          <a:p>
            <a:pPr lvl="1" algn="just"/>
            <a:r>
              <a:rPr lang="en-IE" sz="1400" dirty="0" smtClean="0"/>
              <a:t>(f) to </a:t>
            </a:r>
            <a:r>
              <a:rPr lang="en-IE" sz="1400" dirty="0"/>
              <a:t>ensure no undue discrimination between persons who are parties to the Code; </a:t>
            </a:r>
            <a:r>
              <a:rPr lang="en-IE" sz="1400" dirty="0" smtClean="0"/>
              <a:t>and</a:t>
            </a:r>
          </a:p>
          <a:p>
            <a:pPr lvl="1" algn="just"/>
            <a:r>
              <a:rPr lang="en-IE" sz="1400" dirty="0" smtClean="0"/>
              <a:t>(g) to </a:t>
            </a:r>
            <a:r>
              <a:rPr lang="en-IE" sz="1400" dirty="0"/>
              <a:t>promote the short-term and long-term interests of consumers of electricity on the island of Ireland with respect to price, quality, reliability, and security of supply of electricity.</a:t>
            </a:r>
            <a:endParaRPr lang="en-GB" sz="1400" dirty="0"/>
          </a:p>
          <a:p>
            <a:pPr marL="0" indent="0" algn="just">
              <a:buNone/>
            </a:pPr>
            <a:endParaRPr lang="en-GB" sz="1200" dirty="0">
              <a:solidFill>
                <a:schemeClr val="tx1">
                  <a:lumMod val="85000"/>
                  <a:lumOff val="15000"/>
                </a:schemeClr>
              </a:solidFill>
            </a:endParaRPr>
          </a:p>
          <a:p>
            <a:pPr algn="just"/>
            <a:r>
              <a:rPr lang="en-GB" sz="1800" dirty="0" smtClean="0">
                <a:solidFill>
                  <a:schemeClr val="tx1">
                    <a:lumMod val="85000"/>
                    <a:lumOff val="15000"/>
                  </a:schemeClr>
                </a:solidFill>
              </a:rPr>
              <a:t>Conclusion</a:t>
            </a:r>
            <a:endParaRPr lang="en-GB" sz="1200" dirty="0" smtClean="0">
              <a:solidFill>
                <a:schemeClr val="tx1">
                  <a:lumMod val="85000"/>
                  <a:lumOff val="15000"/>
                </a:schemeClr>
              </a:solidFill>
            </a:endParaRPr>
          </a:p>
          <a:p>
            <a:pPr lvl="1" algn="just"/>
            <a:r>
              <a:rPr lang="en-GB" sz="1400" dirty="0" smtClean="0"/>
              <a:t>Without this modification, the code </a:t>
            </a:r>
            <a:r>
              <a:rPr lang="en-GB" sz="1400" dirty="0"/>
              <a:t>will continue to disregard Imbalance Prices that have been successfully calculated in the Imbalance Settlement </a:t>
            </a:r>
            <a:r>
              <a:rPr lang="en-GB" sz="1400" dirty="0" smtClean="0"/>
              <a:t>Period when the Market Back Up Price is used</a:t>
            </a:r>
          </a:p>
          <a:p>
            <a:pPr lvl="1" algn="just"/>
            <a:r>
              <a:rPr lang="en-GB" sz="1400" dirty="0" smtClean="0"/>
              <a:t>If approved, this approach will insure the Imbalance </a:t>
            </a:r>
            <a:r>
              <a:rPr lang="en-GB" sz="1400" dirty="0"/>
              <a:t>Settlement Price will </a:t>
            </a:r>
            <a:r>
              <a:rPr lang="en-GB" sz="1400" dirty="0" smtClean="0"/>
              <a:t>incorporate </a:t>
            </a:r>
            <a:r>
              <a:rPr lang="en-GB" sz="1400" dirty="0"/>
              <a:t>Imbalance Price(s) that have been successfully calculated, resulting in an Imbalance Settlement Price </a:t>
            </a:r>
            <a:r>
              <a:rPr lang="en-GB" sz="1400" dirty="0" smtClean="0"/>
              <a:t>that is more </a:t>
            </a:r>
            <a:r>
              <a:rPr lang="en-GB" sz="1400" dirty="0"/>
              <a:t>reflective of the marginal energy actions taken during this Imbalance Settlement Period</a:t>
            </a:r>
            <a:r>
              <a:rPr lang="en-GB" sz="1400" dirty="0" smtClean="0"/>
              <a:t>.</a:t>
            </a:r>
            <a:endParaRPr lang="en-GB" dirty="0"/>
          </a:p>
          <a:p>
            <a:pPr lvl="0" algn="just"/>
            <a:endParaRPr lang="en-GB" dirty="0"/>
          </a:p>
          <a:p>
            <a:pPr algn="just"/>
            <a:endParaRPr lang="en-GB" dirty="0"/>
          </a:p>
          <a:p>
            <a:pPr algn="just"/>
            <a:endParaRPr lang="en-GB" dirty="0" smtClean="0"/>
          </a:p>
          <a:p>
            <a:pPr algn="just"/>
            <a:endParaRPr lang="en-GB" sz="1800" dirty="0" smtClean="0">
              <a:solidFill>
                <a:schemeClr val="tx1">
                  <a:lumMod val="85000"/>
                  <a:lumOff val="15000"/>
                </a:schemeClr>
              </a:solidFill>
            </a:endParaRPr>
          </a:p>
          <a:p>
            <a:pPr algn="just"/>
            <a:endParaRPr lang="en-GB" sz="1800" dirty="0" smtClean="0">
              <a:solidFill>
                <a:schemeClr val="tx1">
                  <a:lumMod val="85000"/>
                  <a:lumOff val="15000"/>
                </a:schemeClr>
              </a:solidFill>
            </a:endParaRPr>
          </a:p>
          <a:p>
            <a:pPr algn="just"/>
            <a:endParaRPr lang="en-GB" sz="1800" dirty="0">
              <a:solidFill>
                <a:schemeClr val="tx1">
                  <a:lumMod val="85000"/>
                  <a:lumOff val="15000"/>
                </a:schemeClr>
              </a:solidFill>
            </a:endParaRPr>
          </a:p>
        </p:txBody>
      </p:sp>
    </p:spTree>
    <p:extLst>
      <p:ext uri="{BB962C8B-B14F-4D97-AF65-F5344CB8AC3E}">
        <p14:creationId xmlns:p14="http://schemas.microsoft.com/office/powerpoint/2010/main" val="3573744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7635</TotalTime>
  <Words>636</Words>
  <Application>Microsoft Office PowerPoint</Application>
  <PresentationFormat>On-screen Show (16:9)</PresentationFormat>
  <Paragraphs>145</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MOD_03_19 Amended application of the Market Back Up Price if an Imbalance Price(s) fail to calculate</vt:lpstr>
      <vt:lpstr>Background Info</vt:lpstr>
      <vt:lpstr>Modification Proposal Summary</vt:lpstr>
      <vt:lpstr>Example: Imbalance Pricing 22/11/2018</vt:lpstr>
      <vt:lpstr>Justification</vt:lpstr>
    </vt:vector>
  </TitlesOfParts>
  <Company>Energia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Slides  I’ve done these in 16:9 format which looks best on the big screen in the boardroom I hope that it’s not too much of a headache for you!  The 16:9 format slides don’t work on – had to make me own!</dc:title>
  <dc:creator>Ross O'Mullane</dc:creator>
  <cp:lastModifiedBy>Linnane, Sandra</cp:lastModifiedBy>
  <cp:revision>464</cp:revision>
  <cp:lastPrinted>2018-04-23T17:17:34Z</cp:lastPrinted>
  <dcterms:created xsi:type="dcterms:W3CDTF">2016-09-27T16:32:48Z</dcterms:created>
  <dcterms:modified xsi:type="dcterms:W3CDTF">2019-02-19T12:18:17Z</dcterms:modified>
</cp:coreProperties>
</file>