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6" r:id="rId6"/>
    <p:sldId id="268" r:id="rId7"/>
    <p:sldId id="269" r:id="rId8"/>
    <p:sldId id="267" r:id="rId9"/>
    <p:sldId id="265" r:id="rId10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6437" autoAdjust="0"/>
  </p:normalViewPr>
  <p:slideViewPr>
    <p:cSldViewPr>
      <p:cViewPr varScale="1">
        <p:scale>
          <a:sx n="96" d="100"/>
          <a:sy n="96" d="100"/>
        </p:scale>
        <p:origin x="-19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A94E4-B810-4401-8905-37F6D6726AC3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C1A35-F199-47C1-A071-666E424A5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717ED-F654-4F40-82B8-3384C82B3601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AACA9-53AA-4D78-804A-3127B6911D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79FF-42F3-458E-BD5A-FE13EA7BB354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40AB-FFD1-450C-90FE-55E8FFB9C7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79FF-42F3-458E-BD5A-FE13EA7BB354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40AB-FFD1-450C-90FE-55E8FFB9C7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79FF-42F3-458E-BD5A-FE13EA7BB354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40AB-FFD1-450C-90FE-55E8FFB9C7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79FF-42F3-458E-BD5A-FE13EA7BB354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40AB-FFD1-450C-90FE-55E8FFB9C7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79FF-42F3-458E-BD5A-FE13EA7BB354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40AB-FFD1-450C-90FE-55E8FFB9C7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79FF-42F3-458E-BD5A-FE13EA7BB354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40AB-FFD1-450C-90FE-55E8FFB9C7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79FF-42F3-458E-BD5A-FE13EA7BB354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40AB-FFD1-450C-90FE-55E8FFB9C7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79FF-42F3-458E-BD5A-FE13EA7BB354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40AB-FFD1-450C-90FE-55E8FFB9C7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79FF-42F3-458E-BD5A-FE13EA7BB354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40AB-FFD1-450C-90FE-55E8FFB9C7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79FF-42F3-458E-BD5A-FE13EA7BB354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40AB-FFD1-450C-90FE-55E8FFB9C7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A79FF-42F3-458E-BD5A-FE13EA7BB354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A40AB-FFD1-450C-90FE-55E8FFB9C7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A79FF-42F3-458E-BD5A-FE13EA7BB354}" type="datetimeFigureOut">
              <a:rPr lang="en-US" smtClean="0"/>
              <a:pPr/>
              <a:t>6/7/2017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A40AB-FFD1-450C-90FE-55E8FFB9C7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547664" y="1700808"/>
            <a:ext cx="583264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800" b="1" dirty="0" smtClean="0"/>
              <a:t>MOD_04_17</a:t>
            </a:r>
            <a:endParaRPr lang="en-GB" sz="3800" b="1" dirty="0" smtClean="0"/>
          </a:p>
          <a:p>
            <a:pPr algn="ctr"/>
            <a:r>
              <a:rPr lang="en-GB" sz="3800" b="1" dirty="0" smtClean="0"/>
              <a:t>Solar in the SEM</a:t>
            </a:r>
            <a:endParaRPr lang="en-GB" sz="3800" b="1" dirty="0" smtClean="0"/>
          </a:p>
          <a:p>
            <a:pPr algn="ctr"/>
            <a:endParaRPr lang="en-GB" sz="3800" b="1" dirty="0" smtClean="0"/>
          </a:p>
          <a:p>
            <a:pPr algn="ctr"/>
            <a:r>
              <a:rPr lang="en-GB" sz="3800" b="1" dirty="0" smtClean="0"/>
              <a:t>9</a:t>
            </a:r>
            <a:r>
              <a:rPr lang="en-GB" sz="3800" b="1" baseline="30000" dirty="0" smtClean="0"/>
              <a:t>th</a:t>
            </a:r>
            <a:r>
              <a:rPr lang="en-GB" sz="3800" b="1" dirty="0" smtClean="0"/>
              <a:t> June 2017</a:t>
            </a:r>
            <a:endParaRPr lang="en-GB" sz="3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115616" y="1700808"/>
            <a:ext cx="65527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 Introduce a robust provision for solar powered generation within the Trading and Settlement Code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Treat solar generation in the same way as wind generation in terms of;</a:t>
            </a:r>
          </a:p>
          <a:p>
            <a:endParaRPr lang="en-GB" dirty="0" smtClean="0"/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Price Taker or Price Maker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Autonomous unit type prior to operational certification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Variable fuel/unit type once operationally certified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Scheduling and Settlement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Forecasting 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T</a:t>
            </a:r>
            <a:r>
              <a:rPr lang="en-GB" dirty="0" smtClean="0"/>
              <a:t>reatment in Margin/LOLP computations</a:t>
            </a:r>
          </a:p>
          <a:p>
            <a:pPr>
              <a:buFont typeface="Wingdings" pitchFamily="2" charset="2"/>
              <a:buChar char="Ø"/>
            </a:pPr>
            <a:endParaRPr lang="en-IE" dirty="0"/>
          </a:p>
        </p:txBody>
      </p:sp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Modification Objectives</a:t>
            </a:r>
            <a:endParaRPr lang="en-IE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23528" y="1196752"/>
            <a:ext cx="820891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 Introduce the term ‘Solar Power Unit’ (2.34 &amp; Glossary)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Include Demand to be met by Autonomous solar units in Annual, Monthly and Four Day Load Forecasts (Glossary)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Change ‘Wind Forecast’ data submission, contingency and publication to ‘Wind and Solar Forecast’  (3.86, 4.31, Table E.1, K.2/.4A/.4C/18, Glossary &amp; AP06 Appendix 2)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Intention is to reflect the publication change in the system documentation (GPUD) rather than update publication name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Introduce provision for Solar Fuel </a:t>
            </a:r>
            <a:r>
              <a:rPr lang="en-GB" dirty="0" smtClean="0"/>
              <a:t>T</a:t>
            </a:r>
            <a:r>
              <a:rPr lang="en-GB" dirty="0" smtClean="0"/>
              <a:t>ype in Validation Registration Data to be labelled as Wind to avoid non-critical system changes in the context of maintenance mode (AP04 Appendix 2)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Remove solar from System Operator computations in appendix M where wind is omitted (M.11/12/13/21/24/34/36/37, Glossary and Acronyms) 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endParaRPr lang="en-IE" dirty="0"/>
          </a:p>
        </p:txBody>
      </p:sp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Legal Drafting Specifics </a:t>
            </a:r>
            <a:endParaRPr lang="en-IE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23528" y="1196752"/>
            <a:ext cx="82089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 Treat the same as Wind in Schedule Demand calculations and market scheduling;</a:t>
            </a:r>
          </a:p>
          <a:p>
            <a:endParaRPr lang="en-GB" dirty="0" smtClean="0"/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EA1/EA2/WD/latter part of EP1 have market schedule for Wind (and Solar) set to the lesser of Forecast Availability and </a:t>
            </a:r>
            <a:r>
              <a:rPr lang="en-GB" dirty="0" smtClean="0"/>
              <a:t>f</a:t>
            </a:r>
            <a:r>
              <a:rPr lang="en-GB" dirty="0" smtClean="0"/>
              <a:t>orecast Output submitted by Participant and TSO (5.22, 5.27, N.55/.55A/.55B/N.56)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Do not include in Schedule Demand for EA1/EA2/WD and latter part of EP1 (N.30)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Provide for the application of the same Dispatch Instructions (Curtailment and Constraint) as Wind (O.9, O.27, O.27 &amp; Glossary)</a:t>
            </a:r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Classify as a Variable Generator Unit to facilitate settlement calculations and Ex Post Scheduling (5.5 &amp; Glossary)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Note that given Priority Dispatch this also allows for registration as Price Maker or Price Taker (2.54)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Also provides for treatment the same as wind in Ex Post Schedule Demand calculation (N.32), unit scheduling and settlement treatment (section 5)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Legal Drafting Specifics (Cont.) </a:t>
            </a:r>
            <a:endParaRPr lang="en-IE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115616" y="1700808"/>
            <a:ext cx="65527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 Code Objectives;</a:t>
            </a:r>
          </a:p>
          <a:p>
            <a:pPr lvl="1">
              <a:buFont typeface="Wingdings" pitchFamily="2" charset="2"/>
              <a:buChar char="Ø"/>
            </a:pPr>
            <a:r>
              <a:rPr lang="en-IE" dirty="0" smtClean="0"/>
              <a:t>T</a:t>
            </a:r>
            <a:r>
              <a:rPr lang="en-IE" dirty="0" smtClean="0"/>
              <a:t>o </a:t>
            </a:r>
            <a:r>
              <a:rPr lang="en-IE" b="1" dirty="0" smtClean="0"/>
              <a:t>facilitate the participation of electricity undertakings </a:t>
            </a:r>
            <a:r>
              <a:rPr lang="en-IE" dirty="0" smtClean="0"/>
              <a:t>engaged in the generation, supply or sale of electricity in the trading arrangements under the Single Electricity </a:t>
            </a:r>
            <a:r>
              <a:rPr lang="en-IE" dirty="0" smtClean="0"/>
              <a:t>Market</a:t>
            </a:r>
          </a:p>
          <a:p>
            <a:pPr lvl="1"/>
            <a:endParaRPr lang="en-IE" dirty="0" smtClean="0"/>
          </a:p>
          <a:p>
            <a:pPr lvl="1">
              <a:buFont typeface="Wingdings" pitchFamily="2" charset="2"/>
              <a:buChar char="Ø"/>
            </a:pPr>
            <a:r>
              <a:rPr lang="en-IE" dirty="0" smtClean="0"/>
              <a:t>T</a:t>
            </a:r>
            <a:r>
              <a:rPr lang="en-IE" dirty="0" smtClean="0"/>
              <a:t>o </a:t>
            </a:r>
            <a:r>
              <a:rPr lang="en-IE" b="1" dirty="0" smtClean="0"/>
              <a:t>promote competition </a:t>
            </a:r>
            <a:r>
              <a:rPr lang="en-IE" dirty="0" smtClean="0"/>
              <a:t>in the single electricity wholesale market on the island of </a:t>
            </a:r>
            <a:r>
              <a:rPr lang="en-IE" dirty="0" smtClean="0"/>
              <a:t>Ireland</a:t>
            </a:r>
          </a:p>
          <a:p>
            <a:pPr lvl="1">
              <a:buFont typeface="Wingdings" pitchFamily="2" charset="2"/>
              <a:buChar char="Ø"/>
            </a:pPr>
            <a:endParaRPr lang="en-IE" dirty="0" smtClean="0"/>
          </a:p>
          <a:p>
            <a:pPr lvl="1">
              <a:buFont typeface="Wingdings" pitchFamily="2" charset="2"/>
              <a:buChar char="Ø"/>
            </a:pPr>
            <a:r>
              <a:rPr lang="en-IE" dirty="0" smtClean="0"/>
              <a:t>T</a:t>
            </a:r>
            <a:r>
              <a:rPr lang="en-IE" dirty="0" smtClean="0"/>
              <a:t>o </a:t>
            </a:r>
            <a:r>
              <a:rPr lang="en-IE" b="1" dirty="0" smtClean="0"/>
              <a:t>ensure no undue discrimination </a:t>
            </a:r>
            <a:r>
              <a:rPr lang="en-IE" dirty="0" smtClean="0"/>
              <a:t>between persons who are parties to the Code; and</a:t>
            </a:r>
            <a:endParaRPr lang="en-GB" dirty="0" smtClean="0"/>
          </a:p>
          <a:p>
            <a:pPr>
              <a:buFont typeface="Wingdings" pitchFamily="2" charset="2"/>
              <a:buChar char="Ø"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Implications of Non-Implementation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Solar powered generation would remain absent from the Trading and Settlement Code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9672" y="620688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Code Objectives Furthered and Implications of Non-Implementation</a:t>
            </a:r>
            <a:endParaRPr lang="en-IE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771800" y="2492896"/>
            <a:ext cx="34555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 smtClean="0"/>
              <a:t>QUESTIONS?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romMMT xmlns="f69c7b9a-bbed-41f8-b24c-bbeb71979adf">true</FromMMT>
    <MMTID xmlns="f69c7b9a-bbed-41f8-b24c-bbeb71979adf">1726</MMTID>
    <ModID xmlns="bd8dd43f-48f8-46ce-9b8d-78f402b7750b">722</ModI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0CAD4A-5E96-4331-BD95-C9E393AC72B1}"/>
</file>

<file path=customXml/itemProps2.xml><?xml version="1.0" encoding="utf-8"?>
<ds:datastoreItem xmlns:ds="http://schemas.openxmlformats.org/officeDocument/2006/customXml" ds:itemID="{037465A7-46B7-4E91-8BC1-19836E0D2B6B}"/>
</file>

<file path=customXml/itemProps3.xml><?xml version="1.0" encoding="utf-8"?>
<ds:datastoreItem xmlns:ds="http://schemas.openxmlformats.org/officeDocument/2006/customXml" ds:itemID="{637FFBFD-E2D6-46C3-B897-C7928A74C103}"/>
</file>

<file path=docProps/app.xml><?xml version="1.0" encoding="utf-8"?>
<Properties xmlns="http://schemas.openxmlformats.org/officeDocument/2006/extended-properties" xmlns:vt="http://schemas.openxmlformats.org/officeDocument/2006/docPropsVTypes">
  <TotalTime>3164</TotalTime>
  <Words>464</Words>
  <Application>Microsoft Office PowerPoint</Application>
  <PresentationFormat>On-screen Show (4:3)</PresentationFormat>
  <Paragraphs>55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SEMO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Slidepack - Mod_04_17 Solar in the SEM </dc:title>
  <dc:creator>tsteele</dc:creator>
  <cp:lastModifiedBy>Chris Goodman</cp:lastModifiedBy>
  <cp:revision>248</cp:revision>
  <dcterms:created xsi:type="dcterms:W3CDTF">2015-10-01T10:26:58Z</dcterms:created>
  <dcterms:modified xsi:type="dcterms:W3CDTF">2017-06-07T12:51:08Z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4" name="Copy to Website Date">
    <vt:lpwstr>2017-06-28T23:00:00+00:00</vt:lpwstr>
  </property>
  <property fmtid="{D5CDD505-2E9C-101B-9397-08002B2CF9AE}" pid="5" name="Copy to Website">
    <vt:lpwstr>true</vt:lpwstr>
  </property>
  <property fmtid="{D5CDD505-2E9C-101B-9397-08002B2CF9AE}" pid="6" name="Mod ID">
    <vt:lpwstr>1060</vt:lpwstr>
  </property>
  <property fmtid="{D5CDD505-2E9C-101B-9397-08002B2CF9AE}" pid="7" name="Year of Modification Proposal">
    <vt:lpwstr>2017</vt:lpwstr>
  </property>
  <property fmtid="{D5CDD505-2E9C-101B-9397-08002B2CF9AE}" pid="8" name="Document Type">
    <vt:lpwstr>Slides</vt:lpwstr>
  </property>
  <property fmtid="{D5CDD505-2E9C-101B-9397-08002B2CF9AE}" pid="10" name="_CopySource">
    <vt:lpwstr>Mod_04_17 Solar in the SEM.pptx</vt:lpwstr>
  </property>
  <property fmtid="{D5CDD505-2E9C-101B-9397-08002B2CF9AE}" pid="11" name="Order">
    <vt:r8>370200</vt:r8>
  </property>
</Properties>
</file>