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92" r:id="rId4"/>
    <p:sldId id="294" r:id="rId5"/>
    <p:sldId id="295" r:id="rId6"/>
    <p:sldId id="296" r:id="rId7"/>
    <p:sldId id="297" r:id="rId8"/>
    <p:sldId id="291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23" autoAdjust="0"/>
  </p:normalViewPr>
  <p:slideViewPr>
    <p:cSldViewPr>
      <p:cViewPr>
        <p:scale>
          <a:sx n="106" d="100"/>
          <a:sy n="106" d="100"/>
        </p:scale>
        <p:origin x="-17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buzz.grid.ie/sites/cs/Shared%20Projects/I-SEM%20Process%20work/Credit%20and%20Clearing/Credit/7%20Day%20WG%20Analysis/Bank%20Holiday%20Sample%20Data/Bank%20Holiday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buzz.grid.ie/sites/cs/Shared%20Projects/I-SEM%20Process%20work/Credit%20and%20Clearing/Credit/7%20Day%20WG%20Analysis/Bank%20Holiday%20Sample%20Data/Bank%20Holiday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'[Bank Holidays.xlsx]Sheet2'!$J$2</c:f>
              <c:strCache>
                <c:ptCount val="1"/>
                <c:pt idx="0">
                  <c:v>Thursday 18/04/2019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'[Bank Holidays.xlsx]Sheet2'!$I$3:$I$6</c:f>
              <c:strCache>
                <c:ptCount val="4"/>
                <c:pt idx="0">
                  <c:v>OK</c:v>
                </c:pt>
                <c:pt idx="1">
                  <c:v>EXCEED</c:v>
                </c:pt>
                <c:pt idx="2">
                  <c:v>WARNING</c:v>
                </c:pt>
                <c:pt idx="3">
                  <c:v>BREACH</c:v>
                </c:pt>
              </c:strCache>
            </c:strRef>
          </c:cat>
          <c:val>
            <c:numRef>
              <c:f>'[Bank Holidays.xlsx]Sheet2'!$J$3:$J$6</c:f>
              <c:numCache>
                <c:formatCode>General</c:formatCode>
                <c:ptCount val="4"/>
                <c:pt idx="0">
                  <c:v>118</c:v>
                </c:pt>
                <c:pt idx="1">
                  <c:v>45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'[Bank Holidays.xlsx]Sheet2'!$K$2</c:f>
              <c:strCache>
                <c:ptCount val="1"/>
                <c:pt idx="0">
                  <c:v>Tuesday23/04/2019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'[Bank Holidays.xlsx]Sheet2'!$I$3:$I$6</c:f>
              <c:strCache>
                <c:ptCount val="4"/>
                <c:pt idx="0">
                  <c:v>OK</c:v>
                </c:pt>
                <c:pt idx="1">
                  <c:v>EXCEED</c:v>
                </c:pt>
                <c:pt idx="2">
                  <c:v>WARNING</c:v>
                </c:pt>
                <c:pt idx="3">
                  <c:v>BREACH</c:v>
                </c:pt>
              </c:strCache>
            </c:strRef>
          </c:cat>
          <c:val>
            <c:numRef>
              <c:f>'[Bank Holidays.xlsx]Sheet2'!$K$3:$K$6</c:f>
              <c:numCache>
                <c:formatCode>General</c:formatCode>
                <c:ptCount val="4"/>
                <c:pt idx="0">
                  <c:v>109</c:v>
                </c:pt>
                <c:pt idx="1">
                  <c:v>45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7998720"/>
        <c:axId val="78008704"/>
      </c:barChart>
      <c:catAx>
        <c:axId val="77998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78008704"/>
        <c:crosses val="autoZero"/>
        <c:auto val="1"/>
        <c:lblAlgn val="ctr"/>
        <c:lblOffset val="100"/>
        <c:noMultiLvlLbl val="0"/>
      </c:catAx>
      <c:valAx>
        <c:axId val="78008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79987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'[Bank Holidays.xlsx]Sheet3'!$J$2</c:f>
              <c:strCache>
                <c:ptCount val="1"/>
                <c:pt idx="0">
                  <c:v>Friday  02/08/2019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'[Bank Holidays.xlsx]Sheet3'!$I$3:$I$6</c:f>
              <c:strCache>
                <c:ptCount val="4"/>
                <c:pt idx="0">
                  <c:v>OK</c:v>
                </c:pt>
                <c:pt idx="1">
                  <c:v>EXCEED</c:v>
                </c:pt>
                <c:pt idx="2">
                  <c:v>WARNING</c:v>
                </c:pt>
                <c:pt idx="3">
                  <c:v>BREACH</c:v>
                </c:pt>
              </c:strCache>
            </c:strRef>
          </c:cat>
          <c:val>
            <c:numRef>
              <c:f>'[Bank Holidays.xlsx]Sheet3'!$J$3:$J$6</c:f>
              <c:numCache>
                <c:formatCode>General</c:formatCode>
                <c:ptCount val="4"/>
                <c:pt idx="0">
                  <c:v>120</c:v>
                </c:pt>
                <c:pt idx="1">
                  <c:v>49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'[Bank Holidays.xlsx]Sheet3'!$K$2</c:f>
              <c:strCache>
                <c:ptCount val="1"/>
                <c:pt idx="0">
                  <c:v>Tuesday 06/08/2019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'[Bank Holidays.xlsx]Sheet3'!$I$3:$I$6</c:f>
              <c:strCache>
                <c:ptCount val="4"/>
                <c:pt idx="0">
                  <c:v>OK</c:v>
                </c:pt>
                <c:pt idx="1">
                  <c:v>EXCEED</c:v>
                </c:pt>
                <c:pt idx="2">
                  <c:v>WARNING</c:v>
                </c:pt>
                <c:pt idx="3">
                  <c:v>BREACH</c:v>
                </c:pt>
              </c:strCache>
            </c:strRef>
          </c:cat>
          <c:val>
            <c:numRef>
              <c:f>'[Bank Holidays.xlsx]Sheet3'!$K$3:$K$6</c:f>
              <c:numCache>
                <c:formatCode>General</c:formatCode>
                <c:ptCount val="4"/>
                <c:pt idx="0">
                  <c:v>125</c:v>
                </c:pt>
                <c:pt idx="1">
                  <c:v>43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047488"/>
        <c:axId val="77598720"/>
      </c:barChart>
      <c:catAx>
        <c:axId val="78047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77598720"/>
        <c:crosses val="autoZero"/>
        <c:auto val="1"/>
        <c:lblAlgn val="ctr"/>
        <c:lblOffset val="100"/>
        <c:noMultiLvlLbl val="0"/>
      </c:catAx>
      <c:valAx>
        <c:axId val="77598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80474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r">
              <a:defRPr sz="1200"/>
            </a:lvl1pPr>
          </a:lstStyle>
          <a:p>
            <a:fld id="{F89BC5C1-151F-4657-882A-A46F5E455192}" type="datetimeFigureOut">
              <a:rPr lang="en-GB" smtClean="0"/>
              <a:pPr/>
              <a:t>20/09/2019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r">
              <a:defRPr sz="1200"/>
            </a:lvl1pPr>
          </a:lstStyle>
          <a:p>
            <a:fld id="{C7A2022E-0587-401D-956A-1BCBC10E41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82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20/09/2019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6" tIns="45637" rIns="91276" bIns="45637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276" tIns="45637" rIns="91276" bIns="456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60" cy="4964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7027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3">
              <a:buFontTx/>
              <a:buChar char="-"/>
              <a:defRPr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066800" y="914400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800" b="1" dirty="0" smtClean="0"/>
              <a:t>Working Group on Mod_04_19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Samples of Credit Cover data </a:t>
            </a:r>
          </a:p>
          <a:p>
            <a:pPr algn="ctr"/>
            <a:r>
              <a:rPr lang="en-GB" sz="3800" b="1" dirty="0" smtClean="0"/>
              <a:t>19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September 2019</a:t>
            </a:r>
          </a:p>
          <a:p>
            <a:pPr algn="ctr"/>
            <a:r>
              <a:rPr lang="en-IE" sz="3800" b="1" dirty="0" err="1" smtClean="0"/>
              <a:t>Katia</a:t>
            </a:r>
            <a:r>
              <a:rPr lang="en-IE" sz="3800" b="1" dirty="0" smtClean="0"/>
              <a:t> </a:t>
            </a:r>
            <a:r>
              <a:rPr lang="en-IE" sz="3800" b="1" dirty="0" err="1" smtClean="0"/>
              <a:t>Compagnoni</a:t>
            </a:r>
            <a:endParaRPr lang="en-GB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874996"/>
            <a:ext cx="849694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/>
              <a:t> Initial proposal to run Indicative on weekend considered unachievable;</a:t>
            </a:r>
          </a:p>
          <a:p>
            <a:pPr algn="just">
              <a:buFont typeface="Wingdings" pitchFamily="2" charset="2"/>
              <a:buChar char="Ø"/>
            </a:pPr>
            <a:endParaRPr lang="en-GB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GB" sz="2000" dirty="0"/>
              <a:t> </a:t>
            </a:r>
            <a:r>
              <a:rPr lang="en-GB" sz="2000" dirty="0" smtClean="0"/>
              <a:t>Various options considered only two remaining:</a:t>
            </a:r>
          </a:p>
          <a:p>
            <a:pPr algn="just">
              <a:buFont typeface="Wingdings" pitchFamily="2" charset="2"/>
              <a:buChar char="Ø"/>
            </a:pPr>
            <a:endParaRPr lang="en-GB" sz="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GB" sz="2000" dirty="0" smtClean="0"/>
              <a:t>Cancelling some or all Credit Cover Report on the first Working Day after a bank holiday; or</a:t>
            </a:r>
          </a:p>
          <a:p>
            <a:pPr lvl="1" algn="just">
              <a:buFont typeface="Wingdings" pitchFamily="2" charset="2"/>
              <a:buChar char="Ø"/>
            </a:pPr>
            <a:endParaRPr lang="en-GB" sz="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GB" sz="2000" dirty="0" smtClean="0"/>
              <a:t>Applying a scaling factor to the Traded Non Delivered Quantity with different values for Working Days and Non Working Days;</a:t>
            </a:r>
          </a:p>
          <a:p>
            <a:pPr algn="just">
              <a:buFont typeface="Wingdings" pitchFamily="2" charset="2"/>
              <a:buChar char="Ø"/>
            </a:pPr>
            <a:endParaRPr lang="en-IE" sz="20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 Action on SEMO to provide some figures on changes to Credit Cover Requirements after a Bank Holiday or a weekend;</a:t>
            </a:r>
          </a:p>
          <a:p>
            <a:pPr algn="just"/>
            <a:endParaRPr lang="en-GB" sz="2000" i="1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403648" y="624808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+mj-lt"/>
                <a:ea typeface="+mj-ea"/>
                <a:cs typeface="+mj-cs"/>
              </a:rPr>
              <a:t>Background</a:t>
            </a:r>
            <a:endParaRPr lang="en-IE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Bank Holiday sample 1 – Oct 2018</a:t>
            </a:r>
            <a:endParaRPr lang="en-I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5568894" cy="3347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3" y="2662237"/>
            <a:ext cx="3176587" cy="184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17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IE" dirty="0" smtClean="0"/>
              <a:t>Bank Holiday sample 2 – Easter 2019</a:t>
            </a:r>
            <a:endParaRPr lang="en-IE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111976"/>
              </p:ext>
            </p:extLst>
          </p:nvPr>
        </p:nvGraphicFramePr>
        <p:xfrm>
          <a:off x="304800" y="1905000"/>
          <a:ext cx="5562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2047875"/>
            <a:ext cx="324802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92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Bank Holiday sample 3 – Aug 2019</a:t>
            </a:r>
            <a:endParaRPr lang="en-IE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756447"/>
              </p:ext>
            </p:extLst>
          </p:nvPr>
        </p:nvGraphicFramePr>
        <p:xfrm>
          <a:off x="304800" y="1905000"/>
          <a:ext cx="5562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71738"/>
            <a:ext cx="32766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68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mtClean="0"/>
              <a:t>Weekend sample </a:t>
            </a:r>
            <a:r>
              <a:rPr lang="en-IE" dirty="0" smtClean="0"/>
              <a:t>1 – Jun 2019</a:t>
            </a:r>
            <a:endParaRPr lang="en-IE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5562600" cy="3343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1237"/>
            <a:ext cx="32480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0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Weekend sample 2 – Sep 2019</a:t>
            </a:r>
            <a:endParaRPr lang="en-I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761677"/>
            <a:ext cx="5562599" cy="3343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66988"/>
            <a:ext cx="32766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93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505664"/>
            <a:ext cx="849694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/>
              <a:t> More definite impact noticed in Bank Holidays rather than weekends; </a:t>
            </a:r>
          </a:p>
          <a:p>
            <a:pPr algn="just">
              <a:buFont typeface="Wingdings" pitchFamily="2" charset="2"/>
              <a:buChar char="Ø"/>
            </a:pPr>
            <a:endParaRPr lang="en-GB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/>
              <a:t> A number of sample weekends found with limited or no impact;</a:t>
            </a:r>
          </a:p>
          <a:p>
            <a:pPr algn="just">
              <a:buFont typeface="Wingdings" pitchFamily="2" charset="2"/>
              <a:buChar char="Ø"/>
            </a:pPr>
            <a:endParaRPr lang="en-IE" sz="2000" i="1" dirty="0" smtClean="0"/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 Changes to system have not been impacted without prior approval of the Panel</a:t>
            </a:r>
          </a:p>
          <a:p>
            <a:pPr algn="just">
              <a:buFont typeface="Wingdings" pitchFamily="2" charset="2"/>
              <a:buChar char="Ø"/>
            </a:pPr>
            <a:endParaRPr lang="en-IE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 Considerations needed on:</a:t>
            </a:r>
          </a:p>
          <a:p>
            <a:pPr algn="just">
              <a:buFont typeface="Wingdings" pitchFamily="2" charset="2"/>
              <a:buChar char="Ø"/>
            </a:pPr>
            <a:endParaRPr lang="en-IE" sz="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IE" sz="2000" dirty="0" smtClean="0"/>
              <a:t>Is this issue preventing PTs from trading in Ex-Ante?</a:t>
            </a:r>
            <a:endParaRPr lang="en-IE" sz="2000" dirty="0"/>
          </a:p>
          <a:p>
            <a:pPr lvl="1" algn="just">
              <a:buFont typeface="Wingdings" pitchFamily="2" charset="2"/>
              <a:buChar char="Ø"/>
            </a:pPr>
            <a:endParaRPr lang="en-IE" sz="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IE" sz="2000" dirty="0" smtClean="0"/>
              <a:t>Are PTs comfortable with potential increased risks by cancelling some or all Credit reports after Bank Holidays/weekend?</a:t>
            </a:r>
          </a:p>
          <a:p>
            <a:pPr lvl="1" algn="just">
              <a:buFont typeface="Wingdings" pitchFamily="2" charset="2"/>
              <a:buChar char="Ø"/>
            </a:pPr>
            <a:endParaRPr lang="en-IE" sz="800" dirty="0"/>
          </a:p>
          <a:p>
            <a:pPr lvl="1" algn="just">
              <a:buFont typeface="Wingdings" pitchFamily="2" charset="2"/>
              <a:buChar char="Ø"/>
            </a:pPr>
            <a:r>
              <a:rPr lang="en-IE" sz="2000" dirty="0" smtClean="0"/>
              <a:t>Does this affect our obligations to inform ECC for any suspension order issued in the Balancing Market?</a:t>
            </a:r>
          </a:p>
          <a:p>
            <a:pPr algn="just"/>
            <a:endParaRPr lang="en-GB" sz="2000" i="1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56420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latin typeface="+mj-lt"/>
              </a:rPr>
              <a:t>Summary</a:t>
            </a:r>
            <a:endParaRPr lang="en-IE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222</Words>
  <Application>Microsoft Office PowerPoint</Application>
  <PresentationFormat>On-screen Show (4:3)</PresentationFormat>
  <Paragraphs>38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Bank Holiday sample 1 – Oct 2018</vt:lpstr>
      <vt:lpstr>Bank Holiday sample 2 – Easter 2019</vt:lpstr>
      <vt:lpstr>Bank Holiday sample 3 – Aug 2019</vt:lpstr>
      <vt:lpstr>Weekend sample 1 – Jun 2019</vt:lpstr>
      <vt:lpstr>Weekend sample 2 – Sep 2019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Goodman, Christopher</dc:creator>
  <cp:lastModifiedBy>Linnane, Sandra</cp:lastModifiedBy>
  <cp:revision>176</cp:revision>
  <cp:lastPrinted>2019-09-19T08:59:03Z</cp:lastPrinted>
  <dcterms:created xsi:type="dcterms:W3CDTF">2006-08-16T00:00:00Z</dcterms:created>
  <dcterms:modified xsi:type="dcterms:W3CDTF">2019-09-20T13:56:04Z</dcterms:modified>
</cp:coreProperties>
</file>