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  <p:sldMasterId id="2147483655" r:id="rId3"/>
    <p:sldMasterId id="2147483654" r:id="rId4"/>
  </p:sldMasterIdLst>
  <p:notesMasterIdLst>
    <p:notesMasterId r:id="rId13"/>
  </p:notesMasterIdLst>
  <p:sldIdLst>
    <p:sldId id="272" r:id="rId5"/>
    <p:sldId id="276" r:id="rId6"/>
    <p:sldId id="293" r:id="rId7"/>
    <p:sldId id="294" r:id="rId8"/>
    <p:sldId id="295" r:id="rId9"/>
    <p:sldId id="296" r:id="rId10"/>
    <p:sldId id="297" r:id="rId11"/>
    <p:sldId id="258" r:id="rId1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well, Connor" initials="PC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1" autoAdjust="0"/>
    <p:restoredTop sz="88000" autoAdjust="0"/>
  </p:normalViewPr>
  <p:slideViewPr>
    <p:cSldViewPr snapToGrid="0">
      <p:cViewPr>
        <p:scale>
          <a:sx n="109" d="100"/>
          <a:sy n="109" d="100"/>
        </p:scale>
        <p:origin x="-16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C8C765EA-0DEF-4FAE-B71B-CE7F51EBD6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BA1A6A7-E11B-47F6-A68E-47C73D89627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73BD079-BE35-44B4-9915-EC42F5442985}" type="datetimeFigureOut">
              <a:rPr lang="en-GB"/>
              <a:pPr>
                <a:defRPr/>
              </a:pPr>
              <a:t>21/02/2019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225CAA11-65F1-46E0-AE65-536501F62BC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F2B09B0D-6C16-4FB9-B9AD-DA53C74FA6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13CE6E-ABB7-4840-89AF-D03E6F1D17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52E5976-CD88-45CF-A5E7-0B750AC845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4BB8B56-F6BD-4B66-B471-BB1B7FC6B8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1582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woosh1">
            <a:extLst>
              <a:ext uri="{FF2B5EF4-FFF2-40B4-BE49-F238E27FC236}">
                <a16:creationId xmlns:a16="http://schemas.microsoft.com/office/drawing/2014/main" xmlns="" id="{ACD6C143-A618-4EDE-8F0A-F4C80DCA7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138" y="-63500"/>
            <a:ext cx="9313863" cy="698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E86B6149-6F51-40F6-8470-24D087F3C2E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2852738"/>
            <a:ext cx="4752975" cy="1182687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8A7DE67D-60CE-4994-AF81-1D1D61CD7B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0" y="4005263"/>
            <a:ext cx="4752975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9E07EFA-F993-4992-9C06-43C4C01DCF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A5D0C3D-8538-440B-A9BF-E02CCD0702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6878781-3813-42B8-9CE0-609E42ACE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F5EBF08-BDC4-4E20-8C12-499AE20FCA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862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81D279-8FE1-4F94-AB44-01200B9C3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422295B-BDF9-4683-A8B2-B1A198A76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B02A99E3-01D0-459F-B119-A6808FFF5D8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D6A72-9DF3-44EC-A8CB-F571FF701A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47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CE651CB-754C-454B-9D85-0C4346A394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11950" y="401638"/>
            <a:ext cx="2057400" cy="5187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F354FF2-D4EE-4FBF-A74C-8220C9DA7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9750" y="401638"/>
            <a:ext cx="6019800" cy="51879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80F58AA0-64F8-47EC-81F3-1E82416B292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8AC90-3A33-4E39-A60A-BAC89D4EFB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8222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woosh2">
            <a:extLst>
              <a:ext uri="{FF2B5EF4-FFF2-40B4-BE49-F238E27FC236}">
                <a16:creationId xmlns:a16="http://schemas.microsoft.com/office/drawing/2014/main" xmlns="" id="{1A370E79-C2D7-4AE0-A7D0-F3978BBE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2413" cy="685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802E01B5-70C3-4697-9BFD-9404414AE18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2852738"/>
            <a:ext cx="4464050" cy="1182687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xmlns="" id="{F45A9F57-3DB7-42B5-9B4C-3008B4796BF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0" y="4005263"/>
            <a:ext cx="4464050" cy="1752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09117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DF3604-5822-4308-A4A6-4ECAC069A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2916DF-09F2-470E-823F-4D98B99F4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F25FE5D-9E23-4659-9263-5C168006440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9E969-0891-4DF7-8EC3-4B19461EBE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9668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A7FAFF-6DE7-4087-905C-E7955BFC0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66FBF27-2603-4F47-A7E3-29B3DC994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008E071-E71F-43DF-8D45-97A4D4AA089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D633E-2029-4E64-A0D6-A5B25DE61A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0700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B8822C-564F-46B1-BD37-BF72201D7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3923F8-D365-4DEA-9D27-1544A2054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750" y="1600200"/>
            <a:ext cx="4038600" cy="39893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8DD8675-5F62-43A1-881A-B76D86CCB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0" y="1600200"/>
            <a:ext cx="4038600" cy="39893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638F345-BE0A-4762-8490-AF214C1C64E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F5DA7-4E84-4E19-B4D6-2F1E6A1200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5754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82DD6A-C381-40DB-9877-AFD1DAA84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4908EC0-7877-490B-8D0C-763C0174B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6AE4867-A18D-4D04-8BE5-FA8856A44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18BD92E-843C-4037-B62C-E5523322CF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3ABC130-F165-4078-BBE3-C3432CC3A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356A93B4-5F52-436F-8A9F-28B616D57B1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A4B51-9D04-42CB-9337-3F62A9AA56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9167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A59FD3-F167-416E-AC9F-49348B55A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3719A963-2BE5-489B-BF36-1864D00E3A3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E6EBA-C328-4EFE-A6B2-188F096B28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02002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D667A9E5-A92C-406A-AE57-CC1F690E2A1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E9C8B-5D0B-41B2-81A7-F1E2BCCA10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43974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C632BF-FCA3-4070-891D-8B7FC142B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5CC07A-C02A-42D8-8CA6-1CF33FE72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ABAE632-5B84-448E-8F5A-AB6E57C59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F90CBE6-3807-4F76-8168-865CC4EA190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16BA7-4113-400B-B093-790B5A567F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712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A6BCF9-2781-4FC2-BF6F-84F14930B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D9FC11-30BB-4FC0-A360-B85D000BD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CB94B20F-BFC8-4B47-A857-2EA5EBB6F3A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2E10-5623-4B89-8C6D-72FCCAA0B3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15660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5F7DF2-477F-4CF2-A198-0FA2CB47F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4664F90-EFB6-4E33-B5EF-4C2FA383AD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6B39EC7-18E1-46AA-9026-0B7A2E60F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C6DD37D-D4C1-4F16-BE0E-3488F1915A3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B1207-E478-401B-955C-E7E3091EFB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07432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83B507-FEC4-4B47-9D45-42330B20F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60B9226-80E3-4B84-B9B2-D22A23489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5D847AA-2DBE-4558-9B8E-9A2C3A110CD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9E409-6200-4625-A836-39BE480F14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7491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9C3AC9A-8440-419B-882F-339C41949D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11950" y="401638"/>
            <a:ext cx="2057400" cy="5187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DA99BBC-04C1-4DD3-A3F8-49DA54D05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9750" y="401638"/>
            <a:ext cx="6019800" cy="51879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2E42EC-20F6-4C28-9E7D-4E3ECE81BDD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30119-4BEB-45B3-8B46-463A0652D6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97771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1AF255-8BCF-443A-A96A-333B4B742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B225794-3974-4B4B-B09C-E74F92CDD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D73EBAB-D8E8-4AC7-B75A-CB488A2A94E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59EB3-3414-4C6E-B245-4945FDD8D6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73429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0F2D25-933A-477A-9573-37401692B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96084B-6DA5-470D-85C7-99B4FBF19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0244EC0-945E-4E2F-A256-1CFEA9741F8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5BDB7-E7A0-4015-B5BC-3AA6DFAB9C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3396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782543-E6BF-46B6-9C3B-C7D0F46DB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26CBC01-8845-49AB-869D-6EBE09624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C188D6E-E8C6-4CA3-86E0-4E0668F5307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0FF05-172C-46EB-AE70-4EA7B6F99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33995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52BD6A-0A1C-4B92-9568-997A5F87F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D7819E-26D5-43F7-A952-DEA0381B99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BE04475-111E-4778-AB91-78B81D7DF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F0DC7310-A8FE-43D4-8798-567CD08E9A2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A4153-2B93-42C0-9641-73BD900913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48238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6C8908-BBB1-4D08-86AE-CD3CD0F52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475C57-7025-462F-B286-107BFD8EE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1852B70-A504-4015-BE9D-807EBE8BD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DE8507D-BBDF-451E-9CEC-7C07457D68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98CF917-3286-4050-B816-5C2CCE9A60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BE75431E-1846-42ED-AF1D-246693D93F6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0EE01-6433-432E-82C1-C904D34D9A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53191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9D1690-FDAF-49AF-B42C-03F2D42D2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A456D83C-51BE-483B-8A2B-A42293AEBDA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644E-CE9D-4B13-9298-687942DAE0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54111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xmlns="" id="{3F6E4415-A422-488F-8577-E76551896EF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0844F-821E-4536-A34E-45B496EE6D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748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592C11-36F7-4637-A2D2-B917417A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AACE97D-F9A3-4C5D-A809-D973387BF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B9ACD009-4561-4721-89F2-FD8B7E50ADF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7B96E-1519-400E-8BCD-9C1F97AF97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65900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E78925-1B67-421F-93D4-409D33D41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D40612-3587-4247-9046-410BD6998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9EEC466-2D39-45DA-BA44-FCEC35491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9DEFCED1-9FC9-4EA5-9357-4FC3E84F72F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632E2-CF0D-4BAA-AC24-3FD0A48C7F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28075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A7E9E0-B1B4-445F-A263-CDD425BC3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96AC497-2059-4A2E-A125-DAC711DC2C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FCD7F2B-4648-4F3A-B1A7-19D758362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2CBA69F1-7D06-43F9-BD76-C51609690B3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E1526-66CC-416D-8AF3-EE93EAC1B7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92210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3ED836-1AB8-477E-A508-852C570BB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99021C4-A77B-416D-A136-12E125D90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6A3CA0C-0748-43A2-BD9F-BFAB72DA597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089DC-7A14-43C9-8232-7EB687BF4E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08167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B6179AD-0B9E-4E23-A55C-77DFA004B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21450" y="1196975"/>
            <a:ext cx="1993900" cy="49799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D180057-53C5-4344-B6E0-618106AFA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9750" y="1196975"/>
            <a:ext cx="5829300" cy="4979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056F525-1F73-44F5-9990-D07A1AE612C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D7BCE-D84A-4BAF-84A1-B877A7EF90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28665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C6451B-0016-4456-B568-5B7F4CE597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AB90076-B62D-41D6-9706-561149E05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5BD9276-C761-4ED5-BB6D-5CA2CE05D39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DD16-8CC0-49DB-BF47-327D1F65BA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02816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B9669F-6A58-4A54-91B3-E4B75F289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DC748B-F4EA-4828-8A53-9B51A68B0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66C8460-EFCC-40CD-AC2F-6AF43C61D6C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16AC0-A542-45FE-8D82-3F275AB1A9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46903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14D287-2C53-4786-B498-45D614D6F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C5E737-DF3D-474B-8831-9DF9B0C3B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CC46937-362D-41CF-99B6-C5590951477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CB362-2B30-46CC-B779-A20179FFD7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86769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4BDAC5-182D-462E-9DF6-2D21821ED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FF496D-C8B2-41EF-9710-FA92F8FE6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74DD43E-F8CA-44C1-8481-C40DB912E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C8C6B920-908B-403D-B9EE-52C6B4AF8DD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8A88F-438E-4A2B-A25C-82B0760580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12557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E0ABA-2F03-4FD8-97AE-7579B64E0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881C44E-E243-42F9-BBC7-8009EC73E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2DC96CE-F6C9-4A8F-83BB-B15BBDE2A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17F118E-FDA5-48F2-8DD7-5CB93B2756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7593191-2378-49C0-9DCF-976D4B193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0AE27313-B463-4510-B039-D508DE360F0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CA3FA-A0BC-495B-96B3-78E59DF411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87546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5ABC7F-EEDC-4172-B977-8E6D809DC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601234E5-B6B0-42A9-8688-E26DECF30B7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A3FB0-77B8-46A9-97DD-97F0AA9049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326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D9DD7E-4D37-4B2F-A285-B2273099D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694183-E901-474B-BE3E-82BEB9CA70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750" y="1600200"/>
            <a:ext cx="4038600" cy="39893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3445866-5C33-41DF-A98E-B284CBC0B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0" y="1600200"/>
            <a:ext cx="4038600" cy="39893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BBD5D7A4-BE64-427B-BF9A-02BCFBC7B27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CAE1-DEA6-4BB6-BD6F-28205468E5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30581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xmlns="" id="{479ABDE4-AE72-4F9A-888C-B30D5072055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3301F-79BD-4321-AACA-80C90CC20B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79878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D2345A-54D3-4900-B2B0-2DA8F0BC3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02468D-411F-4389-B535-D370C817B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2A86CA8-FE65-4E98-80B1-054739063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1191C2F9-9FA4-4465-9184-78FC1A49444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27E0E-0D83-404A-8DB1-52AE632A2E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60666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BA1AB4-584F-4138-A8D2-636D6B31C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2E7E2C8-B255-457A-8BF1-2912340544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01A1B08-7BED-4CD7-AF8F-22D7DDD9CF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9E7193CC-1914-432A-AC8F-A3DAE723D9D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B41CB-1FAB-4599-B196-D9E8B2885B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95898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6243AE-75D2-415E-9CFC-1505A86D3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BA4367B-BBE4-4898-83DE-CDA1FDA12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D0D9753-0AB3-4D5E-B8FD-091CE0B0A29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6D016-FEAF-4F1F-83AF-5DB0348864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99128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0A0253D-ED77-4731-985C-C601CB598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21450" y="1196975"/>
            <a:ext cx="1993900" cy="49799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5CACB54-525B-41F5-A669-4F4B2D2F96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9750" y="1196975"/>
            <a:ext cx="5829300" cy="4979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19631B2-20E7-4D90-B1B8-538340C5E7E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D73D8-67BD-47CC-9D63-FC15C44DE5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713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538852-14D0-47E4-A23B-4462DFC81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BF52028-0F0D-4C80-A8A0-56A5F403A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D879C99-73D1-4CE6-BCD5-7BFEEFDF9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84B6DE0-98DA-42FD-9AB1-80CB768222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8858E13-7499-49C9-A14B-2F03032F04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AFE6DF8-75AA-45D8-B48A-7790EE3090F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92A75-F126-43CB-BB33-40F91ED633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630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B8C9BD-C885-4765-8997-811C813B9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D6C41077-B1B0-4EF6-AD58-D0EDECE5D54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9641B-B8E4-42EE-A954-43C801B8D0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4873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xmlns="" id="{3209424F-5921-4DD9-A545-FB521365721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995A0-EF5C-4E48-AA6E-AC773D4704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477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790FDE-0124-41E5-9338-FADB420E2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3D443B-1153-4039-809F-D82D89257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D1CFF80-73B8-46A4-9C6B-0FCDDCE66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9600B38-17CD-45F9-ACAC-8C3689273FC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72945-0F73-4BD9-9FFA-388133DFDF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577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956690-A21F-4566-BC51-8B5A26254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105235C-EEA8-4A33-8853-412E48F4FF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C06CEF2-1F28-4E26-940F-E5F41029F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10F7465C-4570-492F-ADFE-08D71C23535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DA767-5CD0-476D-955F-74552A7F8B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46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452E530-A7D8-4645-8E2C-6C648B4F24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401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FAE1C4EA-CBDD-4641-8AF0-6C0ABDBE28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600200"/>
            <a:ext cx="8229600" cy="398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69E7D2EE-D204-420E-8664-71AA25A8FE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245225"/>
            <a:ext cx="7302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4687"/>
                </a:solidFill>
              </a:defRPr>
            </a:lvl1pPr>
          </a:lstStyle>
          <a:p>
            <a:pPr>
              <a:defRPr/>
            </a:pPr>
            <a:fld id="{0C9A7452-5114-4345-8760-9F1430CDAA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29" name="Picture 8">
            <a:extLst>
              <a:ext uri="{FF2B5EF4-FFF2-40B4-BE49-F238E27FC236}">
                <a16:creationId xmlns:a16="http://schemas.microsoft.com/office/drawing/2014/main" xmlns="" id="{B4D36464-59C0-4BB6-AE3E-FD16EFF4B7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21" b="34410"/>
          <a:stretch>
            <a:fillRect/>
          </a:stretch>
        </p:blipFill>
        <p:spPr bwMode="auto">
          <a:xfrm>
            <a:off x="539750" y="5805488"/>
            <a:ext cx="1052513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00468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004687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004687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004687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004687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 b="1">
          <a:solidFill>
            <a:srgbClr val="004687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 b="1">
          <a:solidFill>
            <a:srgbClr val="004687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 b="1">
          <a:solidFill>
            <a:srgbClr val="004687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 b="1">
          <a:solidFill>
            <a:srgbClr val="004687"/>
          </a:solidFill>
          <a:latin typeface="Calibri" panose="020F0502020204030204" pitchFamily="34" charset="0"/>
        </a:defRPr>
      </a:lvl9pPr>
    </p:titleStyle>
    <p:bodyStyle>
      <a:lvl1pPr marL="266700" indent="-266700" algn="l" rtl="0" eaLnBrk="0" fontAlgn="base" hangingPunct="0">
        <a:spcBef>
          <a:spcPct val="20000"/>
        </a:spcBef>
        <a:spcAft>
          <a:spcPct val="0"/>
        </a:spcAft>
        <a:buChar char="•"/>
        <a:defRPr sz="2200" b="1" kern="1200">
          <a:solidFill>
            <a:srgbClr val="00468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alibri" panose="020F0502020204030204" pitchFamily="34" charset="0"/>
        <a:buChar char="–"/>
        <a:defRPr sz="2200" b="1" kern="1200">
          <a:solidFill>
            <a:srgbClr val="004687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 b="1" kern="1200">
          <a:solidFill>
            <a:srgbClr val="004687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alibri" panose="020F0502020204030204" pitchFamily="34" charset="0"/>
        <a:buChar char="–"/>
        <a:defRPr sz="2200" b="1" kern="1200">
          <a:solidFill>
            <a:srgbClr val="004687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200" b="1" kern="1200">
          <a:solidFill>
            <a:srgbClr val="00468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60F31FC3-BBE8-4048-9C7B-8E8F1C198A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401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BCD8734E-6ABD-4B40-86E2-763964B4F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600200"/>
            <a:ext cx="8229600" cy="398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xmlns="" id="{3BD20D3D-AC45-470B-9DB5-17FF697DB6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245225"/>
            <a:ext cx="7302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4687"/>
                </a:solidFill>
              </a:defRPr>
            </a:lvl1pPr>
          </a:lstStyle>
          <a:p>
            <a:pPr>
              <a:defRPr/>
            </a:pPr>
            <a:fld id="{7AAE085C-453B-4BF8-9574-630933E309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2053" name="Picture 5">
            <a:extLst>
              <a:ext uri="{FF2B5EF4-FFF2-40B4-BE49-F238E27FC236}">
                <a16:creationId xmlns:a16="http://schemas.microsoft.com/office/drawing/2014/main" xmlns="" id="{54BCAD31-8A76-4D07-BFEB-89B111322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21" b="34410"/>
          <a:stretch>
            <a:fillRect/>
          </a:stretch>
        </p:blipFill>
        <p:spPr bwMode="auto">
          <a:xfrm>
            <a:off x="539750" y="5805488"/>
            <a:ext cx="1052513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00468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004687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004687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004687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004687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 b="1">
          <a:solidFill>
            <a:srgbClr val="004687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 b="1">
          <a:solidFill>
            <a:srgbClr val="004687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 b="1">
          <a:solidFill>
            <a:srgbClr val="004687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 b="1">
          <a:solidFill>
            <a:srgbClr val="004687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 sz="2200" b="1" kern="1200">
          <a:solidFill>
            <a:srgbClr val="00468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200" b="1" kern="1200">
          <a:solidFill>
            <a:srgbClr val="004687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alibri" panose="020F0502020204030204" pitchFamily="34" charset="0"/>
        <a:buChar char="–"/>
        <a:defRPr sz="2200" b="1" kern="1200">
          <a:solidFill>
            <a:srgbClr val="004687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 b="1" kern="1200">
          <a:solidFill>
            <a:srgbClr val="004687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200" b="1" kern="1200">
          <a:solidFill>
            <a:srgbClr val="00468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xmlns="" id="{ED9A9681-CFA1-4DE4-AE2E-7EF33CCC74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9140825" cy="6854825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76078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xmlns="" id="{76A2F634-0EB3-421D-AA8D-332428C462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0650" y="623728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62BB6A-7ABD-45EB-90F7-A3C0ADF1F8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82F44454-E204-4B65-90C8-3C4E7F8EF2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196975"/>
            <a:ext cx="52562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pic>
        <p:nvPicPr>
          <p:cNvPr id="3077" name="Picture 6">
            <a:extLst>
              <a:ext uri="{FF2B5EF4-FFF2-40B4-BE49-F238E27FC236}">
                <a16:creationId xmlns:a16="http://schemas.microsoft.com/office/drawing/2014/main" xmlns="" id="{F63E5D99-4B01-4DC9-AD02-4E5762AB0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54" t="-8745" b="22433"/>
          <a:stretch>
            <a:fillRect/>
          </a:stretch>
        </p:blipFill>
        <p:spPr bwMode="auto">
          <a:xfrm>
            <a:off x="468313" y="5734050"/>
            <a:ext cx="11239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Calibri" panose="020F050202020403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Calibri" panose="020F050202020403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Calibri" panose="020F050202020403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Calibri" panose="020F050202020403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Calibri" panose="020F050202020403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Calibri" panose="020F050202020403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Calibri" panose="020F050202020403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Calibri" panose="020F0502020204030204" pitchFamily="34" charset="0"/>
          <a:cs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 sz="800" b="1" kern="1200">
          <a:solidFill>
            <a:schemeClr val="hlink"/>
          </a:solidFill>
          <a:latin typeface="+mn-lt"/>
          <a:ea typeface="+mn-ea"/>
          <a:cs typeface="+mn-cs"/>
        </a:defRPr>
      </a:lvl1pPr>
      <a:lvl2pPr marL="542925" indent="-363538" algn="l" rtl="0" eaLnBrk="0" fontAlgn="base" hangingPunct="0">
        <a:spcBef>
          <a:spcPct val="20000"/>
        </a:spcBef>
        <a:spcAft>
          <a:spcPct val="0"/>
        </a:spcAft>
        <a:buChar char="–"/>
        <a:defRPr sz="800" kern="1200">
          <a:solidFill>
            <a:schemeClr val="hlink"/>
          </a:solidFill>
          <a:latin typeface="Arial" panose="020B0604020202020204" pitchFamily="34" charset="0"/>
          <a:ea typeface="+mn-ea"/>
          <a:cs typeface="+mn-cs"/>
        </a:defRPr>
      </a:lvl2pPr>
      <a:lvl3pPr marL="1069975" indent="-347663" algn="l" rtl="0" eaLnBrk="0" fontAlgn="base" hangingPunct="0">
        <a:spcBef>
          <a:spcPct val="20000"/>
        </a:spcBef>
        <a:spcAft>
          <a:spcPct val="0"/>
        </a:spcAft>
        <a:buChar char="•"/>
        <a:defRPr sz="800" kern="1200">
          <a:solidFill>
            <a:schemeClr val="hlink"/>
          </a:solidFill>
          <a:latin typeface="Arial" panose="020B0604020202020204" pitchFamily="34" charset="0"/>
          <a:ea typeface="+mn-ea"/>
          <a:cs typeface="+mn-cs"/>
        </a:defRPr>
      </a:lvl3pPr>
      <a:lvl4pPr marL="1611313" indent="-361950" algn="l" rtl="0" eaLnBrk="0" fontAlgn="base" hangingPunct="0">
        <a:spcBef>
          <a:spcPct val="20000"/>
        </a:spcBef>
        <a:spcAft>
          <a:spcPct val="0"/>
        </a:spcAft>
        <a:buChar char="–"/>
        <a:defRPr sz="800" kern="1200">
          <a:solidFill>
            <a:schemeClr val="hlink"/>
          </a:solidFill>
          <a:latin typeface="Arial" panose="020B0604020202020204" pitchFamily="34" charset="0"/>
          <a:ea typeface="+mn-ea"/>
          <a:cs typeface="+mn-cs"/>
        </a:defRPr>
      </a:lvl4pPr>
      <a:lvl5pPr marL="2154238" indent="-363538" algn="l" rtl="0" eaLnBrk="0" fontAlgn="base" hangingPunct="0">
        <a:spcBef>
          <a:spcPct val="20000"/>
        </a:spcBef>
        <a:spcAft>
          <a:spcPct val="0"/>
        </a:spcAft>
        <a:buChar char="•"/>
        <a:defRPr sz="800" kern="1200">
          <a:solidFill>
            <a:schemeClr val="hlink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xmlns="" id="{AE6275D9-D9D3-4A76-A96C-9935522A3B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9140825" cy="6854825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tx1">
                  <a:gamma/>
                  <a:tint val="76078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xmlns="" id="{504B057B-BFF1-48C9-AF90-DD219EC940D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0650" y="623728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919FE3-DC40-43BC-BA3D-EEB9BB5A3B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xmlns="" id="{EE16CEBE-9457-4F01-A317-35C281E995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196975"/>
            <a:ext cx="52562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pic>
        <p:nvPicPr>
          <p:cNvPr id="4101" name="Picture 7">
            <a:extLst>
              <a:ext uri="{FF2B5EF4-FFF2-40B4-BE49-F238E27FC236}">
                <a16:creationId xmlns:a16="http://schemas.microsoft.com/office/drawing/2014/main" xmlns="" id="{5ED7AC00-85FC-4F2C-B628-8B83F1604D7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54" t="-8745" b="22433"/>
          <a:stretch>
            <a:fillRect/>
          </a:stretch>
        </p:blipFill>
        <p:spPr bwMode="auto">
          <a:xfrm>
            <a:off x="468313" y="5734050"/>
            <a:ext cx="11239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Calibri" panose="020F050202020403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Calibri" panose="020F050202020403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Calibri" panose="020F050202020403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Calibri" panose="020F050202020403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Calibri" panose="020F050202020403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Calibri" panose="020F050202020403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Calibri" panose="020F050202020403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Calibri" panose="020F0502020204030204" pitchFamily="34" charset="0"/>
          <a:cs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 sz="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363538" algn="l" rtl="0" eaLnBrk="0" fontAlgn="base" hangingPunct="0">
        <a:spcBef>
          <a:spcPct val="20000"/>
        </a:spcBef>
        <a:spcAft>
          <a:spcPct val="0"/>
        </a:spcAft>
        <a:buChar char="–"/>
        <a:defRPr sz="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069975" indent="-347663" algn="l" rtl="0" eaLnBrk="0" fontAlgn="base" hangingPunct="0">
        <a:spcBef>
          <a:spcPct val="20000"/>
        </a:spcBef>
        <a:spcAft>
          <a:spcPct val="0"/>
        </a:spcAft>
        <a:buChar char="•"/>
        <a:defRPr sz="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11313" indent="-361950" algn="l" rtl="0" eaLnBrk="0" fontAlgn="base" hangingPunct="0">
        <a:spcBef>
          <a:spcPct val="20000"/>
        </a:spcBef>
        <a:spcAft>
          <a:spcPct val="0"/>
        </a:spcAft>
        <a:buChar char="–"/>
        <a:defRPr sz="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154238" indent="-363538" algn="l" rtl="0" eaLnBrk="0" fontAlgn="base" hangingPunct="0">
        <a:spcBef>
          <a:spcPct val="20000"/>
        </a:spcBef>
        <a:spcAft>
          <a:spcPct val="0"/>
        </a:spcAft>
        <a:buChar char="•"/>
        <a:defRPr sz="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xmlns="" id="{651DF530-74E2-47AC-B970-67DAC455BF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31788" y="2763837"/>
            <a:ext cx="4880292" cy="1008063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Determining Marginal Energy Action Prices </a:t>
            </a:r>
            <a:br>
              <a:rPr lang="en-US" altLang="en-US" sz="3200" dirty="0"/>
            </a:br>
            <a:r>
              <a:rPr lang="en-US" altLang="en-US" sz="3200" dirty="0">
                <a:solidFill>
                  <a:srgbClr val="00B0F0"/>
                </a:solidFill>
              </a:rPr>
              <a:t>Modification Proposal</a:t>
            </a:r>
          </a:p>
        </p:txBody>
      </p:sp>
      <p:sp>
        <p:nvSpPr>
          <p:cNvPr id="8195" name="Rectangle 5">
            <a:extLst>
              <a:ext uri="{FF2B5EF4-FFF2-40B4-BE49-F238E27FC236}">
                <a16:creationId xmlns:a16="http://schemas.microsoft.com/office/drawing/2014/main" xmlns="" id="{5F4CBAEA-A317-4B07-A012-85028242D0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1788" y="4510723"/>
            <a:ext cx="4752975" cy="465137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20/02/2019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xmlns="" id="{ADB51A28-BA5C-430D-9395-5E3197ED4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298450"/>
            <a:ext cx="8229600" cy="625475"/>
          </a:xfrm>
        </p:spPr>
        <p:txBody>
          <a:bodyPr/>
          <a:lstStyle/>
          <a:p>
            <a:pPr eaLnBrk="1" hangingPunct="1"/>
            <a:r>
              <a:rPr lang="en-GB" altLang="en-US" sz="2400" dirty="0"/>
              <a:t>Modification Proposal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B612412F-4B9D-44C7-940A-438254FC90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1" y="945642"/>
            <a:ext cx="8472488" cy="5001034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altLang="en-US" sz="1600" dirty="0"/>
              <a:t>The Marginal Energy Action Price (PMEA) is a fundamental input into imbalance pricing. Currently, there are a large number of imbalance pricing periods in which no actions are available to set PMEA in the direction of the Net Imbalance Volume.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sz="1600" dirty="0"/>
          </a:p>
          <a:p>
            <a:pPr marL="0" indent="0" eaLnBrk="1" hangingPunct="1">
              <a:buFontTx/>
              <a:buNone/>
              <a:defRPr/>
            </a:pPr>
            <a:r>
              <a:rPr lang="en-GB" altLang="en-US" sz="1600" dirty="0"/>
              <a:t>This is illustrated over a sample set of days below: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sz="1800" dirty="0"/>
          </a:p>
          <a:p>
            <a:pPr marL="0" indent="0" eaLnBrk="1" hangingPunct="1">
              <a:buNone/>
              <a:defRPr/>
            </a:pPr>
            <a:endParaRPr lang="en-GB" altLang="en-US" sz="1800" dirty="0"/>
          </a:p>
          <a:p>
            <a:pPr marL="0" indent="0" eaLnBrk="1" hangingPunct="1">
              <a:buNone/>
              <a:defRPr/>
            </a:pPr>
            <a:endParaRPr lang="en-GB" altLang="en-US" sz="1800" dirty="0"/>
          </a:p>
          <a:p>
            <a:pPr marL="0" indent="0" eaLnBrk="1" hangingPunct="1">
              <a:buNone/>
              <a:defRPr/>
            </a:pPr>
            <a:endParaRPr lang="en-GB" altLang="en-US" sz="1800" dirty="0"/>
          </a:p>
          <a:p>
            <a:pPr marL="0" indent="0" eaLnBrk="1" hangingPunct="1">
              <a:buNone/>
              <a:defRPr/>
            </a:pPr>
            <a:endParaRPr lang="en-GB" altLang="en-US" sz="1800" dirty="0"/>
          </a:p>
          <a:p>
            <a:pPr marL="0" indent="0" eaLnBrk="1" hangingPunct="1">
              <a:buNone/>
              <a:defRPr/>
            </a:pPr>
            <a:r>
              <a:rPr lang="en-GB" altLang="en-US" sz="1600" dirty="0"/>
              <a:t>When PMEA is set by an offer when the system is long, or a bid when the system is short, it is very likely that prices in 5 minute and 30 minute periods will not provide a useful signal for market participants to balance their positions.</a:t>
            </a:r>
          </a:p>
          <a:p>
            <a:pPr marL="0" indent="0" eaLnBrk="1" hangingPunct="1">
              <a:buNone/>
              <a:defRPr/>
            </a:pPr>
            <a:endParaRPr lang="en-GB" altLang="en-US" sz="1600" dirty="0"/>
          </a:p>
          <a:p>
            <a:pPr marL="0" indent="0" eaLnBrk="1" hangingPunct="1">
              <a:buNone/>
              <a:defRPr/>
            </a:pPr>
            <a:r>
              <a:rPr lang="en-GB" altLang="en-US" sz="1600" dirty="0"/>
              <a:t>At go-live, this was expected to occur in a small proportion of periods, but in market operation, this has occurred far more frequently and exacerbated the impact of system events such as those that occurred on the 24</a:t>
            </a:r>
            <a:r>
              <a:rPr lang="en-GB" altLang="en-US" sz="1600" baseline="30000" dirty="0"/>
              <a:t>th</a:t>
            </a:r>
            <a:r>
              <a:rPr lang="en-GB" altLang="en-US" sz="1600" dirty="0"/>
              <a:t> January.</a:t>
            </a:r>
          </a:p>
          <a:p>
            <a:pPr marL="0" indent="-19050" eaLnBrk="1" hangingPunct="1">
              <a:buFontTx/>
              <a:buNone/>
              <a:defRPr/>
            </a:pPr>
            <a:endParaRPr lang="en-GB" altLang="en-US" sz="2000" dirty="0"/>
          </a:p>
          <a:p>
            <a:pPr marL="457200" lvl="1" indent="0" eaLnBrk="1" hangingPunct="1">
              <a:buFont typeface="Calibri" panose="020F0502020204030204" pitchFamily="34" charset="0"/>
              <a:buNone/>
              <a:defRPr/>
            </a:pPr>
            <a:endParaRPr lang="en-GB" altLang="en-US" dirty="0"/>
          </a:p>
          <a:p>
            <a:pPr marL="457200" lvl="1" indent="0" eaLnBrk="1" hangingPunct="1">
              <a:buFont typeface="Calibri" panose="020F0502020204030204" pitchFamily="34" charset="0"/>
              <a:buNone/>
              <a:defRPr/>
            </a:pPr>
            <a:endParaRPr lang="en-GB" altLang="en-US" dirty="0"/>
          </a:p>
          <a:p>
            <a:pPr lvl="1" eaLnBrk="1" hangingPunct="1">
              <a:defRPr/>
            </a:pPr>
            <a:endParaRPr lang="en-GB" alt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51EA93F0-70B4-4D42-9A0E-90763B2C25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995654"/>
              </p:ext>
            </p:extLst>
          </p:nvPr>
        </p:nvGraphicFramePr>
        <p:xfrm>
          <a:off x="539752" y="2474727"/>
          <a:ext cx="8472486" cy="1310048"/>
        </p:xfrm>
        <a:graphic>
          <a:graphicData uri="http://schemas.openxmlformats.org/drawingml/2006/table">
            <a:tbl>
              <a:tblPr firstRow="1" firstCol="1" bandRow="1"/>
              <a:tblGrid>
                <a:gridCol w="1752236">
                  <a:extLst>
                    <a:ext uri="{9D8B030D-6E8A-4147-A177-3AD203B41FA5}">
                      <a16:colId xmlns:a16="http://schemas.microsoft.com/office/drawing/2014/main" xmlns="" val="2610684757"/>
                    </a:ext>
                  </a:extLst>
                </a:gridCol>
                <a:gridCol w="1396897">
                  <a:extLst>
                    <a:ext uri="{9D8B030D-6E8A-4147-A177-3AD203B41FA5}">
                      <a16:colId xmlns:a16="http://schemas.microsoft.com/office/drawing/2014/main" xmlns="" val="1666640499"/>
                    </a:ext>
                  </a:extLst>
                </a:gridCol>
                <a:gridCol w="1320980">
                  <a:extLst>
                    <a:ext uri="{9D8B030D-6E8A-4147-A177-3AD203B41FA5}">
                      <a16:colId xmlns:a16="http://schemas.microsoft.com/office/drawing/2014/main" xmlns="" val="633114804"/>
                    </a:ext>
                  </a:extLst>
                </a:gridCol>
                <a:gridCol w="1412081">
                  <a:extLst>
                    <a:ext uri="{9D8B030D-6E8A-4147-A177-3AD203B41FA5}">
                      <a16:colId xmlns:a16="http://schemas.microsoft.com/office/drawing/2014/main" xmlns="" val="330945741"/>
                    </a:ext>
                  </a:extLst>
                </a:gridCol>
                <a:gridCol w="1305795">
                  <a:extLst>
                    <a:ext uri="{9D8B030D-6E8A-4147-A177-3AD203B41FA5}">
                      <a16:colId xmlns:a16="http://schemas.microsoft.com/office/drawing/2014/main" xmlns="" val="3290588599"/>
                    </a:ext>
                  </a:extLst>
                </a:gridCol>
                <a:gridCol w="1284497">
                  <a:extLst>
                    <a:ext uri="{9D8B030D-6E8A-4147-A177-3AD203B41FA5}">
                      <a16:colId xmlns:a16="http://schemas.microsoft.com/office/drawing/2014/main" xmlns="" val="2818818191"/>
                    </a:ext>
                  </a:extLst>
                </a:gridCol>
              </a:tblGrid>
              <a:tr h="140411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PMEA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19/01/2019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21/01/2019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22/01/2019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23/01/2019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24/01/2019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301989"/>
                  </a:ext>
                </a:extLst>
              </a:tr>
              <a:tr h="23915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Opposite NIV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24%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24%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14%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24%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2298341"/>
                  </a:ext>
                </a:extLst>
              </a:tr>
              <a:tr h="23281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Reflects NIV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73%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67%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76%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63%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44%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5850375"/>
                  </a:ext>
                </a:extLst>
              </a:tr>
              <a:tr h="23281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Energy</a:t>
                      </a:r>
                      <a:endParaRPr lang="en-GB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23%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24%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4332978"/>
                  </a:ext>
                </a:extLst>
              </a:tr>
              <a:tr h="334688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Missing Data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250323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xmlns="" id="{ADB51A28-BA5C-430D-9395-5E3197ED4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298450"/>
            <a:ext cx="8229600" cy="625475"/>
          </a:xfrm>
        </p:spPr>
        <p:txBody>
          <a:bodyPr/>
          <a:lstStyle/>
          <a:p>
            <a:pPr eaLnBrk="1" hangingPunct="1"/>
            <a:r>
              <a:rPr lang="en-GB" altLang="en-US" sz="2400" dirty="0"/>
              <a:t>Market Impacts of Current Calculation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B612412F-4B9D-44C7-940A-438254FC90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923925"/>
            <a:ext cx="8392160" cy="540639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altLang="en-US" sz="1600" dirty="0"/>
              <a:t>Counterintuitive imbalance pricing is not limited to extreme events such as those of the 24 January. The table below provides a comparison of the imbalance price against the Market Back Up Price under the GB and ISEM imbalance price arrangements since Go-Live.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sz="1600" dirty="0"/>
          </a:p>
          <a:p>
            <a:pPr marL="0" indent="0" eaLnBrk="1" hangingPunct="1">
              <a:buNone/>
              <a:defRPr/>
            </a:pPr>
            <a:endParaRPr lang="en-GB" altLang="en-US" sz="1800" dirty="0"/>
          </a:p>
          <a:p>
            <a:pPr marL="0" indent="0" eaLnBrk="1" hangingPunct="1">
              <a:buNone/>
              <a:defRPr/>
            </a:pPr>
            <a:endParaRPr lang="en-GB" altLang="en-US" sz="1800" dirty="0"/>
          </a:p>
          <a:p>
            <a:pPr marL="0" indent="0" eaLnBrk="1" hangingPunct="1">
              <a:buNone/>
              <a:defRPr/>
            </a:pPr>
            <a:endParaRPr lang="en-GB" altLang="en-US" sz="1800" dirty="0"/>
          </a:p>
          <a:p>
            <a:pPr marL="0" indent="0" eaLnBrk="1" hangingPunct="1">
              <a:buNone/>
              <a:defRPr/>
            </a:pPr>
            <a:endParaRPr lang="en-GB" altLang="en-US" sz="1800" dirty="0"/>
          </a:p>
          <a:p>
            <a:pPr marL="0" indent="0" eaLnBrk="1" hangingPunct="1">
              <a:buNone/>
              <a:defRPr/>
            </a:pPr>
            <a:endParaRPr lang="en-GB" altLang="en-US" sz="1600" dirty="0"/>
          </a:p>
          <a:p>
            <a:pPr marL="0" indent="0" eaLnBrk="1" hangingPunct="1">
              <a:buNone/>
              <a:defRPr/>
            </a:pPr>
            <a:r>
              <a:rPr lang="en-GB" altLang="en-US" sz="1600" dirty="0"/>
              <a:t>There are a number of things that are potentially driving these outcomes, however:</a:t>
            </a:r>
          </a:p>
          <a:p>
            <a:pPr marL="0" indent="0" eaLnBrk="1" hangingPunct="1">
              <a:buNone/>
              <a:defRPr/>
            </a:pPr>
            <a:endParaRPr lang="en-GB" altLang="en-US" sz="1600" dirty="0"/>
          </a:p>
          <a:p>
            <a:pPr eaLnBrk="1" hangingPunct="1">
              <a:defRPr/>
            </a:pPr>
            <a:r>
              <a:rPr lang="en-GB" altLang="en-US" sz="1600" dirty="0"/>
              <a:t>This is not down to whether the price is more marginal – GB has a higher PAR value but a less volatile imbalance price and a clearer set of balancing incentives across all periods;</a:t>
            </a:r>
          </a:p>
          <a:p>
            <a:pPr eaLnBrk="1" hangingPunct="1">
              <a:defRPr/>
            </a:pPr>
            <a:r>
              <a:rPr lang="en-GB" altLang="en-US" sz="1600" dirty="0"/>
              <a:t>Market Participants are choosing to be structurally short in ISEM – this is partially a result of PMEA as the exposure is larger on the bid side if no energy is available in the NIV direction</a:t>
            </a:r>
          </a:p>
          <a:p>
            <a:pPr eaLnBrk="1" hangingPunct="1">
              <a:defRPr/>
            </a:pPr>
            <a:r>
              <a:rPr lang="en-GB" altLang="en-US" sz="1600" dirty="0"/>
              <a:t>In only 52% of periods will a participant who is short in a short system be penalised for their imbalance</a:t>
            </a:r>
          </a:p>
          <a:p>
            <a:pPr marL="0" indent="0" eaLnBrk="1" hangingPunct="1">
              <a:buNone/>
              <a:defRPr/>
            </a:pPr>
            <a:endParaRPr lang="en-GB" altLang="en-US" sz="1600" dirty="0"/>
          </a:p>
          <a:p>
            <a:pPr marL="0" indent="-19050" eaLnBrk="1" hangingPunct="1">
              <a:buFontTx/>
              <a:buNone/>
              <a:defRPr/>
            </a:pPr>
            <a:endParaRPr lang="en-GB" altLang="en-US" sz="2000" dirty="0"/>
          </a:p>
          <a:p>
            <a:pPr marL="457200" lvl="1" indent="0" eaLnBrk="1" hangingPunct="1">
              <a:buFont typeface="Calibri" panose="020F0502020204030204" pitchFamily="34" charset="0"/>
              <a:buNone/>
              <a:defRPr/>
            </a:pPr>
            <a:endParaRPr lang="en-GB" altLang="en-US" dirty="0"/>
          </a:p>
          <a:p>
            <a:pPr marL="457200" lvl="1" indent="0" eaLnBrk="1" hangingPunct="1">
              <a:buFont typeface="Calibri" panose="020F0502020204030204" pitchFamily="34" charset="0"/>
              <a:buNone/>
              <a:defRPr/>
            </a:pPr>
            <a:endParaRPr lang="en-GB" altLang="en-US" dirty="0"/>
          </a:p>
          <a:p>
            <a:pPr lvl="1" eaLnBrk="1" hangingPunct="1">
              <a:defRPr/>
            </a:pPr>
            <a:endParaRPr lang="en-GB" alt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A195208E-6C30-42AA-97F3-5E83FA291C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786656"/>
              </p:ext>
            </p:extLst>
          </p:nvPr>
        </p:nvGraphicFramePr>
        <p:xfrm>
          <a:off x="896112" y="2007044"/>
          <a:ext cx="7030720" cy="1456500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1087766">
                  <a:extLst>
                    <a:ext uri="{9D8B030D-6E8A-4147-A177-3AD203B41FA5}">
                      <a16:colId xmlns:a16="http://schemas.microsoft.com/office/drawing/2014/main" xmlns="" val="202177055"/>
                    </a:ext>
                  </a:extLst>
                </a:gridCol>
                <a:gridCol w="1206625">
                  <a:extLst>
                    <a:ext uri="{9D8B030D-6E8A-4147-A177-3AD203B41FA5}">
                      <a16:colId xmlns:a16="http://schemas.microsoft.com/office/drawing/2014/main" xmlns="" val="3759889648"/>
                    </a:ext>
                  </a:extLst>
                </a:gridCol>
                <a:gridCol w="1909817">
                  <a:extLst>
                    <a:ext uri="{9D8B030D-6E8A-4147-A177-3AD203B41FA5}">
                      <a16:colId xmlns:a16="http://schemas.microsoft.com/office/drawing/2014/main" xmlns="" val="4135089136"/>
                    </a:ext>
                  </a:extLst>
                </a:gridCol>
                <a:gridCol w="1075595">
                  <a:extLst>
                    <a:ext uri="{9D8B030D-6E8A-4147-A177-3AD203B41FA5}">
                      <a16:colId xmlns:a16="http://schemas.microsoft.com/office/drawing/2014/main" xmlns="" val="1242799828"/>
                    </a:ext>
                  </a:extLst>
                </a:gridCol>
                <a:gridCol w="1750917">
                  <a:extLst>
                    <a:ext uri="{9D8B030D-6E8A-4147-A177-3AD203B41FA5}">
                      <a16:colId xmlns:a16="http://schemas.microsoft.com/office/drawing/2014/main" xmlns="" val="2711763072"/>
                    </a:ext>
                  </a:extLst>
                </a:gridCol>
              </a:tblGrid>
              <a:tr h="65110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SYSTEM POSITION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% OF TOTAL PERIODS (ISEM)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% OF PERIODS WITH WRONG INCENTIVE (ISEM)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% OF TOTAL PERIODS (GB)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% OF PERIODS WITH WRONG INCENTIVE (GB)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/>
                </a:tc>
                <a:extLst>
                  <a:ext uri="{0D108BD9-81ED-4DB2-BD59-A6C34878D82A}">
                    <a16:rowId xmlns:a16="http://schemas.microsoft.com/office/drawing/2014/main" xmlns="" val="2950930593"/>
                  </a:ext>
                </a:extLst>
              </a:tr>
              <a:tr h="40270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solidFill>
                            <a:schemeClr val="bg1"/>
                          </a:solidFill>
                          <a:effectLst/>
                        </a:rPr>
                        <a:t>LONG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</a:rPr>
                        <a:t>39.43%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solidFill>
                            <a:srgbClr val="00B050"/>
                          </a:solidFill>
                          <a:effectLst/>
                        </a:rPr>
                        <a:t>4.90%</a:t>
                      </a:r>
                      <a:endParaRPr lang="en-GB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</a:rPr>
                        <a:t>57.07%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solidFill>
                            <a:srgbClr val="00B050"/>
                          </a:solidFill>
                          <a:effectLst/>
                        </a:rPr>
                        <a:t>2.99%</a:t>
                      </a:r>
                      <a:endParaRPr lang="en-GB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/>
                </a:tc>
                <a:extLst>
                  <a:ext uri="{0D108BD9-81ED-4DB2-BD59-A6C34878D82A}">
                    <a16:rowId xmlns:a16="http://schemas.microsoft.com/office/drawing/2014/main" xmlns="" val="2035599525"/>
                  </a:ext>
                </a:extLst>
              </a:tr>
              <a:tr h="40270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bg1"/>
                          </a:solidFill>
                          <a:effectLst/>
                        </a:rPr>
                        <a:t>SHORT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AU" sz="1200" b="1" dirty="0">
                          <a:solidFill>
                            <a:srgbClr val="FF0000"/>
                          </a:solidFill>
                          <a:effectLst/>
                        </a:rPr>
                        <a:t>60.57%</a:t>
                      </a:r>
                      <a:endParaRPr lang="en-GB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solidFill>
                            <a:srgbClr val="FF0000"/>
                          </a:solidFill>
                          <a:effectLst/>
                        </a:rPr>
                        <a:t>47.88%</a:t>
                      </a:r>
                      <a:endParaRPr lang="en-GB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</a:rPr>
                        <a:t>42.93%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solidFill>
                            <a:srgbClr val="00B050"/>
                          </a:solidFill>
                          <a:effectLst/>
                        </a:rPr>
                        <a:t>4.22%</a:t>
                      </a:r>
                      <a:endParaRPr lang="en-GB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53975" marB="53975" anchor="ctr"/>
                </a:tc>
                <a:extLst>
                  <a:ext uri="{0D108BD9-81ED-4DB2-BD59-A6C34878D82A}">
                    <a16:rowId xmlns:a16="http://schemas.microsoft.com/office/drawing/2014/main" xmlns="" val="228519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346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xmlns="" id="{ADB51A28-BA5C-430D-9395-5E3197ED4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4330" y="116130"/>
            <a:ext cx="78867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400" dirty="0"/>
              <a:t>Market Impacts of Current Calculation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B612412F-4B9D-44C7-940A-438254FC90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4330" y="1253331"/>
            <a:ext cx="3079750" cy="435133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1600" dirty="0"/>
              <a:t>This can be seen more clearly in the probability distribution chart: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1600" dirty="0"/>
              <a:t>Market Outcomes are more volatile (reflecting a system with more variable production) with higher penalties applied for an open energy position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1600" dirty="0"/>
              <a:t>Outcomes for short positions are skewed in SEM – there is a substantial chance that a short position will not be penalised in a short system.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1600" dirty="0"/>
              <a:t>This asymmetry has impacts on both the DA auction and liquidity in ID markets</a:t>
            </a:r>
            <a:endParaRPr lang="en-GB" altLang="en-US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GB" altLang="en-US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GB" altLang="en-US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GB" altLang="en-US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GB" altLang="en-US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GB" altLang="en-US" sz="1100" dirty="0"/>
          </a:p>
          <a:p>
            <a:pPr marL="0" indent="-1905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100" dirty="0"/>
          </a:p>
          <a:p>
            <a:pPr marL="457200" lvl="1" indent="0" eaLnBrk="1" hangingPunct="1">
              <a:lnSpc>
                <a:spcPct val="90000"/>
              </a:lnSpc>
              <a:buFont typeface="Calibri" panose="020F0502020204030204" pitchFamily="34" charset="0"/>
              <a:buNone/>
              <a:defRPr/>
            </a:pPr>
            <a:endParaRPr lang="en-GB" altLang="en-US" sz="1100" dirty="0"/>
          </a:p>
          <a:p>
            <a:pPr marL="457200" lvl="1" indent="0" eaLnBrk="1" hangingPunct="1">
              <a:lnSpc>
                <a:spcPct val="90000"/>
              </a:lnSpc>
              <a:buFont typeface="Calibri" panose="020F0502020204030204" pitchFamily="34" charset="0"/>
              <a:buNone/>
              <a:defRPr/>
            </a:pPr>
            <a:endParaRPr lang="en-GB" altLang="en-US" sz="1100" dirty="0"/>
          </a:p>
          <a:p>
            <a:pPr lvl="1" eaLnBrk="1" hangingPunct="1">
              <a:lnSpc>
                <a:spcPct val="90000"/>
              </a:lnSpc>
              <a:defRPr/>
            </a:pPr>
            <a:endParaRPr lang="en-GB" altLang="en-US" sz="11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EFD0B9D-676A-4B1F-8A65-DE6F08A2D5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320" y="1796191"/>
            <a:ext cx="5314600" cy="380847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DCF4B9C-5A51-4C90-9FAD-3B1873D62801}"/>
              </a:ext>
            </a:extLst>
          </p:cNvPr>
          <p:cNvSpPr txBox="1"/>
          <p:nvPr/>
        </p:nvSpPr>
        <p:spPr>
          <a:xfrm>
            <a:off x="4572000" y="3571240"/>
            <a:ext cx="1066802" cy="57708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GB" sz="1050" b="1" dirty="0">
                <a:latin typeface="+mn-lt"/>
              </a:rPr>
              <a:t>Penalised for being long in long system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D426819-5CB3-4504-9587-3984AF237DA6}"/>
              </a:ext>
            </a:extLst>
          </p:cNvPr>
          <p:cNvSpPr txBox="1"/>
          <p:nvPr/>
        </p:nvSpPr>
        <p:spPr>
          <a:xfrm>
            <a:off x="6847840" y="3571240"/>
            <a:ext cx="1066802" cy="73866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050" b="1" dirty="0">
                <a:latin typeface="+mn-lt"/>
              </a:rPr>
              <a:t>Uncertain penalty/reward for being short in short system</a:t>
            </a:r>
          </a:p>
        </p:txBody>
      </p:sp>
    </p:spTree>
    <p:extLst>
      <p:ext uri="{BB962C8B-B14F-4D97-AF65-F5344CB8AC3E}">
        <p14:creationId xmlns:p14="http://schemas.microsoft.com/office/powerpoint/2010/main" val="482753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xmlns="" id="{ADB51A28-BA5C-430D-9395-5E3197ED4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4330" y="116130"/>
            <a:ext cx="78867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400" dirty="0"/>
              <a:t>Modification Proposal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B612412F-4B9D-44C7-940A-438254FC90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4329" y="1253331"/>
            <a:ext cx="3131822" cy="4351338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1700" dirty="0"/>
              <a:t>Current T&amp;SC calculates PMEA as: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7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7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7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7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7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7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7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1700" dirty="0"/>
              <a:t>Taking a real example in a pricing period: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7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1700" dirty="0"/>
              <a:t>No bids available in system that is long 461MW of energy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1700" dirty="0"/>
              <a:t>Some energy offers available at units held at 5MW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1700" dirty="0"/>
              <a:t>PMEA set at €290 which reprices everything below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altLang="en-US" sz="17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GB" altLang="en-US" sz="1700" dirty="0"/>
              <a:t>Imbalance Settlement Period priced at €128.43/MWh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6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GB" altLang="en-US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GB" altLang="en-US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GB" altLang="en-US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GB" altLang="en-US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GB" altLang="en-US" sz="1100" dirty="0"/>
          </a:p>
          <a:p>
            <a:pPr marL="0" indent="-1905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100" dirty="0"/>
          </a:p>
          <a:p>
            <a:pPr marL="457200" lvl="1" indent="0" eaLnBrk="1" hangingPunct="1">
              <a:lnSpc>
                <a:spcPct val="90000"/>
              </a:lnSpc>
              <a:buFont typeface="Calibri" panose="020F0502020204030204" pitchFamily="34" charset="0"/>
              <a:buNone/>
              <a:defRPr/>
            </a:pPr>
            <a:endParaRPr lang="en-GB" altLang="en-US" sz="1100" dirty="0"/>
          </a:p>
          <a:p>
            <a:pPr marL="457200" lvl="1" indent="0" eaLnBrk="1" hangingPunct="1">
              <a:lnSpc>
                <a:spcPct val="90000"/>
              </a:lnSpc>
              <a:buFont typeface="Calibri" panose="020F0502020204030204" pitchFamily="34" charset="0"/>
              <a:buNone/>
              <a:defRPr/>
            </a:pPr>
            <a:endParaRPr lang="en-GB" altLang="en-US" sz="1100" dirty="0"/>
          </a:p>
          <a:p>
            <a:pPr lvl="1" eaLnBrk="1" hangingPunct="1">
              <a:lnSpc>
                <a:spcPct val="90000"/>
              </a:lnSpc>
              <a:defRPr/>
            </a:pPr>
            <a:endParaRPr lang="en-GB" altLang="en-US" sz="11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E7134D8E-446D-4753-9B53-427F6C03A45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6151" y="3165793"/>
            <a:ext cx="2171700" cy="1359535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DB20DF9E-401F-4AA6-8C79-32239ADE9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040" y="1253330"/>
            <a:ext cx="2993648" cy="4964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266700" indent="-2667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 b="1" kern="1200">
                <a:solidFill>
                  <a:srgbClr val="00468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–"/>
              <a:defRPr sz="2200" b="1" kern="1200">
                <a:solidFill>
                  <a:srgbClr val="00468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 b="1" kern="1200">
                <a:solidFill>
                  <a:srgbClr val="00468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–"/>
              <a:defRPr sz="2200" b="1" kern="1200">
                <a:solidFill>
                  <a:srgbClr val="00468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 b="1" kern="1200">
                <a:solidFill>
                  <a:srgbClr val="00468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1600" dirty="0"/>
              <a:t>Modification calculates PMEA as: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6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6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6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6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6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6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1600" dirty="0"/>
              <a:t>Taking a real example in a pricing period: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1600" dirty="0"/>
              <a:t>No bids available in system that is long 461MW of energy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1600" dirty="0"/>
              <a:t>Energy offers discounted unless they provide an effective signal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1600" dirty="0"/>
              <a:t>PMEA set at market back up price which reprices everything below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altLang="en-US" sz="16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1600" dirty="0"/>
              <a:t>Imbalance Settlement Period priced at €69.05/MWh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6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100" dirty="0"/>
          </a:p>
          <a:p>
            <a:pPr marL="0" indent="-1905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100" dirty="0"/>
          </a:p>
          <a:p>
            <a:pPr marL="457200" lvl="1" indent="0" eaLnBrk="1" hangingPunct="1">
              <a:lnSpc>
                <a:spcPct val="90000"/>
              </a:lnSpc>
              <a:buFont typeface="Calibri" panose="020F0502020204030204" pitchFamily="34" charset="0"/>
              <a:buNone/>
              <a:defRPr/>
            </a:pPr>
            <a:endParaRPr lang="en-GB" altLang="en-US" sz="1100" dirty="0"/>
          </a:p>
          <a:p>
            <a:pPr marL="457200" lvl="1" indent="0" eaLnBrk="1" hangingPunct="1">
              <a:lnSpc>
                <a:spcPct val="90000"/>
              </a:lnSpc>
              <a:buFont typeface="Calibri" panose="020F0502020204030204" pitchFamily="34" charset="0"/>
              <a:buNone/>
              <a:defRPr/>
            </a:pPr>
            <a:endParaRPr lang="en-GB" altLang="en-US" sz="1100" dirty="0"/>
          </a:p>
          <a:p>
            <a:pPr lvl="1" eaLnBrk="1" hangingPunct="1">
              <a:lnSpc>
                <a:spcPct val="90000"/>
              </a:lnSpc>
              <a:defRPr/>
            </a:pPr>
            <a:endParaRPr lang="en-GB" altLang="en-US" sz="11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47E6E69-B3EA-4647-AC1D-08B34BE6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85" y="1688296"/>
            <a:ext cx="4048946" cy="11463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2AA2BE7B-88A7-4E8B-AADA-851453DDAF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871" y="1581700"/>
            <a:ext cx="4122462" cy="135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139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xmlns="" id="{ADB51A28-BA5C-430D-9395-5E3197ED4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4330" y="116130"/>
            <a:ext cx="78867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400" dirty="0"/>
              <a:t>Proposal Justification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427D1C07-0D38-463A-A9F6-DE3F63CBF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264" y="1037082"/>
            <a:ext cx="8472488" cy="500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6700" indent="-2667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 b="1" kern="1200">
                <a:solidFill>
                  <a:srgbClr val="00468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–"/>
              <a:defRPr sz="2200" b="1" kern="1200">
                <a:solidFill>
                  <a:srgbClr val="00468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 b="1" kern="1200">
                <a:solidFill>
                  <a:srgbClr val="00468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–"/>
              <a:defRPr sz="2200" b="1" kern="1200">
                <a:solidFill>
                  <a:srgbClr val="00468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 b="1" kern="1200">
                <a:solidFill>
                  <a:srgbClr val="00468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Aft>
                <a:spcPts val="600"/>
              </a:spcAft>
              <a:buFontTx/>
              <a:buNone/>
              <a:defRPr/>
            </a:pPr>
            <a:r>
              <a:rPr lang="en-GB" altLang="en-US" sz="1600" dirty="0"/>
              <a:t>PMEA across the 24</a:t>
            </a:r>
            <a:r>
              <a:rPr lang="en-GB" altLang="en-US" sz="1600" baseline="30000" dirty="0"/>
              <a:t>th</a:t>
            </a:r>
            <a:r>
              <a:rPr lang="en-GB" altLang="en-US" sz="1600" dirty="0"/>
              <a:t> January illustrates the issues with the current approach:</a:t>
            </a:r>
          </a:p>
          <a:p>
            <a:pPr eaLnBrk="1" hangingPunct="1">
              <a:defRPr/>
            </a:pPr>
            <a:r>
              <a:rPr lang="en-GB" altLang="en-US" sz="1400" dirty="0"/>
              <a:t>As a result of no energy offers on the bid side in periods in which the system was long, energy flagged units on the offer side set PMEA and replacement prices at €5636/MWh</a:t>
            </a:r>
          </a:p>
          <a:p>
            <a:pPr eaLnBrk="1" hangingPunct="1">
              <a:defRPr/>
            </a:pPr>
            <a:r>
              <a:rPr lang="en-GB" altLang="en-US" sz="1400" dirty="0"/>
              <a:t>The modification would have prevented PMEA being set at €5636/MWh when no energy in the direction of the NIV was available, and instead used the Market Back Up Price of €92.20/MWh as a proxy</a:t>
            </a:r>
          </a:p>
          <a:p>
            <a:pPr eaLnBrk="1" hangingPunct="1">
              <a:defRPr/>
            </a:pPr>
            <a:r>
              <a:rPr lang="en-GB" altLang="en-US" sz="1400" dirty="0"/>
              <a:t>It is important to note that marginal pricing is retained – PMEA is still marginal where energy is available in the correct direction or where all actions are SO flagged</a:t>
            </a:r>
            <a:endParaRPr lang="en-GB" altLang="en-US" sz="1600" dirty="0"/>
          </a:p>
          <a:p>
            <a:pPr marL="0" indent="0" eaLnBrk="1" hangingPunct="1">
              <a:buFontTx/>
              <a:buNone/>
              <a:defRPr/>
            </a:pPr>
            <a:endParaRPr lang="en-GB" altLang="en-US" sz="2000" dirty="0"/>
          </a:p>
          <a:p>
            <a:pPr marL="457200" lvl="1" indent="0" eaLnBrk="1" hangingPunct="1">
              <a:buFont typeface="Calibri" panose="020F0502020204030204" pitchFamily="34" charset="0"/>
              <a:buNone/>
              <a:defRPr/>
            </a:pPr>
            <a:endParaRPr lang="en-GB" altLang="en-US" dirty="0"/>
          </a:p>
          <a:p>
            <a:pPr marL="457200" lvl="1" indent="0" eaLnBrk="1" hangingPunct="1">
              <a:buFont typeface="Calibri" panose="020F0502020204030204" pitchFamily="34" charset="0"/>
              <a:buNone/>
              <a:defRPr/>
            </a:pPr>
            <a:endParaRPr lang="en-GB" altLang="en-US" dirty="0"/>
          </a:p>
          <a:p>
            <a:pPr lvl="1" eaLnBrk="1" hangingPunct="1">
              <a:defRPr/>
            </a:pPr>
            <a:endParaRPr lang="en-GB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19828E6F-F0F8-4137-89CB-FB9E587DE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219" y="2972134"/>
            <a:ext cx="7805781" cy="388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944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xmlns="" id="{ADB51A28-BA5C-430D-9395-5E3197ED4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4330" y="116130"/>
            <a:ext cx="78867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400" dirty="0"/>
              <a:t>Proposal Justification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427D1C07-0D38-463A-A9F6-DE3F63CBF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" y="1159002"/>
            <a:ext cx="8472488" cy="500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6700" indent="-2667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 b="1" kern="1200">
                <a:solidFill>
                  <a:srgbClr val="00468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–"/>
              <a:defRPr sz="2200" b="1" kern="1200">
                <a:solidFill>
                  <a:srgbClr val="00468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 b="1" kern="1200">
                <a:solidFill>
                  <a:srgbClr val="00468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–"/>
              <a:defRPr sz="2200" b="1" kern="1200">
                <a:solidFill>
                  <a:srgbClr val="00468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 b="1" kern="1200">
                <a:solidFill>
                  <a:srgbClr val="00468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GB" altLang="en-US" sz="1800" dirty="0"/>
              <a:t>This modification will: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sz="1800" dirty="0"/>
          </a:p>
          <a:p>
            <a:pPr eaLnBrk="1" hangingPunct="1">
              <a:defRPr/>
            </a:pPr>
            <a:r>
              <a:rPr lang="en-GB" altLang="en-US" sz="1400" dirty="0"/>
              <a:t>Reduce the bias towards leaving the system short that is currently observed;</a:t>
            </a:r>
          </a:p>
          <a:p>
            <a:pPr eaLnBrk="1" hangingPunct="1">
              <a:defRPr/>
            </a:pPr>
            <a:r>
              <a:rPr lang="en-GB" altLang="en-US" sz="1400" dirty="0"/>
              <a:t>Reduce the incentives for market participants to exacerbate a system imbalance;</a:t>
            </a:r>
          </a:p>
          <a:p>
            <a:pPr eaLnBrk="1" hangingPunct="1">
              <a:defRPr/>
            </a:pPr>
            <a:r>
              <a:rPr lang="en-GB" altLang="en-US" sz="1400" dirty="0"/>
              <a:t>Reduce the dispatch Balancing Costs faced by the TSO when balancing the system;</a:t>
            </a:r>
          </a:p>
          <a:p>
            <a:pPr eaLnBrk="1" hangingPunct="1">
              <a:defRPr/>
            </a:pPr>
            <a:r>
              <a:rPr lang="en-GB" altLang="en-US" sz="1400" dirty="0"/>
              <a:t>Reduce the potential for pricing events such as those experienced on the 24</a:t>
            </a:r>
            <a:r>
              <a:rPr lang="en-GB" altLang="en-US" sz="1400" baseline="30000" dirty="0"/>
              <a:t>th</a:t>
            </a:r>
            <a:r>
              <a:rPr lang="en-GB" altLang="en-US" sz="1400" dirty="0"/>
              <a:t> January.</a:t>
            </a:r>
          </a:p>
          <a:p>
            <a:pPr eaLnBrk="1" hangingPunct="1">
              <a:defRPr/>
            </a:pPr>
            <a:endParaRPr lang="en-GB" altLang="en-US" sz="1400" dirty="0"/>
          </a:p>
          <a:p>
            <a:pPr marL="0" indent="0" eaLnBrk="1" hangingPunct="1">
              <a:buNone/>
              <a:defRPr/>
            </a:pPr>
            <a:r>
              <a:rPr lang="en-GB" altLang="en-US" sz="1800" dirty="0"/>
              <a:t>This is in line with the Code Objectives of efficiency, effective participation, competition, transparency and short and long term interests of consumers. </a:t>
            </a:r>
          </a:p>
          <a:p>
            <a:pPr marL="0" indent="0" eaLnBrk="1" hangingPunct="1">
              <a:buNone/>
              <a:defRPr/>
            </a:pPr>
            <a:endParaRPr lang="en-GB" altLang="en-US" sz="1800" dirty="0"/>
          </a:p>
          <a:p>
            <a:pPr marL="0" indent="0" eaLnBrk="1" hangingPunct="1">
              <a:buNone/>
              <a:defRPr/>
            </a:pPr>
            <a:r>
              <a:rPr lang="en-GB" altLang="en-US" sz="1800" dirty="0"/>
              <a:t>This is particularly relevant for the last point, whereby the TSO is facing substantial and unnecessary costs as a </a:t>
            </a:r>
            <a:r>
              <a:rPr lang="en-GB" altLang="en-US" sz="1800" u="sng" dirty="0"/>
              <a:t>result of imbalance settlement period prices (and therefore DBC) being driven by the spread between bids and offers </a:t>
            </a:r>
            <a:r>
              <a:rPr lang="en-GB" altLang="en-US" sz="1800" dirty="0"/>
              <a:t>during periods in which no energy is available to </a:t>
            </a:r>
            <a:r>
              <a:rPr lang="en-GB" altLang="en-US" sz="1800"/>
              <a:t>set PMEA in </a:t>
            </a:r>
            <a:r>
              <a:rPr lang="en-GB" altLang="en-US" sz="1800" dirty="0"/>
              <a:t>the direction of the system imbalance.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sz="2000" dirty="0"/>
          </a:p>
          <a:p>
            <a:pPr marL="0" indent="0" eaLnBrk="1" hangingPunct="1">
              <a:buFontTx/>
              <a:buNone/>
              <a:defRPr/>
            </a:pPr>
            <a:endParaRPr lang="en-GB" altLang="en-US" sz="2000" dirty="0"/>
          </a:p>
          <a:p>
            <a:pPr marL="457200" lvl="1" indent="0" eaLnBrk="1" hangingPunct="1">
              <a:buFont typeface="Calibri" panose="020F0502020204030204" pitchFamily="34" charset="0"/>
              <a:buNone/>
              <a:defRPr/>
            </a:pPr>
            <a:endParaRPr lang="en-GB" altLang="en-US" dirty="0"/>
          </a:p>
          <a:p>
            <a:pPr marL="457200" lvl="1" indent="0" eaLnBrk="1" hangingPunct="1">
              <a:buFont typeface="Calibri" panose="020F0502020204030204" pitchFamily="34" charset="0"/>
              <a:buNone/>
              <a:defRPr/>
            </a:pPr>
            <a:endParaRPr lang="en-GB" altLang="en-US" dirty="0"/>
          </a:p>
          <a:p>
            <a:pPr lvl="1" eaLnBrk="1" hangingPunct="1"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0526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>
            <a:extLst>
              <a:ext uri="{FF2B5EF4-FFF2-40B4-BE49-F238E27FC236}">
                <a16:creationId xmlns:a16="http://schemas.microsoft.com/office/drawing/2014/main" xmlns="" id="{74FADD66-3B26-4FA6-8378-9705857E2E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Thank you</a:t>
            </a:r>
          </a:p>
        </p:txBody>
      </p:sp>
      <p:sp>
        <p:nvSpPr>
          <p:cNvPr id="19459" name="Rectangle 7">
            <a:extLst>
              <a:ext uri="{FF2B5EF4-FFF2-40B4-BE49-F238E27FC236}">
                <a16:creationId xmlns:a16="http://schemas.microsoft.com/office/drawing/2014/main" xmlns="" id="{9AAEE045-7CFF-4498-9201-820996452CE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flame">
  <a:themeElements>
    <a:clrScheme name="2_fla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fla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fla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la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l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la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la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la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la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la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la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la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la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la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ivider green">
  <a:themeElements>
    <a:clrScheme name="Divider green 2">
      <a:dk1>
        <a:srgbClr val="1C437E"/>
      </a:dk1>
      <a:lt1>
        <a:srgbClr val="FFFFFF"/>
      </a:lt1>
      <a:dk2>
        <a:srgbClr val="18073A"/>
      </a:dk2>
      <a:lt2>
        <a:srgbClr val="808080"/>
      </a:lt2>
      <a:accent1>
        <a:srgbClr val="064620"/>
      </a:accent1>
      <a:accent2>
        <a:srgbClr val="708AC4"/>
      </a:accent2>
      <a:accent3>
        <a:srgbClr val="FFFFFF"/>
      </a:accent3>
      <a:accent4>
        <a:srgbClr val="16386B"/>
      </a:accent4>
      <a:accent5>
        <a:srgbClr val="AAB0AB"/>
      </a:accent5>
      <a:accent6>
        <a:srgbClr val="657DB1"/>
      </a:accent6>
      <a:hlink>
        <a:srgbClr val="95BA39"/>
      </a:hlink>
      <a:folHlink>
        <a:srgbClr val="B7CCEB"/>
      </a:folHlink>
    </a:clrScheme>
    <a:fontScheme name="Divider green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vider gre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green 2">
        <a:dk1>
          <a:srgbClr val="1C437E"/>
        </a:dk1>
        <a:lt1>
          <a:srgbClr val="FFFFFF"/>
        </a:lt1>
        <a:dk2>
          <a:srgbClr val="18073A"/>
        </a:dk2>
        <a:lt2>
          <a:srgbClr val="808080"/>
        </a:lt2>
        <a:accent1>
          <a:srgbClr val="064620"/>
        </a:accent1>
        <a:accent2>
          <a:srgbClr val="708AC4"/>
        </a:accent2>
        <a:accent3>
          <a:srgbClr val="FFFFFF"/>
        </a:accent3>
        <a:accent4>
          <a:srgbClr val="16386B"/>
        </a:accent4>
        <a:accent5>
          <a:srgbClr val="AAB0AB"/>
        </a:accent5>
        <a:accent6>
          <a:srgbClr val="657DB1"/>
        </a:accent6>
        <a:hlink>
          <a:srgbClr val="95BA39"/>
        </a:hlink>
        <a:folHlink>
          <a:srgbClr val="B7CCE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Divider blue">
  <a:themeElements>
    <a:clrScheme name="Divider blue 2">
      <a:dk1>
        <a:srgbClr val="1C437E"/>
      </a:dk1>
      <a:lt1>
        <a:srgbClr val="FFFFFF"/>
      </a:lt1>
      <a:dk2>
        <a:srgbClr val="18073A"/>
      </a:dk2>
      <a:lt2>
        <a:srgbClr val="808080"/>
      </a:lt2>
      <a:accent1>
        <a:srgbClr val="064620"/>
      </a:accent1>
      <a:accent2>
        <a:srgbClr val="708AC4"/>
      </a:accent2>
      <a:accent3>
        <a:srgbClr val="FFFFFF"/>
      </a:accent3>
      <a:accent4>
        <a:srgbClr val="16386B"/>
      </a:accent4>
      <a:accent5>
        <a:srgbClr val="AAB0AB"/>
      </a:accent5>
      <a:accent6>
        <a:srgbClr val="657DB1"/>
      </a:accent6>
      <a:hlink>
        <a:srgbClr val="95BA39"/>
      </a:hlink>
      <a:folHlink>
        <a:srgbClr val="B7CCEB"/>
      </a:folHlink>
    </a:clrScheme>
    <a:fontScheme name="Divider blue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vider 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blue 2">
        <a:dk1>
          <a:srgbClr val="1C437E"/>
        </a:dk1>
        <a:lt1>
          <a:srgbClr val="FFFFFF"/>
        </a:lt1>
        <a:dk2>
          <a:srgbClr val="18073A"/>
        </a:dk2>
        <a:lt2>
          <a:srgbClr val="808080"/>
        </a:lt2>
        <a:accent1>
          <a:srgbClr val="064620"/>
        </a:accent1>
        <a:accent2>
          <a:srgbClr val="708AC4"/>
        </a:accent2>
        <a:accent3>
          <a:srgbClr val="FFFFFF"/>
        </a:accent3>
        <a:accent4>
          <a:srgbClr val="16386B"/>
        </a:accent4>
        <a:accent5>
          <a:srgbClr val="AAB0AB"/>
        </a:accent5>
        <a:accent6>
          <a:srgbClr val="657DB1"/>
        </a:accent6>
        <a:hlink>
          <a:srgbClr val="95BA39"/>
        </a:hlink>
        <a:folHlink>
          <a:srgbClr val="B7CCE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883</Words>
  <Application>Microsoft Office PowerPoint</Application>
  <PresentationFormat>On-screen Show (4:3)</PresentationFormat>
  <Paragraphs>160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Default Design</vt:lpstr>
      <vt:lpstr>2_flame</vt:lpstr>
      <vt:lpstr>Divider green</vt:lpstr>
      <vt:lpstr>Divider blue</vt:lpstr>
      <vt:lpstr>Determining Marginal Energy Action Prices  Modification Proposal</vt:lpstr>
      <vt:lpstr>Modification Proposal</vt:lpstr>
      <vt:lpstr>Market Impacts of Current Calculation</vt:lpstr>
      <vt:lpstr>Market Impacts of Current Calculation</vt:lpstr>
      <vt:lpstr>Modification Proposal</vt:lpstr>
      <vt:lpstr>Proposal Justification</vt:lpstr>
      <vt:lpstr>Proposal Justification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Determining Marginal Energy Action Prices  Modification Proposal</dc:title>
  <dc:creator>Powell, Connor</dc:creator>
  <cp:lastModifiedBy>Linnane, Sandra</cp:lastModifiedBy>
  <cp:revision>12</cp:revision>
  <dcterms:created xsi:type="dcterms:W3CDTF">2019-02-15T14:54:22Z</dcterms:created>
  <dcterms:modified xsi:type="dcterms:W3CDTF">2019-02-21T11:37:01Z</dcterms:modified>
</cp:coreProperties>
</file>