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F4A29-030D-4B4F-B785-7ED1ED9ADCB5}" type="datetimeFigureOut">
              <a:rPr lang="en-IE" smtClean="0"/>
              <a:pPr/>
              <a:t>12/03/2018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964B5-F27B-4079-9831-3A1C4054BA1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547664" y="1700808"/>
            <a:ext cx="583264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800" b="1" dirty="0" smtClean="0"/>
              <a:t>MOD_09_18</a:t>
            </a:r>
          </a:p>
          <a:p>
            <a:pPr algn="ctr"/>
            <a:r>
              <a:rPr lang="en-GB" sz="3800" b="1" dirty="0" smtClean="0"/>
              <a:t>Interim Credit Treatment for Participants with Trading Site Supplier Units</a:t>
            </a:r>
          </a:p>
          <a:p>
            <a:pPr algn="ctr"/>
            <a:endParaRPr lang="en-GB" sz="3800" b="1" dirty="0" smtClean="0"/>
          </a:p>
          <a:p>
            <a:pPr algn="ctr"/>
            <a:r>
              <a:rPr lang="en-GB" sz="3800" b="1" smtClean="0"/>
              <a:t>13</a:t>
            </a:r>
            <a:r>
              <a:rPr lang="en-GB" sz="3800" b="1" baseline="30000" smtClean="0"/>
              <a:t>th</a:t>
            </a:r>
            <a:r>
              <a:rPr lang="en-GB" sz="3800" b="1" smtClean="0"/>
              <a:t> March </a:t>
            </a:r>
            <a:r>
              <a:rPr lang="en-GB" sz="3800" b="1" dirty="0" smtClean="0"/>
              <a:t>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51520" y="1295400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Proposal seeks to provide an interim solution to credit issues raised under Mod_03_18 as agreed at meeting 79</a:t>
            </a:r>
          </a:p>
          <a:p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Since it is not yet clear exactly what set ups are affected the approach taken is a flexible one whereby Participants can apply for the treatment if they believe they will be affected</a:t>
            </a:r>
          </a:p>
          <a:p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Approach allows affected Participants to be treated as adjusted Participants for 18 months post go live and also allows the Market Operator to amend their Generation/Supply volumes as required to arrive at the correct level or required credit </a:t>
            </a:r>
            <a:r>
              <a:rPr lang="en-GB" dirty="0" smtClean="0"/>
              <a:t>cover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Consideration needs to be given to how/if this approach can be applied to initial credit cover requirement calculations prior to implementation of this proposal as these have already begun</a:t>
            </a:r>
            <a:endParaRPr lang="en-GB" dirty="0" smtClean="0"/>
          </a:p>
          <a:p>
            <a:pPr>
              <a:buFont typeface="Wingdings" pitchFamily="2" charset="2"/>
              <a:buChar char="Ø"/>
            </a:pPr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Summary Information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04800" y="1066800"/>
            <a:ext cx="849694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Proposal as drafted allows for this treatment to be applied where there is prior regulatory approval, there are four options here;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Participant with TSSU </a:t>
            </a:r>
            <a:r>
              <a:rPr lang="en-GB" b="1" dirty="0" smtClean="0"/>
              <a:t>shall </a:t>
            </a:r>
            <a:r>
              <a:rPr lang="en-GB" dirty="0" smtClean="0"/>
              <a:t>have bespoke treatment – no arbiter, considered inappropriate to have a blanket treatment as not all Participants with TSSU are affected and places an obligation on all Participants with TSSU where it may be unnecessary for some</a:t>
            </a:r>
          </a:p>
          <a:p>
            <a:pPr lvl="1">
              <a:buFont typeface="Wingdings" pitchFamily="2" charset="2"/>
              <a:buChar char="Ø"/>
            </a:pPr>
            <a:endParaRPr lang="en-GB" dirty="0" smtClean="0"/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Participant with TSSU </a:t>
            </a:r>
            <a:r>
              <a:rPr lang="en-GB" b="1" dirty="0" smtClean="0"/>
              <a:t>May </a:t>
            </a:r>
            <a:r>
              <a:rPr lang="en-GB" dirty="0" smtClean="0"/>
              <a:t>have bespoke treatment – no arbiter, may lead to the treatment being applied unnecessarily  and potentially being misused</a:t>
            </a:r>
          </a:p>
          <a:p>
            <a:pPr lvl="1">
              <a:buFont typeface="Wingdings" pitchFamily="2" charset="2"/>
              <a:buChar char="Ø"/>
            </a:pPr>
            <a:endParaRPr lang="en-GB" dirty="0" smtClean="0"/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May with </a:t>
            </a:r>
            <a:r>
              <a:rPr lang="en-GB" b="1" dirty="0" smtClean="0"/>
              <a:t>prior Market Operator Approval</a:t>
            </a:r>
            <a:r>
              <a:rPr lang="en-GB" dirty="0" smtClean="0"/>
              <a:t> – Market Operator determines who has the bespoke treatment which may be considered inappropriate by Participants</a:t>
            </a:r>
          </a:p>
          <a:p>
            <a:pPr lvl="1">
              <a:buFont typeface="Wingdings" pitchFamily="2" charset="2"/>
              <a:buChar char="Ø"/>
            </a:pPr>
            <a:endParaRPr lang="en-GB" dirty="0" smtClean="0"/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May with </a:t>
            </a:r>
            <a:r>
              <a:rPr lang="en-GB" b="1" dirty="0" smtClean="0"/>
              <a:t>prior RA Approval</a:t>
            </a:r>
            <a:r>
              <a:rPr lang="en-GB" dirty="0" smtClean="0"/>
              <a:t> – As currently drafted, RAs determine who has the </a:t>
            </a:r>
            <a:r>
              <a:rPr lang="en-GB" smtClean="0"/>
              <a:t>bespoke treatment</a:t>
            </a:r>
            <a:r>
              <a:rPr lang="en-GB" dirty="0" smtClean="0"/>
              <a:t>, would anticipate that the RAs would seek input from the Market Operator but final decision by the RAs </a:t>
            </a:r>
          </a:p>
          <a:p>
            <a:pPr lvl="1">
              <a:buFont typeface="Wingdings" pitchFamily="2" charset="2"/>
              <a:buChar char="Ø"/>
            </a:pPr>
            <a:endParaRPr lang="en-GB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Summary Information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1819</MMTID>
    <ModID xmlns="bd8dd43f-48f8-46ce-9b8d-78f402b7750b">745</ModID>
  </documentManagement>
</p:properties>
</file>

<file path=customXml/itemProps1.xml><?xml version="1.0" encoding="utf-8"?>
<ds:datastoreItem xmlns:ds="http://schemas.openxmlformats.org/officeDocument/2006/customXml" ds:itemID="{4FFDCEBF-F904-4569-BDE1-C69732BC46B8}"/>
</file>

<file path=customXml/itemProps2.xml><?xml version="1.0" encoding="utf-8"?>
<ds:datastoreItem xmlns:ds="http://schemas.openxmlformats.org/officeDocument/2006/customXml" ds:itemID="{BB2B7BD2-D5A0-4846-9551-486A67265318}"/>
</file>

<file path=customXml/itemProps3.xml><?xml version="1.0" encoding="utf-8"?>
<ds:datastoreItem xmlns:ds="http://schemas.openxmlformats.org/officeDocument/2006/customXml" ds:itemID="{A39BE9EA-491F-4FEA-8AC7-491066B4064B}"/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286</Words>
  <Application>Microsoft Office PowerPoint</Application>
  <PresentationFormat>On-screen Show (4:3)</PresentationFormat>
  <Paragraphs>27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/>
  <cp:lastModifiedBy>Chris Goodman</cp:lastModifiedBy>
  <cp:revision>10</cp:revision>
  <dcterms:created xsi:type="dcterms:W3CDTF">2006-08-16T00:00:00Z</dcterms:created>
  <dcterms:modified xsi:type="dcterms:W3CDTF">2018-03-12T09:59:01Z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1083</vt:lpwstr>
  </property>
  <property fmtid="{D5CDD505-2E9C-101B-9397-08002B2CF9AE}" pid="7" name="Year of Modification Proposal">
    <vt:lpwstr>2017</vt:lpwstr>
  </property>
  <property fmtid="{D5CDD505-2E9C-101B-9397-08002B2CF9AE}" pid="8" name="Document Type">
    <vt:lpwstr>Slides</vt:lpwstr>
  </property>
  <property fmtid="{D5CDD505-2E9C-101B-9397-08002B2CF9AE}" pid="10" name="_CopySource">
    <vt:lpwstr>Mod_09_18 Interim Credit Treatment for Participants with Trading Site Supplier Units.pptx</vt:lpwstr>
  </property>
  <property fmtid="{D5CDD505-2E9C-101B-9397-08002B2CF9AE}" pid="11" name="Order">
    <vt:r8>380300</vt:r8>
  </property>
</Properties>
</file>