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60" r:id="rId4"/>
    <p:sldId id="275" r:id="rId5"/>
    <p:sldId id="274" r:id="rId6"/>
    <p:sldId id="273" r:id="rId7"/>
    <p:sldId id="276" r:id="rId8"/>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30915FF3-C255-4279-AD6D-04F7EADB2ED9}" type="datetimeFigureOut">
              <a:rPr lang="en-GB" smtClean="0"/>
              <a:pPr/>
              <a:t>26/06/2019</a:t>
            </a:fld>
            <a:endParaRPr lang="en-GB"/>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42F7B8A-4474-4B10-82F9-7636B03751D6}" type="slidenum">
              <a:rPr lang="en-GB" smtClean="0"/>
              <a:pPr/>
              <a:t>‹#›</a:t>
            </a:fld>
            <a:endParaRPr lang="en-GB"/>
          </a:p>
        </p:txBody>
      </p:sp>
    </p:spTree>
    <p:extLst>
      <p:ext uri="{BB962C8B-B14F-4D97-AF65-F5344CB8AC3E}">
        <p14:creationId xmlns:p14="http://schemas.microsoft.com/office/powerpoint/2010/main" val="2096766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E91F4A29-030D-4B4F-B785-7ED1ED9ADCB5}" type="datetimeFigureOut">
              <a:rPr lang="en-IE" smtClean="0"/>
              <a:pPr/>
              <a:t>26/06/2019</a:t>
            </a:fld>
            <a:endParaRPr lang="en-IE"/>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AC9964B5-F27B-4079-9831-3A1C4054BA10}" type="slidenum">
              <a:rPr lang="en-IE" smtClean="0"/>
              <a:pPr/>
              <a:t>‹#›</a:t>
            </a:fld>
            <a:endParaRPr lang="en-IE"/>
          </a:p>
        </p:txBody>
      </p:sp>
    </p:spTree>
    <p:extLst>
      <p:ext uri="{BB962C8B-B14F-4D97-AF65-F5344CB8AC3E}">
        <p14:creationId xmlns:p14="http://schemas.microsoft.com/office/powerpoint/2010/main" val="2331242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308304" y="188640"/>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17" name="TextBox 16"/>
          <p:cNvSpPr txBox="1"/>
          <p:nvPr/>
        </p:nvSpPr>
        <p:spPr>
          <a:xfrm>
            <a:off x="1600200" y="914400"/>
            <a:ext cx="5832648" cy="4770537"/>
          </a:xfrm>
          <a:prstGeom prst="rect">
            <a:avLst/>
          </a:prstGeom>
          <a:noFill/>
        </p:spPr>
        <p:txBody>
          <a:bodyPr wrap="square" rtlCol="0">
            <a:spAutoFit/>
          </a:bodyPr>
          <a:lstStyle/>
          <a:p>
            <a:pPr algn="ctr"/>
            <a:r>
              <a:rPr lang="en-GB" sz="3800" b="1" dirty="0" smtClean="0"/>
              <a:t>Mod_10_19 Removal of Negative QBOAs Related to </a:t>
            </a:r>
            <a:r>
              <a:rPr lang="en-GB" sz="3800" b="1" dirty="0" err="1" smtClean="0"/>
              <a:t>Dispatchable</a:t>
            </a:r>
            <a:r>
              <a:rPr lang="en-GB" sz="3800" b="1" dirty="0" smtClean="0"/>
              <a:t> Priority Dispatch Units from the Imbalance Price</a:t>
            </a:r>
          </a:p>
          <a:p>
            <a:pPr algn="ctr"/>
            <a:endParaRPr lang="en-GB" sz="3800" b="1" dirty="0" smtClean="0"/>
          </a:p>
          <a:p>
            <a:pPr algn="ctr"/>
            <a:r>
              <a:rPr lang="en-GB" sz="3800" b="1" dirty="0" smtClean="0"/>
              <a:t>27</a:t>
            </a:r>
            <a:r>
              <a:rPr lang="en-GB" sz="3800" b="1" baseline="30000" dirty="0" smtClean="0"/>
              <a:t>th</a:t>
            </a:r>
            <a:r>
              <a:rPr lang="en-GB" sz="3800" b="1" dirty="0" smtClean="0"/>
              <a:t> June 2019</a:t>
            </a:r>
          </a:p>
          <a:p>
            <a:pPr algn="ctr"/>
            <a:endParaRPr lang="en-GB" sz="3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381000" y="1371600"/>
            <a:ext cx="8496944" cy="4524315"/>
          </a:xfrm>
          <a:prstGeom prst="rect">
            <a:avLst/>
          </a:prstGeom>
          <a:noFill/>
        </p:spPr>
        <p:txBody>
          <a:bodyPr wrap="square" rtlCol="0">
            <a:spAutoFit/>
          </a:bodyPr>
          <a:lstStyle/>
          <a:p>
            <a:pPr>
              <a:buFont typeface="Wingdings" pitchFamily="2" charset="2"/>
              <a:buChar char="Ø"/>
            </a:pPr>
            <a:r>
              <a:rPr lang="en-GB" dirty="0" smtClean="0"/>
              <a:t>This proposal seeks to provide for the removal of the application of Bid Offer Acceptance Prices related to </a:t>
            </a:r>
            <a:r>
              <a:rPr lang="en-GB" dirty="0" err="1" smtClean="0"/>
              <a:t>decremental</a:t>
            </a:r>
            <a:r>
              <a:rPr lang="en-GB" dirty="0" smtClean="0"/>
              <a:t> actions on </a:t>
            </a:r>
            <a:r>
              <a:rPr lang="en-GB" dirty="0" err="1" smtClean="0"/>
              <a:t>Dispatchable</a:t>
            </a:r>
            <a:r>
              <a:rPr lang="en-GB" dirty="0" smtClean="0"/>
              <a:t> Priority Dispatch units from Imbalance Pricing</a:t>
            </a:r>
          </a:p>
          <a:p>
            <a:pPr>
              <a:buFont typeface="Wingdings" pitchFamily="2" charset="2"/>
              <a:buChar char="Ø"/>
            </a:pPr>
            <a:endParaRPr lang="en-GB" dirty="0" smtClean="0"/>
          </a:p>
          <a:p>
            <a:pPr>
              <a:buFont typeface="Wingdings" pitchFamily="2" charset="2"/>
              <a:buChar char="Ø"/>
            </a:pPr>
            <a:endParaRPr lang="en-GB" dirty="0" smtClean="0"/>
          </a:p>
          <a:p>
            <a:pPr>
              <a:buFont typeface="Wingdings" pitchFamily="2" charset="2"/>
              <a:buChar char="Ø"/>
            </a:pPr>
            <a:r>
              <a:rPr lang="en-GB" dirty="0" smtClean="0"/>
              <a:t>This is necessary because Priority Dispatch Units are not scheduled by the TSO based on these bids due to the Priority Dispatch hierarchy that is applied and the obligation to maximise output from Priority Dispatch: It is therefore inappropriate for such bids to set the Imbalance Price but rather, these bids should only be used for the purpose of settlement calculations (Discount Charges)</a:t>
            </a:r>
          </a:p>
          <a:p>
            <a:pPr>
              <a:buFont typeface="Wingdings" pitchFamily="2" charset="2"/>
              <a:buChar char="Ø"/>
            </a:pPr>
            <a:endParaRPr lang="en-GB" dirty="0" smtClean="0"/>
          </a:p>
          <a:p>
            <a:pPr>
              <a:buFont typeface="Wingdings" pitchFamily="2" charset="2"/>
              <a:buChar char="Ø"/>
            </a:pPr>
            <a:endParaRPr lang="en-GB" dirty="0" smtClean="0"/>
          </a:p>
          <a:p>
            <a:pPr>
              <a:buFont typeface="Wingdings" pitchFamily="2" charset="2"/>
              <a:buChar char="Ø"/>
            </a:pPr>
            <a:r>
              <a:rPr lang="en-GB" dirty="0" smtClean="0"/>
              <a:t>Such bids can tend to be large negative values which results in negative imbalance prices where they are price setting which is contrary to the design intent for such scenarios and could be argued not to be reflective of the cost of balancing the system at those times and therefore as giving an incorrect signal</a:t>
            </a:r>
          </a:p>
        </p:txBody>
      </p:sp>
      <p:sp>
        <p:nvSpPr>
          <p:cNvPr id="8" name="TextBox 7"/>
          <p:cNvSpPr txBox="1"/>
          <p:nvPr/>
        </p:nvSpPr>
        <p:spPr>
          <a:xfrm>
            <a:off x="1619672" y="620688"/>
            <a:ext cx="5832648" cy="461665"/>
          </a:xfrm>
          <a:prstGeom prst="rect">
            <a:avLst/>
          </a:prstGeom>
          <a:noFill/>
        </p:spPr>
        <p:txBody>
          <a:bodyPr wrap="square" rtlCol="0">
            <a:spAutoFit/>
          </a:bodyPr>
          <a:lstStyle/>
          <a:p>
            <a:pPr algn="ctr"/>
            <a:r>
              <a:rPr lang="en-GB" sz="2400" b="1" u="sng" dirty="0" smtClean="0"/>
              <a:t>Summary Information</a:t>
            </a:r>
            <a:endParaRPr lang="en-IE" sz="2400" b="1" u="sn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381000" y="1219200"/>
            <a:ext cx="8496944" cy="4801314"/>
          </a:xfrm>
          <a:prstGeom prst="rect">
            <a:avLst/>
          </a:prstGeom>
          <a:noFill/>
        </p:spPr>
        <p:txBody>
          <a:bodyPr wrap="square" rtlCol="0">
            <a:spAutoFit/>
          </a:bodyPr>
          <a:lstStyle/>
          <a:p>
            <a:pPr>
              <a:buFont typeface="Wingdings" pitchFamily="2" charset="2"/>
              <a:buChar char="Ø"/>
            </a:pPr>
            <a:r>
              <a:rPr lang="en-GB" dirty="0" smtClean="0"/>
              <a:t>This proposal seeks to provide for the use of the submitted prices within Settlement calculations and the over-writing of such values with zeros for the purposes of Imbalance Pricing calculations </a:t>
            </a:r>
          </a:p>
          <a:p>
            <a:pPr>
              <a:buFont typeface="Wingdings" pitchFamily="2" charset="2"/>
              <a:buChar char="Ø"/>
            </a:pPr>
            <a:endParaRPr lang="en-GB" dirty="0" smtClean="0"/>
          </a:p>
          <a:p>
            <a:pPr>
              <a:buFont typeface="Wingdings" pitchFamily="2" charset="2"/>
              <a:buChar char="Ø"/>
            </a:pPr>
            <a:r>
              <a:rPr lang="en-GB" dirty="0" smtClean="0"/>
              <a:t>This is preferable to the removal of the volumes from the calculation altogether for a number of reasons centred around giving the appropriate pricing signals in scenarios where Priority Dispatch generation is being curtailed since removing the volumes altogether would likely result in a less appropriate signal due to strengthening  the signal from the prices of the actions taken in the opposite direction to the curtailment</a:t>
            </a:r>
          </a:p>
          <a:p>
            <a:pPr>
              <a:buFont typeface="Wingdings" pitchFamily="2" charset="2"/>
              <a:buChar char="Ø"/>
            </a:pPr>
            <a:endParaRPr lang="en-GB" dirty="0" smtClean="0"/>
          </a:p>
          <a:p>
            <a:pPr>
              <a:buFont typeface="Wingdings" pitchFamily="2" charset="2"/>
              <a:buChar char="Ø"/>
            </a:pPr>
            <a:r>
              <a:rPr lang="en-GB" dirty="0" smtClean="0"/>
              <a:t>Removal of the volumes from Imbalance Pricing calculations would also result in the NIV being incorrect and would result in curtailment volumes being treated as an imbalance resulting from Ex Ante rather than a balancing action that was taken for system security reasons, causing the NIV size to appear bigger than it should</a:t>
            </a:r>
          </a:p>
          <a:p>
            <a:endParaRPr lang="en-GB" dirty="0" smtClean="0"/>
          </a:p>
          <a:p>
            <a:pPr>
              <a:buFont typeface="Wingdings" pitchFamily="2" charset="2"/>
              <a:buChar char="Ø"/>
            </a:pPr>
            <a:endParaRPr lang="en-GB" dirty="0" smtClean="0"/>
          </a:p>
          <a:p>
            <a:pPr>
              <a:buFont typeface="Wingdings" pitchFamily="2" charset="2"/>
              <a:buChar char="Ø"/>
            </a:pPr>
            <a:endParaRPr lang="en-GB" dirty="0" smtClean="0"/>
          </a:p>
        </p:txBody>
      </p:sp>
      <p:sp>
        <p:nvSpPr>
          <p:cNvPr id="8" name="TextBox 7"/>
          <p:cNvSpPr txBox="1"/>
          <p:nvPr/>
        </p:nvSpPr>
        <p:spPr>
          <a:xfrm>
            <a:off x="1619672" y="620688"/>
            <a:ext cx="5832648" cy="461665"/>
          </a:xfrm>
          <a:prstGeom prst="rect">
            <a:avLst/>
          </a:prstGeom>
          <a:noFill/>
        </p:spPr>
        <p:txBody>
          <a:bodyPr wrap="square" rtlCol="0">
            <a:spAutoFit/>
          </a:bodyPr>
          <a:lstStyle/>
          <a:p>
            <a:pPr algn="ctr"/>
            <a:r>
              <a:rPr lang="en-GB" sz="2400" b="1" u="sng" dirty="0" smtClean="0"/>
              <a:t>Summary Information Continued</a:t>
            </a:r>
            <a:endParaRPr lang="en-IE" sz="2400" b="1" u="sn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381000" y="1219200"/>
            <a:ext cx="8496944" cy="646331"/>
          </a:xfrm>
          <a:prstGeom prst="rect">
            <a:avLst/>
          </a:prstGeom>
          <a:noFill/>
        </p:spPr>
        <p:txBody>
          <a:bodyPr wrap="square" rtlCol="0">
            <a:spAutoFit/>
          </a:bodyPr>
          <a:lstStyle/>
          <a:p>
            <a:pPr>
              <a:buFont typeface="Wingdings" pitchFamily="2" charset="2"/>
              <a:buChar char="Ø"/>
            </a:pPr>
            <a:endParaRPr lang="en-GB" dirty="0" smtClean="0"/>
          </a:p>
          <a:p>
            <a:pPr>
              <a:buFont typeface="Wingdings" pitchFamily="2" charset="2"/>
              <a:buChar char="Ø"/>
            </a:pPr>
            <a:endParaRPr lang="en-GB" dirty="0" smtClean="0"/>
          </a:p>
        </p:txBody>
      </p:sp>
      <p:sp>
        <p:nvSpPr>
          <p:cNvPr id="8" name="TextBox 7"/>
          <p:cNvSpPr txBox="1"/>
          <p:nvPr/>
        </p:nvSpPr>
        <p:spPr>
          <a:xfrm>
            <a:off x="1619672" y="620688"/>
            <a:ext cx="5832648" cy="461665"/>
          </a:xfrm>
          <a:prstGeom prst="rect">
            <a:avLst/>
          </a:prstGeom>
          <a:noFill/>
        </p:spPr>
        <p:txBody>
          <a:bodyPr wrap="square" rtlCol="0">
            <a:spAutoFit/>
          </a:bodyPr>
          <a:lstStyle/>
          <a:p>
            <a:pPr algn="ctr"/>
            <a:r>
              <a:rPr lang="en-GB" sz="2400" b="1" u="sng" dirty="0" smtClean="0"/>
              <a:t>Summary Information Continued</a:t>
            </a:r>
            <a:endParaRPr lang="en-IE" sz="2400" b="1" u="sng" dirty="0"/>
          </a:p>
        </p:txBody>
      </p:sp>
      <p:sp>
        <p:nvSpPr>
          <p:cNvPr id="9" name="Rectangle 8"/>
          <p:cNvSpPr/>
          <p:nvPr/>
        </p:nvSpPr>
        <p:spPr>
          <a:xfrm>
            <a:off x="609600" y="1219200"/>
            <a:ext cx="8153400" cy="3970318"/>
          </a:xfrm>
          <a:prstGeom prst="rect">
            <a:avLst/>
          </a:prstGeom>
        </p:spPr>
        <p:txBody>
          <a:bodyPr wrap="square">
            <a:spAutoFit/>
          </a:bodyPr>
          <a:lstStyle/>
          <a:p>
            <a:pPr>
              <a:buFont typeface="Wingdings" pitchFamily="2" charset="2"/>
              <a:buChar char="Ø"/>
            </a:pPr>
            <a:r>
              <a:rPr lang="en-GB" dirty="0" smtClean="0"/>
              <a:t>This could result in an undesirable signal of higher imbalance price during curtailment which could </a:t>
            </a:r>
            <a:r>
              <a:rPr lang="en-GB" dirty="0" err="1" smtClean="0"/>
              <a:t>dis</a:t>
            </a:r>
            <a:r>
              <a:rPr lang="en-GB" dirty="0" smtClean="0"/>
              <a:t>-incentivise cheaper Priority Dispatch from trade in Ex Ante markets during times of curtailment of Priority Dispatch volumes which could cause more of such volumes to spill into the imbalance timeframe, potentially exacerbating the need for curtailment of cheaper Priority Dispatch in real time and/or resulting in it being more costly to balance the system overall</a:t>
            </a:r>
          </a:p>
          <a:p>
            <a:pPr>
              <a:buFont typeface="Wingdings" pitchFamily="2" charset="2"/>
              <a:buChar char="Ø"/>
            </a:pPr>
            <a:endParaRPr lang="en-GB" dirty="0" smtClean="0"/>
          </a:p>
          <a:p>
            <a:pPr>
              <a:buFont typeface="Wingdings" pitchFamily="2" charset="2"/>
              <a:buChar char="Ø"/>
            </a:pPr>
            <a:r>
              <a:rPr lang="en-GB" dirty="0" smtClean="0"/>
              <a:t>Such higher prices would also intuitively be a less accurate measure of the cost of balancing the system caused artificially by removing these volumes where the intuitively logical price signal where Priority Dispatch generation is being curtailed is to have lower prices in Imbalance than Ex Ante, again, reinforcing the incentive to trade on Ex Ante and thus making system balancing ‘easier’ than if these volumes spill into the balancing arrangements</a:t>
            </a:r>
          </a:p>
          <a:p>
            <a:pPr>
              <a:buFont typeface="Wingdings" pitchFamily="2" charset="2"/>
              <a:buChar char="Ø"/>
            </a:pPr>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8" name="TextBox 7"/>
          <p:cNvSpPr txBox="1"/>
          <p:nvPr/>
        </p:nvSpPr>
        <p:spPr>
          <a:xfrm>
            <a:off x="1619672" y="620688"/>
            <a:ext cx="5832648" cy="461665"/>
          </a:xfrm>
          <a:prstGeom prst="rect">
            <a:avLst/>
          </a:prstGeom>
          <a:noFill/>
        </p:spPr>
        <p:txBody>
          <a:bodyPr wrap="square" rtlCol="0">
            <a:spAutoFit/>
          </a:bodyPr>
          <a:lstStyle/>
          <a:p>
            <a:pPr algn="ctr"/>
            <a:r>
              <a:rPr lang="en-GB" sz="2400" b="1" u="sng" dirty="0" smtClean="0"/>
              <a:t>Legal Drafting</a:t>
            </a:r>
            <a:endParaRPr lang="en-IE" sz="2400" b="1" u="sng" dirty="0"/>
          </a:p>
        </p:txBody>
      </p:sp>
      <p:pic>
        <p:nvPicPr>
          <p:cNvPr id="1027" name="Picture 3"/>
          <p:cNvPicPr>
            <a:picLocks noChangeAspect="1" noChangeArrowheads="1"/>
          </p:cNvPicPr>
          <p:nvPr/>
        </p:nvPicPr>
        <p:blipFill>
          <a:blip r:embed="rId6" cstate="print"/>
          <a:srcRect l="36250" t="16667" r="21250" b="7778"/>
          <a:stretch>
            <a:fillRect/>
          </a:stretch>
        </p:blipFill>
        <p:spPr bwMode="auto">
          <a:xfrm>
            <a:off x="762000" y="1295400"/>
            <a:ext cx="7924800" cy="441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8" name="TextBox 7"/>
          <p:cNvSpPr txBox="1"/>
          <p:nvPr/>
        </p:nvSpPr>
        <p:spPr>
          <a:xfrm>
            <a:off x="1619672" y="620688"/>
            <a:ext cx="5832648" cy="830997"/>
          </a:xfrm>
          <a:prstGeom prst="rect">
            <a:avLst/>
          </a:prstGeom>
          <a:noFill/>
        </p:spPr>
        <p:txBody>
          <a:bodyPr wrap="square" rtlCol="0">
            <a:spAutoFit/>
          </a:bodyPr>
          <a:lstStyle/>
          <a:p>
            <a:pPr algn="ctr"/>
            <a:r>
              <a:rPr lang="en-GB" sz="2400" b="1" u="sng" dirty="0" smtClean="0"/>
              <a:t>Modification Proposal Justification and Implications of not Implementing</a:t>
            </a:r>
            <a:endParaRPr lang="en-IE" sz="2400" b="1" u="sng" dirty="0"/>
          </a:p>
        </p:txBody>
      </p:sp>
      <p:sp>
        <p:nvSpPr>
          <p:cNvPr id="7" name="TextBox 6"/>
          <p:cNvSpPr txBox="1"/>
          <p:nvPr/>
        </p:nvSpPr>
        <p:spPr>
          <a:xfrm>
            <a:off x="457200" y="1600200"/>
            <a:ext cx="8153400" cy="3139321"/>
          </a:xfrm>
          <a:prstGeom prst="rect">
            <a:avLst/>
          </a:prstGeom>
          <a:noFill/>
        </p:spPr>
        <p:txBody>
          <a:bodyPr wrap="square" rtlCol="0">
            <a:spAutoFit/>
          </a:bodyPr>
          <a:lstStyle/>
          <a:p>
            <a:pPr>
              <a:buFont typeface="Wingdings" pitchFamily="2" charset="2"/>
              <a:buChar char="Ø"/>
            </a:pPr>
            <a:r>
              <a:rPr lang="en-GB" dirty="0" smtClean="0"/>
              <a:t>Proposal seeks to remedy the inappropriate situation whereby </a:t>
            </a:r>
            <a:r>
              <a:rPr lang="en-GB" dirty="0" err="1" smtClean="0"/>
              <a:t>decremental</a:t>
            </a:r>
            <a:r>
              <a:rPr lang="en-GB" dirty="0" smtClean="0"/>
              <a:t> prices submitted by </a:t>
            </a:r>
            <a:r>
              <a:rPr lang="en-GB" dirty="0" err="1" smtClean="0"/>
              <a:t>Dispatchable</a:t>
            </a:r>
            <a:r>
              <a:rPr lang="en-GB" dirty="0" smtClean="0"/>
              <a:t> PD units with non zero marginal costs are being used to set the imbalance price despite these prices not being used to determine merit for scheduling decisions on an economic basis</a:t>
            </a:r>
          </a:p>
          <a:p>
            <a:pPr>
              <a:buFont typeface="Wingdings" pitchFamily="2" charset="2"/>
              <a:buChar char="Ø"/>
            </a:pPr>
            <a:endParaRPr lang="en-GB" dirty="0" smtClean="0"/>
          </a:p>
          <a:p>
            <a:pPr>
              <a:buFont typeface="Wingdings" pitchFamily="2" charset="2"/>
              <a:buChar char="Ø"/>
            </a:pPr>
            <a:r>
              <a:rPr lang="en-GB" dirty="0" smtClean="0"/>
              <a:t>Proposal seeks to ensure such bids are only used for settlement purposes and replace such bids in pricing calculations with zeros to maintain an appropriate pricing signal where such </a:t>
            </a:r>
            <a:r>
              <a:rPr lang="en-GB" dirty="0" err="1" smtClean="0"/>
              <a:t>decremental</a:t>
            </a:r>
            <a:r>
              <a:rPr lang="en-GB" dirty="0" smtClean="0"/>
              <a:t> actions are being taken</a:t>
            </a:r>
          </a:p>
          <a:p>
            <a:pPr>
              <a:buFont typeface="Wingdings" pitchFamily="2" charset="2"/>
              <a:buChar char="Ø"/>
            </a:pPr>
            <a:endParaRPr lang="en-GB" dirty="0" smtClean="0"/>
          </a:p>
          <a:p>
            <a:pPr>
              <a:buFont typeface="Wingdings" pitchFamily="2" charset="2"/>
              <a:buChar char="Ø"/>
            </a:pPr>
            <a:r>
              <a:rPr lang="en-GB" dirty="0" smtClean="0"/>
              <a:t>If this proposal is not implemented then these bids will continue to inappropriately be used for imbalance price formation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457200" y="1600200"/>
            <a:ext cx="8382000" cy="2862322"/>
          </a:xfrm>
          <a:prstGeom prst="rect">
            <a:avLst/>
          </a:prstGeom>
          <a:noFill/>
        </p:spPr>
        <p:txBody>
          <a:bodyPr wrap="square" rtlCol="0">
            <a:spAutoFit/>
          </a:bodyPr>
          <a:lstStyle/>
          <a:p>
            <a:pPr algn="ctr"/>
            <a:endParaRPr lang="en-GB" sz="6000" dirty="0" smtClean="0"/>
          </a:p>
          <a:p>
            <a:pPr algn="ctr"/>
            <a:r>
              <a:rPr lang="en-GB" sz="6000" dirty="0" smtClean="0"/>
              <a:t>Questions?</a:t>
            </a:r>
          </a:p>
          <a:p>
            <a:pPr algn="ctr">
              <a:buFont typeface="Wingdings" pitchFamily="2" charset="2"/>
              <a:buChar char="Ø"/>
            </a:pPr>
            <a:endParaRPr lang="en-GB" sz="6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1306</TotalTime>
  <Words>589</Words>
  <Application>Microsoft Office PowerPoint</Application>
  <PresentationFormat>On-screen Show (4:3)</PresentationFormat>
  <Paragraphs>38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Linnane, Sandra</dc:creator>
  <cp:lastModifiedBy>Linnane, Sandra</cp:lastModifiedBy>
  <cp:revision>114</cp:revision>
  <dcterms:created xsi:type="dcterms:W3CDTF">2006-08-16T00:00:00Z</dcterms:created>
  <dcterms:modified xsi:type="dcterms:W3CDTF">2019-06-26T12:34:26Z</dcterms:modified>
</cp:coreProperties>
</file>