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02/03/2018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47664" y="1700808"/>
            <a:ext cx="5832648" cy="3016210"/>
          </a:xfrm>
          <a:prstGeom prst="rect">
            <a:avLst/>
          </a:prstGeom>
          <a:noFill/>
        </p:spPr>
        <p:txBody>
          <a:bodyPr wrap="square" rtlCol="0">
            <a:spAutoFit/>
          </a:bodyPr>
          <a:lstStyle/>
          <a:p>
            <a:pPr algn="ctr"/>
            <a:r>
              <a:rPr lang="en-GB" sz="3800" b="1" dirty="0" smtClean="0"/>
              <a:t>MOD_11_18</a:t>
            </a:r>
          </a:p>
          <a:p>
            <a:pPr algn="ctr"/>
            <a:r>
              <a:rPr lang="en-GB" sz="3800" b="1" dirty="0" smtClean="0"/>
              <a:t>Correction of Minor Material Drafting Errors</a:t>
            </a:r>
          </a:p>
          <a:p>
            <a:pPr algn="ctr"/>
            <a:endParaRPr lang="en-GB" sz="3800" b="1" dirty="0" smtClean="0"/>
          </a:p>
          <a:p>
            <a:pPr algn="ctr"/>
            <a:r>
              <a:rPr lang="en-GB" sz="3800" b="1" dirty="0" smtClean="0"/>
              <a:t>13</a:t>
            </a:r>
            <a:r>
              <a:rPr lang="en-GB" sz="3800" b="1" baseline="30000" dirty="0" smtClean="0"/>
              <a:t>th</a:t>
            </a:r>
            <a:r>
              <a:rPr lang="en-GB" sz="3800" b="1" dirty="0" smtClean="0"/>
              <a:t> March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(change 5 Cont.)</a:t>
            </a:r>
            <a:endParaRPr lang="en-IE" sz="2400" b="1" u="sng" dirty="0"/>
          </a:p>
        </p:txBody>
      </p:sp>
      <p:pic>
        <p:nvPicPr>
          <p:cNvPr id="4098" name="Picture 2"/>
          <p:cNvPicPr>
            <a:picLocks noChangeAspect="1" noChangeArrowheads="1"/>
          </p:cNvPicPr>
          <p:nvPr/>
        </p:nvPicPr>
        <p:blipFill>
          <a:blip r:embed="rId6" cstate="print"/>
          <a:srcRect/>
          <a:stretch>
            <a:fillRect/>
          </a:stretch>
        </p:blipFill>
        <p:spPr bwMode="auto">
          <a:xfrm>
            <a:off x="914400" y="2286000"/>
            <a:ext cx="7086600"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4247317"/>
          </a:xfrm>
          <a:prstGeom prst="rect">
            <a:avLst/>
          </a:prstGeom>
          <a:noFill/>
        </p:spPr>
        <p:txBody>
          <a:bodyPr wrap="square" rtlCol="0">
            <a:spAutoFit/>
          </a:bodyPr>
          <a:lstStyle/>
          <a:p>
            <a:pPr>
              <a:buFont typeface="Wingdings" pitchFamily="2" charset="2"/>
              <a:buChar char="Ø"/>
            </a:pPr>
            <a:endParaRPr lang="en-GB" dirty="0" smtClean="0"/>
          </a:p>
          <a:p>
            <a:pPr>
              <a:buFont typeface="Wingdings" pitchFamily="2" charset="2"/>
              <a:buChar char="Ø"/>
            </a:pPr>
            <a:r>
              <a:rPr lang="en-GB" dirty="0" smtClean="0"/>
              <a:t>Proposal seeks to correct five material errors within the current Settlement/Credit provisions in Part B of the Code which, if applied as currently drafted would result in materially incorrect outcomes </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Implementation of this proposal meets the Code objective to facilitate the efficient discharge by the Market Operator of the obligations imposed on it by its Market Operator Licences</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If this proposal is not implemented these material errors will remain and SEMO will have to either comply with the incorrect rules resulting in materially incorrect outcomes or be in a position of non compliance due to applying the correct calculations/approaches</a:t>
            </a:r>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(change 1)</a:t>
            </a:r>
            <a:endParaRPr lang="en-IE" sz="2400" b="1" u="sng" dirty="0"/>
          </a:p>
        </p:txBody>
      </p:sp>
      <p:sp>
        <p:nvSpPr>
          <p:cNvPr id="9" name="TextBox 8"/>
          <p:cNvSpPr txBox="1"/>
          <p:nvPr/>
        </p:nvSpPr>
        <p:spPr>
          <a:xfrm>
            <a:off x="685800" y="1676400"/>
            <a:ext cx="8001000" cy="2862322"/>
          </a:xfrm>
          <a:prstGeom prst="rect">
            <a:avLst/>
          </a:prstGeom>
          <a:noFill/>
        </p:spPr>
        <p:txBody>
          <a:bodyPr wrap="square" rtlCol="0">
            <a:spAutoFit/>
          </a:bodyPr>
          <a:lstStyle/>
          <a:p>
            <a:pPr>
              <a:buFont typeface="Wingdings" pitchFamily="2" charset="2"/>
              <a:buChar char="Ø"/>
            </a:pPr>
            <a:r>
              <a:rPr lang="en-GB" dirty="0" smtClean="0"/>
              <a:t>Signage correction for Standard Participant Exposure in respect of Capacity Charges for Supplier Units (EUPECC - G.14.8.1)</a:t>
            </a:r>
          </a:p>
          <a:p>
            <a:pPr>
              <a:buFont typeface="Wingdings" pitchFamily="2" charset="2"/>
              <a:buChar char="Ø"/>
            </a:pPr>
            <a:endParaRPr lang="en-GB" dirty="0" smtClean="0"/>
          </a:p>
          <a:p>
            <a:pPr>
              <a:buFont typeface="Wingdings" pitchFamily="2" charset="2"/>
              <a:buChar char="Ø"/>
            </a:pPr>
            <a:r>
              <a:rPr lang="en-GB" dirty="0" smtClean="0"/>
              <a:t>This formula apportions summed Capacity Payments for all Capacity Market Units based on the ratio of a given Standard Participant Supplier Units Billing Period Undefined Potential Exposure Quantity (QUPEB) to that of the entire market (Denominator)</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IE" dirty="0"/>
          </a:p>
        </p:txBody>
      </p:sp>
      <p:pic>
        <p:nvPicPr>
          <p:cNvPr id="1026" name="Picture 2"/>
          <p:cNvPicPr>
            <a:picLocks noChangeAspect="1" noChangeArrowheads="1"/>
          </p:cNvPicPr>
          <p:nvPr/>
        </p:nvPicPr>
        <p:blipFill>
          <a:blip r:embed="rId6" cstate="print"/>
          <a:srcRect/>
          <a:stretch>
            <a:fillRect/>
          </a:stretch>
        </p:blipFill>
        <p:spPr bwMode="auto">
          <a:xfrm>
            <a:off x="381000" y="3810000"/>
            <a:ext cx="8382000" cy="1524000"/>
          </a:xfrm>
          <a:prstGeom prst="rect">
            <a:avLst/>
          </a:prstGeom>
          <a:noFill/>
          <a:ln w="9525">
            <a:noFill/>
            <a:miter lim="800000"/>
            <a:headEnd/>
            <a:tailEnd/>
          </a:ln>
        </p:spPr>
      </p:pic>
      <p:sp>
        <p:nvSpPr>
          <p:cNvPr id="10" name="Rectangle 9"/>
          <p:cNvSpPr/>
          <p:nvPr/>
        </p:nvSpPr>
        <p:spPr>
          <a:xfrm>
            <a:off x="4800600" y="4495800"/>
            <a:ext cx="1295400"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(change 1 Cont.)</a:t>
            </a:r>
            <a:endParaRPr lang="en-IE" sz="2400" b="1" u="sng" dirty="0"/>
          </a:p>
        </p:txBody>
      </p:sp>
      <p:sp>
        <p:nvSpPr>
          <p:cNvPr id="9" name="TextBox 8"/>
          <p:cNvSpPr txBox="1"/>
          <p:nvPr/>
        </p:nvSpPr>
        <p:spPr>
          <a:xfrm>
            <a:off x="685800" y="1676400"/>
            <a:ext cx="8001000" cy="3416320"/>
          </a:xfrm>
          <a:prstGeom prst="rect">
            <a:avLst/>
          </a:prstGeom>
          <a:noFill/>
        </p:spPr>
        <p:txBody>
          <a:bodyPr wrap="square" rtlCol="0">
            <a:spAutoFit/>
          </a:bodyPr>
          <a:lstStyle/>
          <a:p>
            <a:pPr>
              <a:buFont typeface="Wingdings" pitchFamily="2" charset="2"/>
              <a:buChar char="Ø"/>
            </a:pPr>
            <a:r>
              <a:rPr lang="en-GB" dirty="0" smtClean="0"/>
              <a:t>As currently drafted this algebra results in a positive figure credit but its application down stream to Required Credit Cover in G.15.1.1 requires this to be a negative figure representing an exposure/debit similar to Actual Exposure (EA) determined in G.13.1.1 which is negative where actual charges exceed actual payments and vice versa</a:t>
            </a:r>
          </a:p>
          <a:p>
            <a:pPr>
              <a:buFont typeface="Wingdings" pitchFamily="2" charset="2"/>
              <a:buChar char="Ø"/>
            </a:pPr>
            <a:endParaRPr lang="en-GB" dirty="0" smtClean="0"/>
          </a:p>
          <a:p>
            <a:pPr>
              <a:buFont typeface="Wingdings" pitchFamily="2" charset="2"/>
              <a:buChar char="Ø"/>
            </a:pPr>
            <a:r>
              <a:rPr lang="en-GB" dirty="0" smtClean="0"/>
              <a:t>We could address this item in G.15.1.1 directly but SEMOs preference is to maintain a signage </a:t>
            </a:r>
            <a:r>
              <a:rPr lang="en-GB" dirty="0" smtClean="0"/>
              <a:t>convention </a:t>
            </a:r>
            <a:r>
              <a:rPr lang="en-GB" dirty="0" smtClean="0"/>
              <a:t>where exposures are negative and are then summed when calculating Required Credit </a:t>
            </a:r>
            <a:r>
              <a:rPr lang="en-GB" dirty="0" smtClean="0"/>
              <a:t>Cover as </a:t>
            </a:r>
            <a:r>
              <a:rPr lang="en-GB" dirty="0" smtClean="0"/>
              <a:t>this is the convention elsewhere in the Code</a:t>
            </a:r>
            <a:endParaRPr lang="en-GB" dirty="0" smtClean="0"/>
          </a:p>
          <a:p>
            <a:pPr>
              <a:buFont typeface="Wingdings" pitchFamily="2" charset="2"/>
              <a:buChar char="Ø"/>
            </a:pPr>
            <a:endParaRPr lang="en-GB" dirty="0" smtClean="0"/>
          </a:p>
          <a:p>
            <a:pPr>
              <a:buFont typeface="Wingdings" pitchFamily="2" charset="2"/>
              <a:buChar char="Ø"/>
            </a:pPr>
            <a:endParaRPr lang="en-IE" dirty="0"/>
          </a:p>
        </p:txBody>
      </p:sp>
      <p:pic>
        <p:nvPicPr>
          <p:cNvPr id="2050" name="Picture 2"/>
          <p:cNvPicPr>
            <a:picLocks noChangeAspect="1" noChangeArrowheads="1"/>
          </p:cNvPicPr>
          <p:nvPr/>
        </p:nvPicPr>
        <p:blipFill>
          <a:blip r:embed="rId6" cstate="print"/>
          <a:srcRect/>
          <a:stretch>
            <a:fillRect/>
          </a:stretch>
        </p:blipFill>
        <p:spPr bwMode="auto">
          <a:xfrm>
            <a:off x="533400" y="4572000"/>
            <a:ext cx="8153401" cy="1547813"/>
          </a:xfrm>
          <a:prstGeom prst="rect">
            <a:avLst/>
          </a:prstGeom>
          <a:noFill/>
          <a:ln w="9525">
            <a:noFill/>
            <a:miter lim="800000"/>
            <a:headEnd/>
            <a:tailEnd/>
          </a:ln>
        </p:spPr>
      </p:pic>
      <p:sp>
        <p:nvSpPr>
          <p:cNvPr id="10" name="Rectangle 9"/>
          <p:cNvSpPr/>
          <p:nvPr/>
        </p:nvSpPr>
        <p:spPr>
          <a:xfrm>
            <a:off x="7086600" y="4876800"/>
            <a:ext cx="1295400" cy="4572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3048000" y="4953000"/>
            <a:ext cx="685800"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(change 2)</a:t>
            </a:r>
            <a:endParaRPr lang="en-IE" sz="2400" b="1" u="sng" dirty="0"/>
          </a:p>
        </p:txBody>
      </p:sp>
      <p:sp>
        <p:nvSpPr>
          <p:cNvPr id="9" name="TextBox 8"/>
          <p:cNvSpPr txBox="1"/>
          <p:nvPr/>
        </p:nvSpPr>
        <p:spPr>
          <a:xfrm>
            <a:off x="609600" y="1143000"/>
            <a:ext cx="8001000" cy="5355312"/>
          </a:xfrm>
          <a:prstGeom prst="rect">
            <a:avLst/>
          </a:prstGeom>
          <a:noFill/>
        </p:spPr>
        <p:txBody>
          <a:bodyPr wrap="square" rtlCol="0">
            <a:spAutoFit/>
          </a:bodyPr>
          <a:lstStyle/>
          <a:p>
            <a:pPr>
              <a:buFont typeface="Wingdings" pitchFamily="2" charset="2"/>
              <a:buChar char="Ø"/>
            </a:pPr>
            <a:r>
              <a:rPr lang="en-GB" dirty="0" smtClean="0"/>
              <a:t>Signage Correction for the application of Tracked Difference Payment Shortfall Amount (CSHORTDIFFPTRACK - F.20.5.2) subsequently applied to the calculation of the Difference Payment Reimbursement Amount (F.20.5.3)</a:t>
            </a:r>
          </a:p>
          <a:p>
            <a:pPr>
              <a:buFont typeface="Wingdings" pitchFamily="2" charset="2"/>
              <a:buChar char="Ø"/>
            </a:pPr>
            <a:endParaRPr lang="en-GB" dirty="0" smtClean="0"/>
          </a:p>
          <a:p>
            <a:pPr>
              <a:buFont typeface="Wingdings" pitchFamily="2" charset="2"/>
              <a:buChar char="Ø"/>
            </a:pPr>
            <a:r>
              <a:rPr lang="en-GB" dirty="0" smtClean="0"/>
              <a:t>The application of this figure should always be positive reflecting a payment to Suppliers to reimburse them for a Shortfall in Difference Payments where the Socialisation Balance calculated in F.21.1.3 is negative indicating that such a Shortfall has occurred</a:t>
            </a:r>
          </a:p>
          <a:p>
            <a:pPr>
              <a:buFont typeface="Wingdings" pitchFamily="2" charset="2"/>
              <a:buChar char="Ø"/>
            </a:pPr>
            <a:endParaRPr lang="en-GB" dirty="0" smtClean="0"/>
          </a:p>
          <a:p>
            <a:pPr>
              <a:buFont typeface="Wingdings" pitchFamily="2" charset="2"/>
              <a:buChar char="Ø"/>
            </a:pPr>
            <a:r>
              <a:rPr lang="en-GB" dirty="0" smtClean="0"/>
              <a:t>Because the algebra is a min(x,0) type </a:t>
            </a:r>
            <a:r>
              <a:rPr lang="en-GB" dirty="0" smtClean="0"/>
              <a:t>construct, due to tracking negative/shortfall values, the result </a:t>
            </a:r>
            <a:r>
              <a:rPr lang="en-GB" dirty="0" smtClean="0"/>
              <a:t>always </a:t>
            </a:r>
            <a:r>
              <a:rPr lang="en-GB" dirty="0" smtClean="0"/>
              <a:t>negative (or zero) </a:t>
            </a:r>
            <a:r>
              <a:rPr lang="en-GB" dirty="0" smtClean="0"/>
              <a:t>so that we need to multiply by -1</a:t>
            </a:r>
          </a:p>
          <a:p>
            <a:pPr>
              <a:buFont typeface="Wingdings" pitchFamily="2" charset="2"/>
              <a:buChar char="Ø"/>
            </a:pPr>
            <a:endParaRPr lang="en-GB" dirty="0" smtClean="0"/>
          </a:p>
          <a:p>
            <a:pPr>
              <a:buFont typeface="Wingdings" pitchFamily="2" charset="2"/>
              <a:buChar char="Ø"/>
            </a:pPr>
            <a:r>
              <a:rPr lang="en-GB" dirty="0" smtClean="0"/>
              <a:t>Again, we could correct this in one of two ways by either introducing a –</a:t>
            </a:r>
            <a:r>
              <a:rPr lang="en-GB" dirty="0" err="1" smtClean="0"/>
              <a:t>ve</a:t>
            </a:r>
            <a:r>
              <a:rPr lang="en-GB" dirty="0" smtClean="0"/>
              <a:t> on calculation or application of the value, SEMOs preference in this instance is to do this on application since intuitively a convention where shortfalls appear as a negatives </a:t>
            </a:r>
            <a:r>
              <a:rPr lang="en-GB" dirty="0" smtClean="0"/>
              <a:t>i</a:t>
            </a:r>
            <a:r>
              <a:rPr lang="en-GB" dirty="0" smtClean="0"/>
              <a:t>s appropriate and is the convention elsewher</a:t>
            </a:r>
            <a:r>
              <a:rPr lang="en-GB" dirty="0" smtClean="0"/>
              <a:t>e in the Code</a:t>
            </a: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I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(change 2 Cont.)</a:t>
            </a:r>
            <a:endParaRPr lang="en-IE" sz="2400" b="1" u="sng" dirty="0"/>
          </a:p>
        </p:txBody>
      </p:sp>
      <p:sp>
        <p:nvSpPr>
          <p:cNvPr id="7" name="TextBox 6"/>
          <p:cNvSpPr txBox="1"/>
          <p:nvPr/>
        </p:nvSpPr>
        <p:spPr>
          <a:xfrm>
            <a:off x="609600" y="1066800"/>
            <a:ext cx="8077200" cy="2308324"/>
          </a:xfrm>
          <a:prstGeom prst="rect">
            <a:avLst/>
          </a:prstGeom>
          <a:noFill/>
        </p:spPr>
        <p:txBody>
          <a:bodyPr wrap="square" rtlCol="0">
            <a:spAutoFit/>
          </a:bodyPr>
          <a:lstStyle/>
          <a:p>
            <a:pPr>
              <a:buFont typeface="Wingdings" pitchFamily="2" charset="2"/>
              <a:buChar char="Ø"/>
            </a:pPr>
            <a:r>
              <a:rPr lang="en-GB" sz="1600" dirty="0" smtClean="0"/>
              <a:t>Algebraically the –</a:t>
            </a:r>
            <a:r>
              <a:rPr lang="en-GB" sz="1600" dirty="0" err="1" smtClean="0"/>
              <a:t>ve</a:t>
            </a:r>
            <a:r>
              <a:rPr lang="en-GB" sz="1600" dirty="0" smtClean="0"/>
              <a:t> is introduced on application in F.20.5.3 per below where the first formula is the calculation of CSHORTDIFFPTRACK in F.20.5.2 and the second formula is it’s application to the calculation of CREIMDIFFP in F.20.5.3 </a:t>
            </a:r>
          </a:p>
          <a:p>
            <a:pPr>
              <a:buFont typeface="Wingdings" pitchFamily="2" charset="2"/>
              <a:buChar char="Ø"/>
            </a:pPr>
            <a:endParaRPr lang="en-GB" sz="1600" dirty="0" smtClean="0"/>
          </a:p>
          <a:p>
            <a:pPr>
              <a:buFont typeface="Wingdings" pitchFamily="2" charset="2"/>
              <a:buChar char="Ø"/>
            </a:pPr>
            <a:r>
              <a:rPr lang="en-IE" sz="1600" dirty="0" smtClean="0"/>
              <a:t>Note that the ratio does not require a similar treatment since it is an apportioning with a –</a:t>
            </a:r>
            <a:r>
              <a:rPr lang="en-IE" sz="1600" dirty="0" err="1" smtClean="0"/>
              <a:t>ve</a:t>
            </a:r>
            <a:r>
              <a:rPr lang="en-IE" sz="1600" dirty="0" smtClean="0"/>
              <a:t> numerator and denominator resulting in a positive outcome as required. Also the Socialisation Balance (CBSOC) is negative for a negative fund balance, so that nothing is reimbursed when this is the case. Instead the shortfall in payments are tracked for future reimbursement when it is possible to do so, i.e. when the shortage in the socialisation fund has been remedied.</a:t>
            </a:r>
          </a:p>
        </p:txBody>
      </p:sp>
      <p:pic>
        <p:nvPicPr>
          <p:cNvPr id="3076" name="Picture 4"/>
          <p:cNvPicPr>
            <a:picLocks noChangeAspect="1" noChangeArrowheads="1"/>
          </p:cNvPicPr>
          <p:nvPr/>
        </p:nvPicPr>
        <p:blipFill>
          <a:blip r:embed="rId6" cstate="print"/>
          <a:srcRect/>
          <a:stretch>
            <a:fillRect/>
          </a:stretch>
        </p:blipFill>
        <p:spPr bwMode="auto">
          <a:xfrm>
            <a:off x="304800" y="4724401"/>
            <a:ext cx="8534400" cy="1295400"/>
          </a:xfrm>
          <a:prstGeom prst="rect">
            <a:avLst/>
          </a:prstGeom>
          <a:noFill/>
          <a:ln w="9525">
            <a:noFill/>
            <a:miter lim="800000"/>
            <a:headEnd/>
            <a:tailEnd/>
          </a:ln>
        </p:spPr>
      </p:pic>
      <p:sp>
        <p:nvSpPr>
          <p:cNvPr id="11" name="Rectangle 10"/>
          <p:cNvSpPr/>
          <p:nvPr/>
        </p:nvSpPr>
        <p:spPr>
          <a:xfrm>
            <a:off x="4953000" y="4747004"/>
            <a:ext cx="3048000" cy="663196"/>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077" name="Picture 5"/>
          <p:cNvPicPr>
            <a:picLocks noChangeAspect="1" noChangeArrowheads="1"/>
          </p:cNvPicPr>
          <p:nvPr/>
        </p:nvPicPr>
        <p:blipFill>
          <a:blip r:embed="rId7" cstate="print"/>
          <a:srcRect/>
          <a:stretch>
            <a:fillRect/>
          </a:stretch>
        </p:blipFill>
        <p:spPr bwMode="auto">
          <a:xfrm>
            <a:off x="304800" y="3657600"/>
            <a:ext cx="8610600" cy="828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(change 3)</a:t>
            </a:r>
            <a:endParaRPr lang="en-IE" sz="2400" b="1" u="sng" dirty="0"/>
          </a:p>
        </p:txBody>
      </p:sp>
      <p:sp>
        <p:nvSpPr>
          <p:cNvPr id="9" name="TextBox 8"/>
          <p:cNvSpPr txBox="1"/>
          <p:nvPr/>
        </p:nvSpPr>
        <p:spPr>
          <a:xfrm>
            <a:off x="685800" y="1219200"/>
            <a:ext cx="8001000" cy="4801314"/>
          </a:xfrm>
          <a:prstGeom prst="rect">
            <a:avLst/>
          </a:prstGeom>
          <a:noFill/>
        </p:spPr>
        <p:txBody>
          <a:bodyPr wrap="square" rtlCol="0">
            <a:spAutoFit/>
          </a:bodyPr>
          <a:lstStyle/>
          <a:p>
            <a:pPr>
              <a:buFont typeface="Wingdings" pitchFamily="2" charset="2"/>
              <a:buChar char="Ø"/>
            </a:pPr>
            <a:r>
              <a:rPr lang="en-GB" dirty="0" smtClean="0"/>
              <a:t>Correction of the description of ordering of trades with the same timestamp for tie breaking purposes when determining Difference Quantities and Charges/Payments</a:t>
            </a:r>
          </a:p>
          <a:p>
            <a:pPr>
              <a:buFont typeface="Wingdings" pitchFamily="2" charset="2"/>
              <a:buChar char="Ø"/>
            </a:pPr>
            <a:endParaRPr lang="en-GB" dirty="0" smtClean="0"/>
          </a:p>
          <a:p>
            <a:pPr>
              <a:buFont typeface="Wingdings" pitchFamily="2" charset="2"/>
              <a:buChar char="Ø"/>
            </a:pPr>
            <a:r>
              <a:rPr lang="en-GB" dirty="0" smtClean="0"/>
              <a:t>The current description states that the highest price is allocated first which is wrong as the design here should allocate the trade with the lowest price first by ordering by increasing as opposed to decreasing price</a:t>
            </a:r>
          </a:p>
          <a:p>
            <a:pPr>
              <a:buFont typeface="Wingdings" pitchFamily="2" charset="2"/>
              <a:buChar char="Ø"/>
            </a:pPr>
            <a:endParaRPr lang="en-GB" dirty="0" smtClean="0"/>
          </a:p>
          <a:p>
            <a:pPr>
              <a:buFont typeface="Wingdings" pitchFamily="2" charset="2"/>
              <a:buChar char="Ø"/>
            </a:pPr>
            <a:r>
              <a:rPr lang="en-GB" dirty="0" smtClean="0"/>
              <a:t>The change to the text governing this mechanism in F.18.5.3 and F.20.2.1 for  Capacity Market Units Accepted Offer and Bid Quantities and Supplier Units Intraday Trade Quantities respectively is as follows;</a:t>
            </a:r>
          </a:p>
          <a:p>
            <a:pPr>
              <a:buFont typeface="Wingdings" pitchFamily="2" charset="2"/>
              <a:buChar char="Ø"/>
            </a:pPr>
            <a:endParaRPr lang="en-GB" dirty="0" smtClean="0"/>
          </a:p>
          <a:p>
            <a:r>
              <a:rPr lang="en-IE" dirty="0" smtClean="0"/>
              <a:t>‘Where two or more quantities have the same time stamp, they shall be ranked in order of increasing price </a:t>
            </a:r>
            <a:r>
              <a:rPr lang="en-IE" dirty="0" smtClean="0">
                <a:solidFill>
                  <a:srgbClr val="FF0000"/>
                </a:solidFill>
              </a:rPr>
              <a:t>where the quantity with the lowest price shall be allocated a position before the quantity with the higher </a:t>
            </a:r>
            <a:r>
              <a:rPr lang="en-IE" dirty="0" err="1" smtClean="0">
                <a:solidFill>
                  <a:srgbClr val="FF0000"/>
                </a:solidFill>
              </a:rPr>
              <a:t>price</a:t>
            </a:r>
            <a:r>
              <a:rPr lang="en-IE" strike="sngStrike" dirty="0" err="1" smtClean="0">
                <a:solidFill>
                  <a:srgbClr val="FF0000"/>
                </a:solidFill>
              </a:rPr>
              <a:t>where</a:t>
            </a:r>
            <a:r>
              <a:rPr lang="en-IE" strike="sngStrike" dirty="0" smtClean="0">
                <a:solidFill>
                  <a:srgbClr val="FF0000"/>
                </a:solidFill>
              </a:rPr>
              <a:t> the quantity with the highest price shall be allocated a position number before the quantity with the lower price</a:t>
            </a:r>
            <a:r>
              <a:rPr lang="en-IE" dirty="0" smtClean="0"/>
              <a:t>. ‘</a:t>
            </a:r>
            <a:endParaRPr lang="en-GB"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(change 4)</a:t>
            </a:r>
            <a:endParaRPr lang="en-IE" sz="2400" b="1" u="sng" dirty="0"/>
          </a:p>
        </p:txBody>
      </p:sp>
      <p:sp>
        <p:nvSpPr>
          <p:cNvPr id="9" name="TextBox 8"/>
          <p:cNvSpPr txBox="1"/>
          <p:nvPr/>
        </p:nvSpPr>
        <p:spPr>
          <a:xfrm>
            <a:off x="685800" y="1219200"/>
            <a:ext cx="8001000" cy="4247317"/>
          </a:xfrm>
          <a:prstGeom prst="rect">
            <a:avLst/>
          </a:prstGeom>
          <a:noFill/>
        </p:spPr>
        <p:txBody>
          <a:bodyPr wrap="square" rtlCol="0">
            <a:spAutoFit/>
          </a:bodyPr>
          <a:lstStyle/>
          <a:p>
            <a:pPr>
              <a:buFont typeface="Wingdings" pitchFamily="2" charset="2"/>
              <a:buChar char="Ø"/>
            </a:pPr>
            <a:r>
              <a:rPr lang="en-GB" dirty="0" smtClean="0"/>
              <a:t>Inclusion of Day Ahead Difference Charge (CDIFFCDA), Within Day Difference Charge (CDIFFCWD), Non Performance Difference Charge (CDIFFCNP) and Total Difference Charge (CDIFFCTOT) in the list of items set to zero during Administered Imbalance Settlement</a:t>
            </a:r>
          </a:p>
          <a:p>
            <a:pPr>
              <a:buFont typeface="Wingdings" pitchFamily="2" charset="2"/>
              <a:buChar char="Ø"/>
            </a:pPr>
            <a:endParaRPr lang="en-GB" dirty="0" smtClean="0"/>
          </a:p>
          <a:p>
            <a:pPr>
              <a:buFont typeface="Wingdings" pitchFamily="2" charset="2"/>
              <a:buChar char="Ø"/>
            </a:pPr>
            <a:r>
              <a:rPr lang="en-GB" dirty="0" smtClean="0"/>
              <a:t>Straightforward inclusion of incorrectly omitted variables in G.17.3.2 which details what is zeroed in this scenario</a:t>
            </a:r>
          </a:p>
          <a:p>
            <a:pPr>
              <a:buFont typeface="Wingdings" pitchFamily="2" charset="2"/>
              <a:buChar char="Ø"/>
            </a:pPr>
            <a:endParaRPr lang="en-GB" dirty="0" smtClean="0"/>
          </a:p>
          <a:p>
            <a:pPr>
              <a:buFont typeface="Wingdings" pitchFamily="2" charset="2"/>
              <a:buChar char="Ø"/>
            </a:pPr>
            <a:r>
              <a:rPr lang="en-GB" dirty="0" smtClean="0"/>
              <a:t>The core Imbalance Component Payment or Charge is calculated, using the market back up price, for energy settlement in this fringe scenario with a number of the more involved settlement payment and charge variables zeroed, including Difference Charges</a:t>
            </a:r>
          </a:p>
          <a:p>
            <a:pPr>
              <a:buFont typeface="Wingdings" pitchFamily="2" charset="2"/>
              <a:buChar char="Ø"/>
            </a:pPr>
            <a:endParaRPr lang="en-GB" dirty="0" smtClean="0"/>
          </a:p>
          <a:p>
            <a:pPr>
              <a:buFont typeface="Wingdings" pitchFamily="2" charset="2"/>
              <a:buChar char="Ø"/>
            </a:pPr>
            <a:r>
              <a:rPr lang="en-GB" dirty="0" smtClean="0"/>
              <a:t>Change is in line with policy decisions in this area and merely corrects the provisions for this within the Code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(change 5)</a:t>
            </a:r>
            <a:endParaRPr lang="en-IE" sz="2400" b="1" u="sng" dirty="0"/>
          </a:p>
        </p:txBody>
      </p:sp>
      <p:sp>
        <p:nvSpPr>
          <p:cNvPr id="9" name="TextBox 8"/>
          <p:cNvSpPr txBox="1"/>
          <p:nvPr/>
        </p:nvSpPr>
        <p:spPr>
          <a:xfrm>
            <a:off x="685800" y="1219200"/>
            <a:ext cx="8001000" cy="4247317"/>
          </a:xfrm>
          <a:prstGeom prst="rect">
            <a:avLst/>
          </a:prstGeom>
          <a:noFill/>
        </p:spPr>
        <p:txBody>
          <a:bodyPr wrap="square" rtlCol="0">
            <a:spAutoFit/>
          </a:bodyPr>
          <a:lstStyle/>
          <a:p>
            <a:pPr>
              <a:buFont typeface="Wingdings" pitchFamily="2" charset="2"/>
              <a:buChar char="Ø"/>
            </a:pPr>
            <a:r>
              <a:rPr lang="en-GB" dirty="0" smtClean="0"/>
              <a:t>Corrects the calculation of Combined Loss Adjustment Factors (FCLAF) which apply to Trading Units and Capacity Market Units by introducing appropriate brackets</a:t>
            </a:r>
          </a:p>
          <a:p>
            <a:pPr>
              <a:buFont typeface="Wingdings" pitchFamily="2" charset="2"/>
              <a:buChar char="Ø"/>
            </a:pPr>
            <a:endParaRPr lang="en-GB" dirty="0" smtClean="0"/>
          </a:p>
          <a:p>
            <a:pPr>
              <a:buFont typeface="Wingdings" pitchFamily="2" charset="2"/>
              <a:buChar char="Ø"/>
            </a:pPr>
            <a:r>
              <a:rPr lang="en-GB" dirty="0" smtClean="0"/>
              <a:t>Clauses F.4.2.13 and F.4.2.14 detail the calculation of a Combined Loss Adjustment Factor for Trading and Capacity Market Units Respectively by applying a weighted average of Loss Adjustment Factors for Generator Units on the Trading Site for Trading Units and for Generator Units in the Capacity Market Unit</a:t>
            </a:r>
          </a:p>
          <a:p>
            <a:pPr>
              <a:buFont typeface="Wingdings" pitchFamily="2" charset="2"/>
              <a:buChar char="Ø"/>
            </a:pPr>
            <a:endParaRPr lang="en-GB" dirty="0" smtClean="0"/>
          </a:p>
          <a:p>
            <a:pPr>
              <a:buFont typeface="Wingdings" pitchFamily="2" charset="2"/>
              <a:buChar char="Ø"/>
            </a:pPr>
            <a:r>
              <a:rPr lang="en-GB" dirty="0" smtClean="0"/>
              <a:t>The calculation of this weighted (by Registered Capacity, CR) average is intended to be evaluated as the sum over the Trading Site/Capacity Market Unit of the product of FCLAF and CR divided by the sum of CR</a:t>
            </a:r>
          </a:p>
          <a:p>
            <a:pPr>
              <a:buFont typeface="Wingdings" pitchFamily="2" charset="2"/>
              <a:buChar char="Ø"/>
            </a:pPr>
            <a:endParaRPr lang="en-GB" dirty="0" smtClean="0"/>
          </a:p>
          <a:p>
            <a:pPr>
              <a:buFont typeface="Wingdings" pitchFamily="2" charset="2"/>
              <a:buChar char="Ø"/>
            </a:pPr>
            <a:r>
              <a:rPr lang="en-GB" dirty="0" smtClean="0"/>
              <a:t>Due to the omission of brackets this is currently drafted as the product of the sum of FCLAF and CR divided by the sum of CR which is materially incorrect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FromMMT xmlns="f69c7b9a-bbed-41f8-b24c-bbeb71979adf">true</FromMMT>
    <MMTID xmlns="f69c7b9a-bbed-41f8-b24c-bbeb71979adf">1827</MMTID>
    <ModID xmlns="bd8dd43f-48f8-46ce-9b8d-78f402b7750b">747</ModI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60DB9F4-6EB5-456D-8DC5-E99214410989}"/>
</file>

<file path=customXml/itemProps2.xml><?xml version="1.0" encoding="utf-8"?>
<ds:datastoreItem xmlns:ds="http://schemas.openxmlformats.org/officeDocument/2006/customXml" ds:itemID="{C0C03A9C-C156-49B1-9CFF-729A4194B271}"/>
</file>

<file path=customXml/itemProps3.xml><?xml version="1.0" encoding="utf-8"?>
<ds:datastoreItem xmlns:ds="http://schemas.openxmlformats.org/officeDocument/2006/customXml" ds:itemID="{96B2CA45-7A12-41B8-8A8E-5F29D94BAE9C}"/>
</file>

<file path=docProps/app.xml><?xml version="1.0" encoding="utf-8"?>
<Properties xmlns="http://schemas.openxmlformats.org/officeDocument/2006/extended-properties" xmlns:vt="http://schemas.openxmlformats.org/officeDocument/2006/docPropsVTypes">
  <TotalTime>241</TotalTime>
  <Words>1019</Words>
  <Application>Microsoft Office PowerPoint</Application>
  <PresentationFormat>On-screen Show (4:3)</PresentationFormat>
  <Paragraphs>70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Chris Goodman</cp:lastModifiedBy>
  <cp:revision>31</cp:revision>
  <dcterms:created xsi:type="dcterms:W3CDTF">2006-08-16T00:00:00Z</dcterms:created>
  <dcterms:modified xsi:type="dcterms:W3CDTF">2018-03-02T13:40:52Z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1085</vt:lpwstr>
  </property>
  <property fmtid="{D5CDD505-2E9C-101B-9397-08002B2CF9AE}" pid="7" name="Year of Modification Proposal">
    <vt:lpwstr>2018</vt:lpwstr>
  </property>
  <property fmtid="{D5CDD505-2E9C-101B-9397-08002B2CF9AE}" pid="8" name="Document Type">
    <vt:lpwstr>Slides</vt:lpwstr>
  </property>
  <property fmtid="{D5CDD505-2E9C-101B-9397-08002B2CF9AE}" pid="10" name="_CopySource">
    <vt:lpwstr>Mod_11_18 Correction of Minor Material Drafting Errors.pptx</vt:lpwstr>
  </property>
  <property fmtid="{D5CDD505-2E9C-101B-9397-08002B2CF9AE}" pid="11" name="Order">
    <vt:r8>381100</vt:r8>
  </property>
</Properties>
</file>