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9"/>
  </p:notesMasterIdLst>
  <p:handoutMasterIdLst>
    <p:handoutMasterId r:id="rId10"/>
  </p:handoutMasterIdLst>
  <p:sldIdLst>
    <p:sldId id="256" r:id="rId2"/>
    <p:sldId id="278" r:id="rId3"/>
    <p:sldId id="276" r:id="rId4"/>
    <p:sldId id="285" r:id="rId5"/>
    <p:sldId id="287" r:id="rId6"/>
    <p:sldId id="286" r:id="rId7"/>
    <p:sldId id="277" r:id="rId8"/>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6" d="100"/>
          <a:sy n="106" d="100"/>
        </p:scale>
        <p:origin x="-1764"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F89BC5C1-151F-4657-882A-A46F5E455192}" type="datetimeFigureOut">
              <a:rPr lang="en-GB" smtClean="0"/>
              <a:pPr/>
              <a:t>25/06/2019</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C7A2022E-0587-401D-956A-1BCBC10E412D}" type="slidenum">
              <a:rPr lang="en-GB" smtClean="0"/>
              <a:pPr/>
              <a:t>‹#›</a:t>
            </a:fld>
            <a:endParaRPr lang="en-GB"/>
          </a:p>
        </p:txBody>
      </p:sp>
    </p:spTree>
    <p:extLst>
      <p:ext uri="{BB962C8B-B14F-4D97-AF65-F5344CB8AC3E}">
        <p14:creationId xmlns:p14="http://schemas.microsoft.com/office/powerpoint/2010/main" val="2630582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E91F4A29-030D-4B4F-B785-7ED1ED9ADCB5}" type="datetimeFigureOut">
              <a:rPr lang="en-IE" smtClean="0"/>
              <a:pPr/>
              <a:t>25/06/2019</a:t>
            </a:fld>
            <a:endParaRPr lang="en-IE"/>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extLst>
      <p:ext uri="{BB962C8B-B14F-4D97-AF65-F5344CB8AC3E}">
        <p14:creationId xmlns:p14="http://schemas.microsoft.com/office/powerpoint/2010/main" val="1527027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Quick</a:t>
            </a:r>
            <a:r>
              <a:rPr lang="en-US" baseline="0" dirty="0" smtClean="0"/>
              <a:t> summary of the background and expected outcome for this proposal</a:t>
            </a:r>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C9964B5-F27B-4079-9831-3A1C4054BA10}" type="slidenum">
              <a:rPr lang="en-IE" smtClean="0"/>
              <a:pPr/>
              <a:t>3</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C9964B5-F27B-4079-9831-3A1C4054BA10}" type="slidenum">
              <a:rPr lang="en-IE" smtClean="0"/>
              <a:pPr/>
              <a:t>4</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C9964B5-F27B-4079-9831-3A1C4054BA10}" type="slidenum">
              <a:rPr lang="en-IE" smtClean="0"/>
              <a:pPr/>
              <a:t>5</a:t>
            </a:fld>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C9964B5-F27B-4079-9831-3A1C4054BA10}" type="slidenum">
              <a:rPr lang="en-IE" smtClean="0"/>
              <a:pPr/>
              <a:t>6</a:t>
            </a:fld>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600200" y="914400"/>
            <a:ext cx="5832648" cy="4185761"/>
          </a:xfrm>
          <a:prstGeom prst="rect">
            <a:avLst/>
          </a:prstGeom>
          <a:noFill/>
        </p:spPr>
        <p:txBody>
          <a:bodyPr wrap="square" rtlCol="0">
            <a:spAutoFit/>
          </a:bodyPr>
          <a:lstStyle/>
          <a:p>
            <a:pPr algn="ctr"/>
            <a:endParaRPr lang="en-GB" sz="3800" b="1" dirty="0" smtClean="0">
              <a:solidFill>
                <a:schemeClr val="accent1">
                  <a:lumMod val="75000"/>
                </a:schemeClr>
              </a:solidFill>
            </a:endParaRPr>
          </a:p>
          <a:p>
            <a:pPr algn="ctr"/>
            <a:r>
              <a:rPr lang="en-GB" sz="3800" b="1" dirty="0" smtClean="0">
                <a:solidFill>
                  <a:schemeClr val="accent1">
                    <a:lumMod val="75000"/>
                  </a:schemeClr>
                </a:solidFill>
              </a:rPr>
              <a:t>MOD_11_19</a:t>
            </a:r>
          </a:p>
          <a:p>
            <a:pPr algn="ctr"/>
            <a:r>
              <a:rPr lang="en-GB" sz="3800" b="1" dirty="0" smtClean="0">
                <a:solidFill>
                  <a:schemeClr val="accent1">
                    <a:lumMod val="75000"/>
                  </a:schemeClr>
                </a:solidFill>
              </a:rPr>
              <a:t>Correction to COP and clarification to CNLR</a:t>
            </a:r>
          </a:p>
          <a:p>
            <a:pPr algn="ctr"/>
            <a:endParaRPr lang="en-GB" sz="3800" b="1" dirty="0" smtClean="0">
              <a:solidFill>
                <a:schemeClr val="accent1">
                  <a:lumMod val="75000"/>
                </a:schemeClr>
              </a:solidFill>
            </a:endParaRPr>
          </a:p>
          <a:p>
            <a:pPr algn="ctr"/>
            <a:r>
              <a:rPr lang="en-GB" sz="3800" b="1" dirty="0" smtClean="0">
                <a:solidFill>
                  <a:schemeClr val="accent1">
                    <a:lumMod val="75000"/>
                  </a:schemeClr>
                </a:solidFill>
              </a:rPr>
              <a:t>27</a:t>
            </a:r>
            <a:r>
              <a:rPr lang="en-GB" sz="3800" b="1" baseline="30000" dirty="0" smtClean="0">
                <a:solidFill>
                  <a:schemeClr val="accent1">
                    <a:lumMod val="75000"/>
                  </a:schemeClr>
                </a:solidFill>
              </a:rPr>
              <a:t>th</a:t>
            </a:r>
            <a:r>
              <a:rPr lang="en-GB" sz="3800" b="1" dirty="0" smtClean="0">
                <a:solidFill>
                  <a:schemeClr val="accent1">
                    <a:lumMod val="75000"/>
                  </a:schemeClr>
                </a:solidFill>
              </a:rPr>
              <a:t> June 2019</a:t>
            </a:r>
          </a:p>
          <a:p>
            <a:pPr algn="ctr"/>
            <a:r>
              <a:rPr lang="en-IE" sz="3800" b="1" dirty="0" err="1" smtClean="0">
                <a:solidFill>
                  <a:schemeClr val="accent1">
                    <a:lumMod val="75000"/>
                  </a:schemeClr>
                </a:solidFill>
              </a:rPr>
              <a:t>Katia</a:t>
            </a:r>
            <a:r>
              <a:rPr lang="en-IE" sz="3800" b="1" dirty="0" smtClean="0">
                <a:solidFill>
                  <a:schemeClr val="accent1">
                    <a:lumMod val="75000"/>
                  </a:schemeClr>
                </a:solidFill>
              </a:rPr>
              <a:t> </a:t>
            </a:r>
            <a:r>
              <a:rPr lang="en-IE" sz="3800" b="1" dirty="0" err="1" smtClean="0">
                <a:solidFill>
                  <a:schemeClr val="accent1">
                    <a:lumMod val="75000"/>
                  </a:schemeClr>
                </a:solidFill>
              </a:rPr>
              <a:t>Compagnoni</a:t>
            </a:r>
            <a:endParaRPr lang="en-GB" sz="3800" b="1"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524000"/>
            <a:ext cx="8496944" cy="4985980"/>
          </a:xfrm>
          <a:prstGeom prst="rect">
            <a:avLst/>
          </a:prstGeom>
          <a:noFill/>
        </p:spPr>
        <p:txBody>
          <a:bodyPr wrap="square" rtlCol="0">
            <a:spAutoFit/>
          </a:bodyPr>
          <a:lstStyle/>
          <a:p>
            <a:pPr algn="just">
              <a:buFont typeface="Wingdings" pitchFamily="2" charset="2"/>
              <a:buChar char="Ø"/>
            </a:pPr>
            <a:r>
              <a:rPr lang="en-GB" sz="2000" dirty="0" smtClean="0">
                <a:solidFill>
                  <a:schemeClr val="accent1">
                    <a:lumMod val="75000"/>
                  </a:schemeClr>
                </a:solidFill>
              </a:rPr>
              <a:t> Mod_11_19 provides a clarification to paragraph F.11.2.5 of the T&amp;SC Part B, and a correction of an error in paragraph F.11.3.1, that has affected the calculation of No Load Costs;</a:t>
            </a:r>
          </a:p>
          <a:p>
            <a:pPr algn="just">
              <a:buFont typeface="Wingdings" pitchFamily="2" charset="2"/>
              <a:buChar char="Ø"/>
            </a:pPr>
            <a:endParaRPr lang="en-GB" sz="2000" dirty="0" smtClean="0">
              <a:solidFill>
                <a:schemeClr val="accent1">
                  <a:lumMod val="75000"/>
                </a:schemeClr>
              </a:solidFill>
            </a:endParaRPr>
          </a:p>
          <a:p>
            <a:pPr algn="just">
              <a:buFont typeface="Wingdings" pitchFamily="2" charset="2"/>
              <a:buChar char="Ø"/>
            </a:pPr>
            <a:r>
              <a:rPr lang="en-GB" sz="2000" dirty="0" smtClean="0">
                <a:solidFill>
                  <a:schemeClr val="accent1">
                    <a:lumMod val="75000"/>
                  </a:schemeClr>
                </a:solidFill>
              </a:rPr>
              <a:t> The clarification to paragraph F.11.2.5 does not affect the systems or the interpretation of the market design; </a:t>
            </a:r>
          </a:p>
          <a:p>
            <a:pPr algn="just">
              <a:buFont typeface="Wingdings" pitchFamily="2" charset="2"/>
              <a:buChar char="Ø"/>
            </a:pPr>
            <a:endParaRPr lang="en-GB" sz="2000" dirty="0" smtClean="0">
              <a:solidFill>
                <a:schemeClr val="accent1">
                  <a:lumMod val="75000"/>
                </a:schemeClr>
              </a:solidFill>
            </a:endParaRPr>
          </a:p>
          <a:p>
            <a:pPr algn="just">
              <a:buFont typeface="Wingdings" pitchFamily="2" charset="2"/>
              <a:buChar char="Ø"/>
            </a:pPr>
            <a:r>
              <a:rPr lang="en-GB" sz="2000" dirty="0" smtClean="0">
                <a:solidFill>
                  <a:schemeClr val="accent1">
                    <a:lumMod val="75000"/>
                  </a:schemeClr>
                </a:solidFill>
              </a:rPr>
              <a:t> The correction of the error in paragraph F.11.3.1 will lead to a system change for which Impact Assessment will be required;</a:t>
            </a:r>
          </a:p>
          <a:p>
            <a:pPr algn="just">
              <a:buFont typeface="Wingdings" pitchFamily="2" charset="2"/>
              <a:buChar char="Ø"/>
            </a:pPr>
            <a:endParaRPr lang="en-GB" sz="2000" dirty="0" smtClean="0">
              <a:solidFill>
                <a:schemeClr val="accent1">
                  <a:lumMod val="75000"/>
                </a:schemeClr>
              </a:solidFill>
            </a:endParaRPr>
          </a:p>
          <a:p>
            <a:pPr algn="just">
              <a:buFont typeface="Wingdings" pitchFamily="2" charset="2"/>
              <a:buChar char="Ø"/>
            </a:pPr>
            <a:r>
              <a:rPr lang="en-GB" sz="2000" dirty="0" smtClean="0">
                <a:solidFill>
                  <a:schemeClr val="accent1">
                    <a:lumMod val="75000"/>
                  </a:schemeClr>
                </a:solidFill>
              </a:rPr>
              <a:t> This error occurs in rare and very specific circumstances and will result in incorrect calculation of Generator’s Costs in the weekly Make Whole Payments;</a:t>
            </a:r>
          </a:p>
          <a:p>
            <a:pPr algn="just">
              <a:buFont typeface="Wingdings" pitchFamily="2" charset="2"/>
              <a:buChar char="Ø"/>
            </a:pPr>
            <a:endParaRPr lang="en-IE" sz="2000" dirty="0" smtClean="0">
              <a:solidFill>
                <a:schemeClr val="accent1">
                  <a:lumMod val="75000"/>
                </a:schemeClr>
              </a:solidFill>
            </a:endParaRPr>
          </a:p>
          <a:p>
            <a:pPr algn="just">
              <a:buFont typeface="Wingdings" pitchFamily="2" charset="2"/>
              <a:buChar char="Ø"/>
            </a:pPr>
            <a:r>
              <a:rPr lang="en-IE" sz="2000" dirty="0" smtClean="0">
                <a:solidFill>
                  <a:schemeClr val="accent1">
                    <a:lumMod val="75000"/>
                  </a:schemeClr>
                </a:solidFill>
              </a:rPr>
              <a:t> The Panel had agreed the two items could be raised in a single Modification.</a:t>
            </a:r>
            <a:endParaRPr lang="en-GB" sz="2000" dirty="0" smtClean="0">
              <a:solidFill>
                <a:schemeClr val="accent1">
                  <a:lumMod val="75000"/>
                </a:schemeClr>
              </a:solidFill>
            </a:endParaRPr>
          </a:p>
          <a:p>
            <a:pPr algn="just">
              <a:buFont typeface="Wingdings" pitchFamily="2" charset="2"/>
              <a:buChar char="Ø"/>
            </a:pPr>
            <a:endParaRPr lang="en-GB" sz="2000" dirty="0" smtClean="0">
              <a:solidFill>
                <a:schemeClr val="accent1">
                  <a:lumMod val="75000"/>
                </a:schemeClr>
              </a:solidFill>
            </a:endParaRPr>
          </a:p>
          <a:p>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dirty="0" smtClean="0">
                <a:solidFill>
                  <a:schemeClr val="accent1">
                    <a:lumMod val="75000"/>
                  </a:schemeClr>
                </a:solidFill>
                <a:latin typeface="+mj-lt"/>
              </a:rPr>
              <a:t>Summary Information</a:t>
            </a:r>
            <a:endParaRPr lang="en-IE" sz="2400" b="1" dirty="0">
              <a:solidFill>
                <a:schemeClr val="accent1">
                  <a:lumMod val="75000"/>
                </a:schemeClr>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solidFill>
                  <a:schemeClr val="accent1">
                    <a:lumMod val="75000"/>
                  </a:schemeClr>
                </a:solidFill>
                <a:latin typeface="+mn-lt"/>
              </a:rPr>
              <a:t>Legal</a:t>
            </a:r>
            <a:r>
              <a:rPr lang="en-GB" sz="2400" b="1" dirty="0" smtClean="0">
                <a:solidFill>
                  <a:schemeClr val="accent1">
                    <a:lumMod val="75000"/>
                  </a:schemeClr>
                </a:solidFill>
              </a:rPr>
              <a:t> Drafting for original F.11.2.5 </a:t>
            </a:r>
            <a:endParaRPr lang="en-GB" sz="2400" dirty="0">
              <a:solidFill>
                <a:schemeClr val="accent1">
                  <a:lumMod val="75000"/>
                </a:schemeClr>
              </a:solidFill>
            </a:endParaRPr>
          </a:p>
        </p:txBody>
      </p:sp>
      <p:sp>
        <p:nvSpPr>
          <p:cNvPr id="3" name="Content Placeholder 2"/>
          <p:cNvSpPr>
            <a:spLocks noGrp="1"/>
          </p:cNvSpPr>
          <p:nvPr>
            <p:ph idx="1"/>
          </p:nvPr>
        </p:nvSpPr>
        <p:spPr>
          <a:xfrm>
            <a:off x="457200" y="1053335"/>
            <a:ext cx="8229600" cy="4525963"/>
          </a:xfrm>
        </p:spPr>
        <p:txBody>
          <a:bodyPr>
            <a:normAutofit fontScale="62500" lnSpcReduction="20000"/>
          </a:bodyPr>
          <a:lstStyle/>
          <a:p>
            <a:pPr lvl="3" algn="just">
              <a:spcBef>
                <a:spcPts val="600"/>
              </a:spcBef>
              <a:spcAft>
                <a:spcPts val="600"/>
              </a:spcAft>
              <a:buNone/>
            </a:pPr>
            <a:r>
              <a:rPr lang="en-GB" sz="2200" dirty="0" smtClean="0">
                <a:latin typeface="Arial" pitchFamily="34" charset="0"/>
                <a:cs typeface="Arial" pitchFamily="34" charset="0"/>
              </a:rPr>
              <a:t>F.11.2.5</a:t>
            </a:r>
            <a:r>
              <a:rPr lang="en-GB" sz="1200" dirty="0" smtClean="0"/>
              <a:t>   </a:t>
            </a:r>
            <a:r>
              <a:rPr lang="en-IE" dirty="0" smtClean="0">
                <a:latin typeface="Arial"/>
                <a:ea typeface="Times New Roman"/>
                <a:cs typeface="Times New Roman"/>
              </a:rPr>
              <a:t>The Market Operator shall determine all Recoverable No Load Costs (</a:t>
            </a:r>
            <a:r>
              <a:rPr lang="en-IE" dirty="0" err="1" smtClean="0">
                <a:latin typeface="Arial"/>
                <a:ea typeface="Times New Roman"/>
                <a:cs typeface="Times New Roman"/>
              </a:rPr>
              <a:t>CNLR</a:t>
            </a:r>
            <a:r>
              <a:rPr lang="en-IE" baseline="-25000" dirty="0" err="1" smtClean="0">
                <a:latin typeface="Arial"/>
                <a:ea typeface="Times New Roman"/>
                <a:cs typeface="Times New Roman"/>
              </a:rPr>
              <a:t>uγ</a:t>
            </a:r>
            <a:r>
              <a:rPr lang="en-IE" dirty="0" smtClean="0">
                <a:latin typeface="Arial"/>
                <a:ea typeface="Times New Roman"/>
                <a:cs typeface="Times New Roman"/>
              </a:rPr>
              <a:t>) for each Generator Unit, u, in each Imbalance Settlement Period, γ, as follows:</a:t>
            </a:r>
            <a:endParaRPr lang="en-GB" sz="1600" dirty="0" smtClean="0">
              <a:latin typeface="Times New Roman"/>
              <a:ea typeface="Times New Roman"/>
              <a:cs typeface="Times New Roman"/>
            </a:endParaRPr>
          </a:p>
          <a:p>
            <a:pPr lvl="4" algn="just">
              <a:spcBef>
                <a:spcPts val="600"/>
              </a:spcBef>
              <a:spcAft>
                <a:spcPts val="600"/>
              </a:spcAft>
              <a:buFont typeface="Arial"/>
              <a:buAutoNum type="alphaLcParenBoth"/>
            </a:pPr>
            <a:r>
              <a:rPr lang="en-IE" dirty="0" err="1" smtClean="0">
                <a:latin typeface="Arial"/>
                <a:ea typeface="Times New Roman"/>
                <a:cs typeface="Times New Roman"/>
              </a:rPr>
              <a:t>CNLR</a:t>
            </a:r>
            <a:r>
              <a:rPr lang="en-IE" baseline="-25000" dirty="0" err="1" smtClean="0">
                <a:latin typeface="Arial"/>
                <a:ea typeface="Times New Roman"/>
                <a:cs typeface="Times New Roman"/>
              </a:rPr>
              <a:t>u</a:t>
            </a:r>
            <a:r>
              <a:rPr lang="en-IE" baseline="-25000" dirty="0" err="1" smtClean="0">
                <a:latin typeface="Arial"/>
                <a:ea typeface="Times New Roman"/>
              </a:rPr>
              <a:t>γ</a:t>
            </a:r>
            <a:r>
              <a:rPr lang="en-IE" dirty="0" smtClean="0">
                <a:latin typeface="Arial"/>
                <a:ea typeface="Times New Roman"/>
                <a:cs typeface="Times New Roman"/>
              </a:rPr>
              <a:t> shall have a value of zero for each Imbalance Settlement Period, </a:t>
            </a:r>
            <a:r>
              <a:rPr lang="en-IE" dirty="0" smtClean="0">
                <a:latin typeface="Arial"/>
                <a:ea typeface="Times New Roman"/>
              </a:rPr>
              <a:t>γ</a:t>
            </a:r>
            <a:r>
              <a:rPr lang="en-IE" dirty="0" smtClean="0">
                <a:latin typeface="Arial"/>
                <a:ea typeface="Times New Roman"/>
                <a:cs typeface="Times New Roman"/>
              </a:rPr>
              <a:t>, falling wholly within the Period of Market Operation or in which the Period of Market Operation starts or ends, where the Dispatch Quantity (</a:t>
            </a:r>
            <a:r>
              <a:rPr lang="en-IE" dirty="0" err="1" smtClean="0">
                <a:latin typeface="Arial"/>
                <a:ea typeface="Times New Roman"/>
                <a:cs typeface="Times New Roman"/>
              </a:rPr>
              <a:t>qD</a:t>
            </a:r>
            <a:r>
              <a:rPr lang="en-IE" baseline="-25000" dirty="0" err="1" smtClean="0">
                <a:latin typeface="Arial"/>
                <a:ea typeface="Times New Roman"/>
                <a:cs typeface="Times New Roman"/>
              </a:rPr>
              <a:t>uoγ</a:t>
            </a:r>
            <a:r>
              <a:rPr lang="en-IE" dirty="0" smtClean="0">
                <a:latin typeface="Arial"/>
                <a:ea typeface="Times New Roman"/>
                <a:cs typeface="Times New Roman"/>
              </a:rPr>
              <a:t>(t)) for the final Bid Offer Acceptance, o, in Imbalance Settlement Period, </a:t>
            </a:r>
            <a:r>
              <a:rPr lang="en-IE" dirty="0" smtClean="0">
                <a:latin typeface="Arial"/>
                <a:ea typeface="Times New Roman"/>
              </a:rPr>
              <a:t>γ</a:t>
            </a:r>
            <a:r>
              <a:rPr lang="en-IE" dirty="0" smtClean="0">
                <a:latin typeface="Arial"/>
                <a:ea typeface="Times New Roman"/>
                <a:cs typeface="Times New Roman"/>
              </a:rPr>
              <a:t>, for the Generator Unit, u, has a non-zero value for any time within that Imbalance Settlement Period.</a:t>
            </a:r>
            <a:endParaRPr lang="en-GB" sz="1600" dirty="0" smtClean="0">
              <a:latin typeface="Times New Roman"/>
              <a:ea typeface="Times New Roman"/>
            </a:endParaRPr>
          </a:p>
          <a:p>
            <a:pPr lvl="4" algn="just">
              <a:spcBef>
                <a:spcPts val="600"/>
              </a:spcBef>
              <a:spcAft>
                <a:spcPts val="600"/>
              </a:spcAft>
              <a:buFont typeface="Arial"/>
              <a:buAutoNum type="alphaLcParenBoth"/>
            </a:pPr>
            <a:r>
              <a:rPr lang="en-IE" dirty="0" smtClean="0">
                <a:latin typeface="Arial"/>
                <a:ea typeface="Times New Roman"/>
                <a:cs typeface="Times New Roman"/>
              </a:rPr>
              <a:t>In all circumstances not listed in paragraph F.11.2.5(a):</a:t>
            </a:r>
            <a:endParaRPr lang="en-GB" sz="1600" dirty="0" smtClean="0">
              <a:latin typeface="Times New Roman"/>
              <a:ea typeface="Times New Roman"/>
            </a:endParaRPr>
          </a:p>
          <a:p>
            <a:pPr lvl="5" algn="just">
              <a:spcBef>
                <a:spcPts val="600"/>
              </a:spcBef>
              <a:spcAft>
                <a:spcPts val="600"/>
              </a:spcAft>
              <a:buFont typeface="+mj-lt"/>
              <a:buAutoNum type="romanLcParenBoth"/>
            </a:pPr>
            <a:r>
              <a:rPr lang="en-IE" dirty="0" err="1" smtClean="0">
                <a:latin typeface="Arial"/>
                <a:ea typeface="Times New Roman"/>
                <a:cs typeface="Times New Roman"/>
              </a:rPr>
              <a:t>CNLR</a:t>
            </a:r>
            <a:r>
              <a:rPr lang="en-IE" baseline="-25000" dirty="0" err="1" smtClean="0">
                <a:latin typeface="Arial"/>
                <a:ea typeface="Times New Roman"/>
                <a:cs typeface="Times New Roman"/>
              </a:rPr>
              <a:t>uγ</a:t>
            </a:r>
            <a:r>
              <a:rPr lang="en-IE" dirty="0" smtClean="0">
                <a:latin typeface="Arial"/>
                <a:ea typeface="Times New Roman"/>
                <a:cs typeface="Times New Roman"/>
              </a:rPr>
              <a:t> shall have a value equal to the No Load Cost submitted in accordance with Chapter D (Balancing Market Data Submission) for the Generator Unit as part of the most recently submitted valid Complex Bid Offer Data as at the Bid Offer Acceptance Time in respect of the first Bid Offer Acceptance, o, in an Imbalance Settlement Period, γ, falling wholly within the Period of Market Operation, or in which the Period of Market Operation starts or ends, multiplied by the Imbalance Settlement Period Duration (DISP); or</a:t>
            </a:r>
            <a:endParaRPr lang="en-GB" sz="1600" dirty="0" smtClean="0">
              <a:latin typeface="Times New Roman"/>
              <a:ea typeface="Times New Roman"/>
              <a:cs typeface="Times New Roman"/>
            </a:endParaRPr>
          </a:p>
          <a:p>
            <a:pPr lvl="5" algn="just">
              <a:spcBef>
                <a:spcPts val="600"/>
              </a:spcBef>
              <a:spcAft>
                <a:spcPts val="600"/>
              </a:spcAft>
              <a:buFont typeface="+mj-lt"/>
              <a:buAutoNum type="romanLcParenBoth"/>
            </a:pPr>
            <a:r>
              <a:rPr lang="en-IE" dirty="0" smtClean="0">
                <a:latin typeface="Arial"/>
                <a:ea typeface="Times New Roman"/>
                <a:cs typeface="Times New Roman"/>
              </a:rPr>
              <a:t>Where, in accordance with section F.3.3, Simple Bid Offer Data is to be used in respect of the first Bid Offer Acceptance, o, in an Imbalance Settlement Period, γ, falling wholly within the Period of Market Operation, or in which the Period of Market Operation starts or ends, </a:t>
            </a:r>
            <a:r>
              <a:rPr lang="en-IE" dirty="0" err="1" smtClean="0">
                <a:latin typeface="Arial"/>
                <a:ea typeface="Times New Roman"/>
                <a:cs typeface="Times New Roman"/>
              </a:rPr>
              <a:t>CNLR</a:t>
            </a:r>
            <a:r>
              <a:rPr lang="en-IE" baseline="-25000" dirty="0" err="1" smtClean="0">
                <a:latin typeface="Arial"/>
                <a:ea typeface="Times New Roman"/>
                <a:cs typeface="Times New Roman"/>
              </a:rPr>
              <a:t>uγ</a:t>
            </a:r>
            <a:r>
              <a:rPr lang="en-IE" dirty="0" smtClean="0">
                <a:latin typeface="Arial"/>
                <a:ea typeface="Times New Roman"/>
                <a:cs typeface="Times New Roman"/>
              </a:rPr>
              <a:t> shall have a value of zero.</a:t>
            </a:r>
            <a:endParaRPr lang="en-GB" sz="1600" dirty="0">
              <a:latin typeface="Times New Roman"/>
              <a:ea typeface="Times New Roman"/>
              <a:cs typeface="Times New Roman"/>
            </a:endParaRPr>
          </a:p>
        </p:txBody>
      </p:sp>
      <p:sp>
        <p:nvSpPr>
          <p:cNvPr id="14" name="Oval 13"/>
          <p:cNvSpPr/>
          <p:nvPr/>
        </p:nvSpPr>
        <p:spPr>
          <a:xfrm>
            <a:off x="3810000" y="3644135"/>
            <a:ext cx="2209800" cy="381000"/>
          </a:xfrm>
          <a:prstGeom prst="ellipse">
            <a:avLst/>
          </a:prstGeom>
          <a:solidFill>
            <a:srgbClr val="00B05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6409765" y="4594395"/>
            <a:ext cx="2209800" cy="381000"/>
          </a:xfrm>
          <a:prstGeom prst="ellipse">
            <a:avLst/>
          </a:prstGeom>
          <a:solidFill>
            <a:srgbClr val="00B05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solidFill>
                  <a:schemeClr val="accent1">
                    <a:lumMod val="75000"/>
                  </a:schemeClr>
                </a:solidFill>
                <a:latin typeface="+mn-lt"/>
              </a:rPr>
              <a:t>Legal</a:t>
            </a:r>
            <a:r>
              <a:rPr lang="en-GB" sz="2400" b="1" dirty="0" smtClean="0">
                <a:solidFill>
                  <a:schemeClr val="accent1">
                    <a:lumMod val="75000"/>
                  </a:schemeClr>
                </a:solidFill>
              </a:rPr>
              <a:t> Drafting for amended F.11.2.5 </a:t>
            </a:r>
            <a:endParaRPr lang="en-GB" sz="2400" dirty="0">
              <a:solidFill>
                <a:schemeClr val="accent1">
                  <a:lumMod val="75000"/>
                </a:schemeClr>
              </a:solidFill>
            </a:endParaRPr>
          </a:p>
        </p:txBody>
      </p:sp>
      <p:sp>
        <p:nvSpPr>
          <p:cNvPr id="3" name="Content Placeholder 2"/>
          <p:cNvSpPr>
            <a:spLocks noGrp="1"/>
          </p:cNvSpPr>
          <p:nvPr>
            <p:ph idx="1"/>
          </p:nvPr>
        </p:nvSpPr>
        <p:spPr>
          <a:xfrm>
            <a:off x="457200" y="1053335"/>
            <a:ext cx="8229600" cy="5499865"/>
          </a:xfrm>
        </p:spPr>
        <p:txBody>
          <a:bodyPr>
            <a:normAutofit fontScale="70000" lnSpcReduction="20000"/>
          </a:bodyPr>
          <a:lstStyle/>
          <a:p>
            <a:pPr lvl="3" algn="just">
              <a:spcBef>
                <a:spcPts val="600"/>
              </a:spcBef>
              <a:spcAft>
                <a:spcPts val="600"/>
              </a:spcAft>
              <a:buNone/>
            </a:pPr>
            <a:r>
              <a:rPr lang="en-GB" dirty="0" smtClean="0">
                <a:latin typeface="Arial" pitchFamily="34" charset="0"/>
                <a:cs typeface="Arial" pitchFamily="34" charset="0"/>
              </a:rPr>
              <a:t>F.11.2.5</a:t>
            </a:r>
            <a:r>
              <a:rPr lang="en-GB" sz="1200" dirty="0" smtClean="0"/>
              <a:t>   </a:t>
            </a:r>
            <a:r>
              <a:rPr lang="en-IE" sz="1900" dirty="0" smtClean="0">
                <a:latin typeface="Arial"/>
                <a:ea typeface="Times New Roman"/>
                <a:cs typeface="Times New Roman"/>
              </a:rPr>
              <a:t>The Market Operator shall determine all Recoverable No Load Costs (</a:t>
            </a:r>
            <a:r>
              <a:rPr lang="en-IE" sz="1900" dirty="0" err="1" smtClean="0">
                <a:latin typeface="Arial"/>
                <a:ea typeface="Times New Roman"/>
                <a:cs typeface="Times New Roman"/>
              </a:rPr>
              <a:t>CNLR</a:t>
            </a:r>
            <a:r>
              <a:rPr lang="en-IE" sz="1900" baseline="-25000" dirty="0" err="1" smtClean="0">
                <a:latin typeface="Arial"/>
                <a:ea typeface="Times New Roman"/>
                <a:cs typeface="Times New Roman"/>
              </a:rPr>
              <a:t>uγ</a:t>
            </a:r>
            <a:r>
              <a:rPr lang="en-IE" sz="1900" dirty="0" smtClean="0">
                <a:latin typeface="Arial"/>
                <a:ea typeface="Times New Roman"/>
                <a:cs typeface="Times New Roman"/>
              </a:rPr>
              <a:t>) for each Generator Unit, u, in each Imbalance Settlement Period, γ, as follows:</a:t>
            </a:r>
            <a:endParaRPr lang="en-GB" sz="1900" dirty="0" smtClean="0">
              <a:latin typeface="Times New Roman"/>
              <a:ea typeface="Times New Roman"/>
              <a:cs typeface="Times New Roman"/>
            </a:endParaRPr>
          </a:p>
          <a:p>
            <a:pPr lvl="4" algn="just">
              <a:spcBef>
                <a:spcPts val="600"/>
              </a:spcBef>
              <a:spcAft>
                <a:spcPts val="600"/>
              </a:spcAft>
              <a:buFont typeface="Arial"/>
              <a:buAutoNum type="alphaLcParenBoth"/>
            </a:pPr>
            <a:r>
              <a:rPr lang="en-IE" sz="1900" dirty="0" err="1" smtClean="0">
                <a:latin typeface="Arial"/>
                <a:ea typeface="Times New Roman"/>
                <a:cs typeface="Times New Roman"/>
              </a:rPr>
              <a:t>CNLR</a:t>
            </a:r>
            <a:r>
              <a:rPr lang="en-IE" sz="1900" baseline="-25000" dirty="0" err="1" smtClean="0">
                <a:latin typeface="Arial"/>
                <a:ea typeface="Times New Roman"/>
                <a:cs typeface="Times New Roman"/>
              </a:rPr>
              <a:t>u</a:t>
            </a:r>
            <a:r>
              <a:rPr lang="en-IE" sz="1900" baseline="-25000" dirty="0" err="1" smtClean="0">
                <a:latin typeface="Arial"/>
                <a:ea typeface="Times New Roman"/>
              </a:rPr>
              <a:t>γ</a:t>
            </a:r>
            <a:r>
              <a:rPr lang="en-IE" sz="1900" dirty="0" smtClean="0">
                <a:latin typeface="Arial"/>
                <a:ea typeface="Times New Roman"/>
                <a:cs typeface="Times New Roman"/>
              </a:rPr>
              <a:t> shall have a value of zero for each Imbalance Settlement Period, </a:t>
            </a:r>
            <a:r>
              <a:rPr lang="en-IE" sz="1900" dirty="0" smtClean="0">
                <a:latin typeface="Arial"/>
                <a:ea typeface="Times New Roman"/>
              </a:rPr>
              <a:t>γ</a:t>
            </a:r>
            <a:r>
              <a:rPr lang="en-IE" sz="1900" dirty="0" smtClean="0">
                <a:latin typeface="Arial"/>
                <a:ea typeface="Times New Roman"/>
                <a:cs typeface="Times New Roman"/>
              </a:rPr>
              <a:t>, falling wholly within the Period of Market Operation or in which the Period of Market Operation starts or ends, where the Dispatch Quantity (</a:t>
            </a:r>
            <a:r>
              <a:rPr lang="en-IE" sz="1900" dirty="0" err="1" smtClean="0">
                <a:latin typeface="Arial"/>
                <a:ea typeface="Times New Roman"/>
                <a:cs typeface="Times New Roman"/>
              </a:rPr>
              <a:t>qD</a:t>
            </a:r>
            <a:r>
              <a:rPr lang="en-IE" sz="1900" baseline="-25000" dirty="0" err="1" smtClean="0">
                <a:latin typeface="Arial"/>
                <a:ea typeface="Times New Roman"/>
                <a:cs typeface="Times New Roman"/>
              </a:rPr>
              <a:t>uoγ</a:t>
            </a:r>
            <a:r>
              <a:rPr lang="en-IE" sz="1900" dirty="0" smtClean="0">
                <a:latin typeface="Arial"/>
                <a:ea typeface="Times New Roman"/>
                <a:cs typeface="Times New Roman"/>
              </a:rPr>
              <a:t>(t)) for the final Bid Offer Acceptance, o, in Imbalance Settlement Period, </a:t>
            </a:r>
            <a:r>
              <a:rPr lang="en-IE" sz="1900" dirty="0" smtClean="0">
                <a:latin typeface="Arial"/>
                <a:ea typeface="Times New Roman"/>
              </a:rPr>
              <a:t>γ</a:t>
            </a:r>
            <a:r>
              <a:rPr lang="en-IE" sz="1900" dirty="0" smtClean="0">
                <a:latin typeface="Arial"/>
                <a:ea typeface="Times New Roman"/>
                <a:cs typeface="Times New Roman"/>
              </a:rPr>
              <a:t>, for the Generator Unit, u, has a non-zero value for any time within that Imbalance Settlement Period.</a:t>
            </a:r>
            <a:endParaRPr lang="en-GB" sz="1900" dirty="0" smtClean="0">
              <a:latin typeface="Times New Roman"/>
              <a:ea typeface="Times New Roman"/>
            </a:endParaRPr>
          </a:p>
          <a:p>
            <a:pPr lvl="4" algn="just">
              <a:spcBef>
                <a:spcPts val="600"/>
              </a:spcBef>
              <a:spcAft>
                <a:spcPts val="600"/>
              </a:spcAft>
              <a:buFont typeface="Arial"/>
              <a:buAutoNum type="alphaLcParenBoth"/>
            </a:pPr>
            <a:r>
              <a:rPr lang="en-IE" sz="1900" dirty="0" smtClean="0">
                <a:latin typeface="Arial"/>
                <a:ea typeface="Times New Roman"/>
                <a:cs typeface="Times New Roman"/>
              </a:rPr>
              <a:t>In all circumstances not listed in paragraph F.11.2.5(a):</a:t>
            </a:r>
            <a:endParaRPr lang="en-GB" sz="1900" dirty="0" smtClean="0">
              <a:latin typeface="Times New Roman"/>
              <a:ea typeface="Times New Roman"/>
            </a:endParaRPr>
          </a:p>
          <a:p>
            <a:pPr lvl="5" algn="just">
              <a:spcBef>
                <a:spcPts val="600"/>
              </a:spcBef>
              <a:spcAft>
                <a:spcPts val="600"/>
              </a:spcAft>
              <a:buFont typeface="+mj-lt"/>
              <a:buAutoNum type="romanLcParenBoth"/>
            </a:pPr>
            <a:r>
              <a:rPr lang="en-IE" sz="1900" dirty="0" err="1" smtClean="0">
                <a:latin typeface="Arial"/>
                <a:ea typeface="Times New Roman"/>
                <a:cs typeface="Times New Roman"/>
              </a:rPr>
              <a:t>CNLR</a:t>
            </a:r>
            <a:r>
              <a:rPr lang="en-IE" sz="1900" baseline="-25000" dirty="0" err="1" smtClean="0">
                <a:latin typeface="Arial"/>
                <a:ea typeface="Times New Roman"/>
                <a:cs typeface="Times New Roman"/>
              </a:rPr>
              <a:t>uγ</a:t>
            </a:r>
            <a:r>
              <a:rPr lang="en-IE" sz="1900" dirty="0" smtClean="0">
                <a:latin typeface="Arial"/>
                <a:ea typeface="Times New Roman"/>
                <a:cs typeface="Times New Roman"/>
              </a:rPr>
              <a:t> shall have a value equal to the No Load Cost submitted in accordance with Chapter D (Balancing Market Data Submission) for the Generator Unit as part of the most recently submitted valid Complex Bid Offer Data as at the Bid Offer Acceptance Time in respect of the first Bid Offer Acceptance, o, in an Imbalance Settlement Period, γ, falling wholly within the Period of Market Operation, or in which the Period of Market Operation starts or ends, multiplied by the Imbalance Settlement Period Duration (DISP); or</a:t>
            </a:r>
            <a:endParaRPr lang="en-GB" sz="1900" dirty="0" smtClean="0">
              <a:latin typeface="Times New Roman"/>
              <a:ea typeface="Times New Roman"/>
              <a:cs typeface="Times New Roman"/>
            </a:endParaRPr>
          </a:p>
          <a:p>
            <a:pPr lvl="5" algn="just">
              <a:spcBef>
                <a:spcPts val="600"/>
              </a:spcBef>
              <a:spcAft>
                <a:spcPts val="600"/>
              </a:spcAft>
              <a:buFont typeface="+mj-lt"/>
              <a:buAutoNum type="romanLcParenBoth"/>
            </a:pPr>
            <a:r>
              <a:rPr lang="en-IE" sz="1900" dirty="0" smtClean="0">
                <a:latin typeface="Arial"/>
                <a:ea typeface="Times New Roman"/>
                <a:cs typeface="Times New Roman"/>
              </a:rPr>
              <a:t>Where, in accordance with section F.3.3, Simple Bid Offer Data is to be used in respect of the first Bid Offer Acceptance, o, in an Imbalance Settlement Period, γ, falling wholly within the Period of Market Operation, or in which the Period of Market Operation starts or ends, </a:t>
            </a:r>
            <a:r>
              <a:rPr lang="en-IE" sz="1900" dirty="0" err="1" smtClean="0">
                <a:latin typeface="Arial"/>
                <a:ea typeface="Times New Roman"/>
                <a:cs typeface="Times New Roman"/>
              </a:rPr>
              <a:t>CNLR</a:t>
            </a:r>
            <a:r>
              <a:rPr lang="en-IE" sz="1900" baseline="-25000" dirty="0" err="1" smtClean="0">
                <a:latin typeface="Arial"/>
                <a:ea typeface="Times New Roman"/>
                <a:cs typeface="Times New Roman"/>
              </a:rPr>
              <a:t>uγ</a:t>
            </a:r>
            <a:r>
              <a:rPr lang="en-IE" sz="1900" dirty="0" smtClean="0">
                <a:latin typeface="Arial"/>
                <a:ea typeface="Times New Roman"/>
                <a:cs typeface="Times New Roman"/>
              </a:rPr>
              <a:t> shall have a value of zero.</a:t>
            </a:r>
          </a:p>
          <a:p>
            <a:pPr lvl="5" algn="just">
              <a:spcBef>
                <a:spcPts val="600"/>
              </a:spcBef>
              <a:spcAft>
                <a:spcPts val="600"/>
              </a:spcAft>
              <a:buFont typeface="+mj-lt"/>
              <a:buAutoNum type="romanLcParenBoth"/>
            </a:pPr>
            <a:r>
              <a:rPr lang="en-IE" sz="1900" u="sng" dirty="0" smtClean="0">
                <a:solidFill>
                  <a:srgbClr val="008080"/>
                </a:solidFill>
                <a:latin typeface="Arial"/>
                <a:ea typeface="Times New Roman"/>
                <a:cs typeface="Times New Roman"/>
              </a:rPr>
              <a:t>In any Imbalance Settlement Period, γ, which is not falling wholly within the Period of Market Operation, or which is not an Imbalance Settlement Period, γ, where the Period of Market Operation starts or ends, </a:t>
            </a:r>
            <a:r>
              <a:rPr lang="en-IE" sz="1900" u="sng" dirty="0" err="1" smtClean="0">
                <a:solidFill>
                  <a:srgbClr val="008080"/>
                </a:solidFill>
                <a:latin typeface="Arial"/>
                <a:ea typeface="Times New Roman"/>
                <a:cs typeface="Times New Roman"/>
              </a:rPr>
              <a:t>CNLR</a:t>
            </a:r>
            <a:r>
              <a:rPr lang="en-IE" sz="1900" u="sng" baseline="-25000" dirty="0" err="1" smtClean="0">
                <a:solidFill>
                  <a:srgbClr val="008080"/>
                </a:solidFill>
                <a:latin typeface="Arial"/>
                <a:ea typeface="Times New Roman"/>
                <a:cs typeface="Times New Roman"/>
              </a:rPr>
              <a:t>uγ</a:t>
            </a:r>
            <a:r>
              <a:rPr lang="en-IE" sz="1900" u="sng" dirty="0" smtClean="0">
                <a:solidFill>
                  <a:srgbClr val="008080"/>
                </a:solidFill>
                <a:latin typeface="Arial"/>
                <a:ea typeface="Times New Roman"/>
                <a:cs typeface="Times New Roman"/>
              </a:rPr>
              <a:t> shall be set to zero.</a:t>
            </a:r>
            <a:endParaRPr lang="en-GB" sz="1900" dirty="0" smtClean="0">
              <a:latin typeface="Times New Roman"/>
              <a:ea typeface="Times New Roman"/>
              <a:cs typeface="Times New Roman"/>
            </a:endParaRPr>
          </a:p>
          <a:p>
            <a:pPr lvl="5" algn="just">
              <a:spcBef>
                <a:spcPts val="600"/>
              </a:spcBef>
              <a:spcAft>
                <a:spcPts val="600"/>
              </a:spcAft>
              <a:buFont typeface="+mj-lt"/>
              <a:buAutoNum type="romanLcParenBoth"/>
            </a:pPr>
            <a:endParaRPr lang="en-GB" sz="1600" dirty="0">
              <a:latin typeface="Times New Roman"/>
              <a:ea typeface="Times New Roman"/>
              <a:cs typeface="Times New Roman"/>
            </a:endParaRPr>
          </a:p>
        </p:txBody>
      </p:sp>
      <p:sp>
        <p:nvSpPr>
          <p:cNvPr id="6" name="Oval 5"/>
          <p:cNvSpPr/>
          <p:nvPr/>
        </p:nvSpPr>
        <p:spPr>
          <a:xfrm>
            <a:off x="6248400" y="5257800"/>
            <a:ext cx="762000" cy="381000"/>
          </a:xfrm>
          <a:prstGeom prst="ellipse">
            <a:avLst/>
          </a:prstGeom>
          <a:solidFill>
            <a:srgbClr val="00B05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solidFill>
                  <a:schemeClr val="accent1">
                    <a:lumMod val="75000"/>
                  </a:schemeClr>
                </a:solidFill>
                <a:latin typeface="+mn-lt"/>
              </a:rPr>
              <a:t>Legal</a:t>
            </a:r>
            <a:r>
              <a:rPr lang="en-GB" sz="2400" b="1" dirty="0" smtClean="0">
                <a:solidFill>
                  <a:schemeClr val="accent1">
                    <a:lumMod val="75000"/>
                  </a:schemeClr>
                </a:solidFill>
              </a:rPr>
              <a:t> Drafting for original F.11.3.1 </a:t>
            </a:r>
            <a:endParaRPr lang="en-GB" sz="2400" dirty="0">
              <a:solidFill>
                <a:schemeClr val="accent1">
                  <a:lumMod val="75000"/>
                </a:schemeClr>
              </a:solidFill>
            </a:endParaRPr>
          </a:p>
        </p:txBody>
      </p:sp>
      <p:sp>
        <p:nvSpPr>
          <p:cNvPr id="3" name="Content Placeholder 2"/>
          <p:cNvSpPr>
            <a:spLocks noGrp="1"/>
          </p:cNvSpPr>
          <p:nvPr>
            <p:ph idx="1"/>
          </p:nvPr>
        </p:nvSpPr>
        <p:spPr>
          <a:xfrm>
            <a:off x="457200" y="1053335"/>
            <a:ext cx="8229600" cy="4525963"/>
          </a:xfrm>
        </p:spPr>
        <p:txBody>
          <a:bodyPr>
            <a:normAutofit/>
          </a:bodyPr>
          <a:lstStyle/>
          <a:p>
            <a:pPr lvl="2" algn="just">
              <a:spcBef>
                <a:spcPts val="1200"/>
              </a:spcBef>
              <a:spcAft>
                <a:spcPts val="600"/>
              </a:spcAft>
              <a:buSzPts val="1100"/>
              <a:buNone/>
            </a:pPr>
            <a:r>
              <a:rPr lang="en-IE" sz="1600" b="1" dirty="0" smtClean="0">
                <a:latin typeface="Arial"/>
                <a:ea typeface="Times New Roman"/>
                <a:cs typeface="Times New Roman"/>
              </a:rPr>
              <a:t>F11.3 Determination of Contiguous Operating Periods</a:t>
            </a:r>
            <a:endParaRPr lang="en-GB" sz="1600" dirty="0" smtClean="0">
              <a:latin typeface="Times New Roman"/>
              <a:ea typeface="Times New Roman"/>
              <a:cs typeface="Times New Roman"/>
            </a:endParaRPr>
          </a:p>
          <a:p>
            <a:pPr lvl="3" algn="just">
              <a:spcBef>
                <a:spcPts val="600"/>
              </a:spcBef>
              <a:spcAft>
                <a:spcPts val="600"/>
              </a:spcAft>
              <a:buNone/>
            </a:pPr>
            <a:r>
              <a:rPr lang="en-IE" sz="1400" dirty="0" smtClean="0">
                <a:latin typeface="Arial"/>
                <a:ea typeface="Times New Roman"/>
                <a:cs typeface="Times New Roman"/>
              </a:rPr>
              <a:t>F.11.3.1</a:t>
            </a:r>
            <a:r>
              <a:rPr lang="en-IE" dirty="0" smtClean="0">
                <a:latin typeface="Arial"/>
                <a:ea typeface="Times New Roman"/>
                <a:cs typeface="Times New Roman"/>
              </a:rPr>
              <a:t> </a:t>
            </a:r>
            <a:r>
              <a:rPr lang="en-IE" sz="1500" dirty="0" smtClean="0">
                <a:latin typeface="Arial"/>
                <a:ea typeface="Times New Roman"/>
                <a:cs typeface="Times New Roman"/>
              </a:rPr>
              <a:t>The Market Operator shall determine the start and end of each Contiguous Operating Period, k, for each Generator Unit, u, in each Billing Period, b, as follows:</a:t>
            </a:r>
            <a:endParaRPr lang="en-GB" sz="1500" dirty="0" smtClean="0">
              <a:latin typeface="Times New Roman"/>
              <a:ea typeface="Times New Roman"/>
              <a:cs typeface="Times New Roman"/>
            </a:endParaRPr>
          </a:p>
          <a:p>
            <a:pPr lvl="4" algn="just">
              <a:spcBef>
                <a:spcPts val="600"/>
              </a:spcBef>
              <a:spcAft>
                <a:spcPts val="600"/>
              </a:spcAft>
              <a:buFont typeface="Arial"/>
              <a:buAutoNum type="alphaLcParenBoth"/>
            </a:pPr>
            <a:r>
              <a:rPr lang="en-IE" sz="1500" dirty="0" smtClean="0">
                <a:latin typeface="Arial"/>
                <a:ea typeface="Times New Roman"/>
                <a:cs typeface="Times New Roman"/>
              </a:rPr>
              <a:t>Subject to paragraph F.11.3.1(c), the start of a Contiguous Operating Period, k, shall be:</a:t>
            </a:r>
            <a:endParaRPr lang="en-GB" sz="1500" dirty="0" smtClean="0">
              <a:latin typeface="Times New Roman"/>
              <a:ea typeface="Times New Roman"/>
            </a:endParaRPr>
          </a:p>
          <a:p>
            <a:pPr lvl="5" algn="just">
              <a:spcBef>
                <a:spcPts val="600"/>
              </a:spcBef>
              <a:spcAft>
                <a:spcPts val="600"/>
              </a:spcAft>
              <a:buFont typeface="+mj-lt"/>
              <a:buAutoNum type="romanLcParenBoth"/>
            </a:pPr>
            <a:r>
              <a:rPr lang="en-IE" sz="1500" dirty="0" smtClean="0">
                <a:latin typeface="Arial"/>
                <a:ea typeface="Times New Roman"/>
                <a:cs typeface="Times New Roman"/>
              </a:rPr>
              <a:t>The start of the Imbalance Settlement Period, γ, during which the value for the Dispatch Quantity (</a:t>
            </a:r>
            <a:r>
              <a:rPr lang="en-IE" sz="1500" dirty="0" err="1" smtClean="0">
                <a:latin typeface="Arial"/>
                <a:ea typeface="Times New Roman"/>
                <a:cs typeface="Times New Roman"/>
              </a:rPr>
              <a:t>qD</a:t>
            </a:r>
            <a:r>
              <a:rPr lang="en-IE" sz="1500" baseline="-25000" dirty="0" err="1" smtClean="0">
                <a:latin typeface="Arial"/>
                <a:ea typeface="Times New Roman"/>
                <a:cs typeface="Times New Roman"/>
              </a:rPr>
              <a:t>uoγ</a:t>
            </a:r>
            <a:r>
              <a:rPr lang="en-IE" sz="1500" dirty="0" smtClean="0">
                <a:latin typeface="Arial"/>
                <a:ea typeface="Times New Roman"/>
                <a:cs typeface="Times New Roman"/>
              </a:rPr>
              <a:t>(t)) for the final Bid Offer Acceptance, o, in Imbalance Settlement Period, γ, of the Generator Unit, u, rises from zero; or</a:t>
            </a:r>
            <a:endParaRPr lang="en-GB" sz="1500" dirty="0" smtClean="0">
              <a:latin typeface="Times New Roman"/>
              <a:ea typeface="Times New Roman"/>
              <a:cs typeface="Times New Roman"/>
            </a:endParaRPr>
          </a:p>
          <a:p>
            <a:pPr lvl="5" algn="just">
              <a:spcBef>
                <a:spcPts val="600"/>
              </a:spcBef>
              <a:spcAft>
                <a:spcPts val="600"/>
              </a:spcAft>
              <a:buFont typeface="+mj-lt"/>
              <a:buAutoNum type="romanLcParenBoth"/>
            </a:pPr>
            <a:r>
              <a:rPr lang="en-IE" sz="1500" dirty="0" smtClean="0">
                <a:latin typeface="Arial"/>
                <a:ea typeface="Times New Roman"/>
                <a:cs typeface="Times New Roman"/>
              </a:rPr>
              <a:t>The start of the first Imbalance Settlement Period, γ, within a Billing Period, if the value for the Dispatch Quantity (</a:t>
            </a:r>
            <a:r>
              <a:rPr lang="en-IE" sz="1500" u="sng" dirty="0" err="1" smtClean="0">
                <a:latin typeface="Arial"/>
                <a:ea typeface="Times New Roman"/>
                <a:cs typeface="Times New Roman"/>
              </a:rPr>
              <a:t>Qd</a:t>
            </a:r>
            <a:r>
              <a:rPr lang="en-IE" sz="1500" u="sng" baseline="-25000" dirty="0" err="1" smtClean="0">
                <a:latin typeface="Arial"/>
                <a:ea typeface="Times New Roman"/>
                <a:cs typeface="Times New Roman"/>
              </a:rPr>
              <a:t>uγ</a:t>
            </a:r>
            <a:r>
              <a:rPr lang="en-IE" sz="1500" u="sng" dirty="0" smtClean="0">
                <a:latin typeface="Arial"/>
                <a:ea typeface="Times New Roman"/>
                <a:cs typeface="Times New Roman"/>
              </a:rPr>
              <a:t>) </a:t>
            </a:r>
            <a:r>
              <a:rPr lang="en-IE" sz="1500" dirty="0" smtClean="0">
                <a:latin typeface="Arial"/>
                <a:ea typeface="Times New Roman"/>
                <a:cs typeface="Times New Roman"/>
              </a:rPr>
              <a:t>of the Generator Unit, u, was greater than zero at the end of the last Imbalance Settlement Period in the preceding Billing Period.</a:t>
            </a:r>
            <a:endParaRPr lang="en-GB" sz="1500" dirty="0">
              <a:latin typeface="Times New Roman"/>
              <a:ea typeface="Times New Roman"/>
              <a:cs typeface="Times New Roman"/>
            </a:endParaRPr>
          </a:p>
        </p:txBody>
      </p:sp>
      <p:sp>
        <p:nvSpPr>
          <p:cNvPr id="4" name="Oval 3"/>
          <p:cNvSpPr/>
          <p:nvPr/>
        </p:nvSpPr>
        <p:spPr>
          <a:xfrm>
            <a:off x="7391400" y="4267200"/>
            <a:ext cx="762000" cy="381000"/>
          </a:xfrm>
          <a:prstGeom prst="ellipse">
            <a:avLst/>
          </a:prstGeom>
          <a:solidFill>
            <a:srgbClr val="00B05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solidFill>
                  <a:schemeClr val="accent1">
                    <a:lumMod val="75000"/>
                  </a:schemeClr>
                </a:solidFill>
                <a:latin typeface="+mn-lt"/>
              </a:rPr>
              <a:t>Legal</a:t>
            </a:r>
            <a:r>
              <a:rPr lang="en-GB" sz="2400" b="1" dirty="0" smtClean="0">
                <a:solidFill>
                  <a:schemeClr val="accent1">
                    <a:lumMod val="75000"/>
                  </a:schemeClr>
                </a:solidFill>
              </a:rPr>
              <a:t> Drafting for amended F.11.3.1 </a:t>
            </a:r>
            <a:endParaRPr lang="en-GB" sz="2400" dirty="0">
              <a:solidFill>
                <a:schemeClr val="accent1">
                  <a:lumMod val="75000"/>
                </a:schemeClr>
              </a:solidFill>
            </a:endParaRPr>
          </a:p>
        </p:txBody>
      </p:sp>
      <p:sp>
        <p:nvSpPr>
          <p:cNvPr id="3" name="Content Placeholder 2"/>
          <p:cNvSpPr>
            <a:spLocks noGrp="1"/>
          </p:cNvSpPr>
          <p:nvPr>
            <p:ph idx="1"/>
          </p:nvPr>
        </p:nvSpPr>
        <p:spPr>
          <a:xfrm>
            <a:off x="457200" y="1053335"/>
            <a:ext cx="8229600" cy="4525963"/>
          </a:xfrm>
        </p:spPr>
        <p:txBody>
          <a:bodyPr>
            <a:normAutofit/>
          </a:bodyPr>
          <a:lstStyle/>
          <a:p>
            <a:pPr lvl="2" algn="just">
              <a:spcBef>
                <a:spcPts val="1200"/>
              </a:spcBef>
              <a:spcAft>
                <a:spcPts val="600"/>
              </a:spcAft>
              <a:buSzPts val="1100"/>
              <a:buNone/>
            </a:pPr>
            <a:r>
              <a:rPr lang="en-IE" sz="1600" b="1" dirty="0" smtClean="0">
                <a:latin typeface="Arial"/>
                <a:ea typeface="Times New Roman"/>
                <a:cs typeface="Times New Roman"/>
              </a:rPr>
              <a:t>F11.3 Determination of Contiguous Operating Periods</a:t>
            </a:r>
            <a:endParaRPr lang="en-GB" sz="1600" dirty="0" smtClean="0">
              <a:latin typeface="Times New Roman"/>
              <a:ea typeface="Times New Roman"/>
              <a:cs typeface="Times New Roman"/>
            </a:endParaRPr>
          </a:p>
          <a:p>
            <a:pPr lvl="3" algn="just">
              <a:spcBef>
                <a:spcPts val="600"/>
              </a:spcBef>
              <a:spcAft>
                <a:spcPts val="600"/>
              </a:spcAft>
              <a:buNone/>
            </a:pPr>
            <a:r>
              <a:rPr lang="en-IE" sz="1400" dirty="0" smtClean="0">
                <a:latin typeface="Arial"/>
                <a:ea typeface="Times New Roman"/>
                <a:cs typeface="Times New Roman"/>
              </a:rPr>
              <a:t>F.11.3.1</a:t>
            </a:r>
            <a:r>
              <a:rPr lang="en-IE" dirty="0" smtClean="0">
                <a:latin typeface="Arial"/>
                <a:ea typeface="Times New Roman"/>
                <a:cs typeface="Times New Roman"/>
              </a:rPr>
              <a:t> </a:t>
            </a:r>
            <a:r>
              <a:rPr lang="en-IE" sz="1500" dirty="0" smtClean="0">
                <a:latin typeface="Arial"/>
                <a:ea typeface="Times New Roman"/>
                <a:cs typeface="Times New Roman"/>
              </a:rPr>
              <a:t>The Market Operator shall determine the start and end of each Contiguous Operating Period, k, for each Generator Unit, u, in each Billing Period, b, as follows:</a:t>
            </a:r>
            <a:endParaRPr lang="en-GB" sz="1500" dirty="0" smtClean="0">
              <a:latin typeface="Times New Roman"/>
              <a:ea typeface="Times New Roman"/>
              <a:cs typeface="Times New Roman"/>
            </a:endParaRPr>
          </a:p>
          <a:p>
            <a:pPr lvl="4" algn="just">
              <a:spcBef>
                <a:spcPts val="600"/>
              </a:spcBef>
              <a:spcAft>
                <a:spcPts val="600"/>
              </a:spcAft>
              <a:buFont typeface="Arial"/>
              <a:buAutoNum type="alphaLcParenBoth"/>
            </a:pPr>
            <a:r>
              <a:rPr lang="en-IE" sz="1500" dirty="0" smtClean="0">
                <a:latin typeface="Arial"/>
                <a:ea typeface="Times New Roman"/>
                <a:cs typeface="Times New Roman"/>
              </a:rPr>
              <a:t>Subject to paragraph F.11.3.1(c), the start of a Contiguous Operating Period, k, shall be:</a:t>
            </a:r>
            <a:endParaRPr lang="en-GB" sz="1500" dirty="0" smtClean="0">
              <a:latin typeface="Times New Roman"/>
              <a:ea typeface="Times New Roman"/>
            </a:endParaRPr>
          </a:p>
          <a:p>
            <a:pPr lvl="5" algn="just">
              <a:spcBef>
                <a:spcPts val="600"/>
              </a:spcBef>
              <a:spcAft>
                <a:spcPts val="600"/>
              </a:spcAft>
              <a:buFont typeface="+mj-lt"/>
              <a:buAutoNum type="romanLcParenBoth"/>
            </a:pPr>
            <a:r>
              <a:rPr lang="en-IE" sz="1500" dirty="0" smtClean="0">
                <a:latin typeface="Arial"/>
                <a:ea typeface="Times New Roman"/>
                <a:cs typeface="Times New Roman"/>
              </a:rPr>
              <a:t>The start of the Imbalance Settlement Period, γ, during which the value for the Dispatch Quantity (</a:t>
            </a:r>
            <a:r>
              <a:rPr lang="en-IE" sz="1500" dirty="0" err="1" smtClean="0">
                <a:latin typeface="Arial"/>
                <a:ea typeface="Times New Roman"/>
                <a:cs typeface="Times New Roman"/>
              </a:rPr>
              <a:t>qD</a:t>
            </a:r>
            <a:r>
              <a:rPr lang="en-IE" sz="1500" baseline="-25000" dirty="0" err="1" smtClean="0">
                <a:latin typeface="Arial"/>
                <a:ea typeface="Times New Roman"/>
                <a:cs typeface="Times New Roman"/>
              </a:rPr>
              <a:t>uoγ</a:t>
            </a:r>
            <a:r>
              <a:rPr lang="en-IE" sz="1500" dirty="0" smtClean="0">
                <a:latin typeface="Arial"/>
                <a:ea typeface="Times New Roman"/>
                <a:cs typeface="Times New Roman"/>
              </a:rPr>
              <a:t>(t)) for the final Bid Offer Acceptance, o, in Imbalance Settlement Period, γ, of the Generator Unit, u, rises from zero; or</a:t>
            </a:r>
            <a:endParaRPr lang="en-GB" sz="1500" dirty="0" smtClean="0">
              <a:latin typeface="Times New Roman"/>
              <a:ea typeface="Times New Roman"/>
              <a:cs typeface="Times New Roman"/>
            </a:endParaRPr>
          </a:p>
          <a:p>
            <a:pPr lvl="5" algn="just">
              <a:spcBef>
                <a:spcPts val="600"/>
              </a:spcBef>
              <a:spcAft>
                <a:spcPts val="600"/>
              </a:spcAft>
              <a:buFont typeface="+mj-lt"/>
              <a:buAutoNum type="romanLcParenBoth"/>
            </a:pPr>
            <a:r>
              <a:rPr lang="en-IE" sz="1500" dirty="0" smtClean="0">
                <a:latin typeface="Arial"/>
                <a:ea typeface="Times New Roman"/>
                <a:cs typeface="Times New Roman"/>
              </a:rPr>
              <a:t>The start of the first Imbalance Settlement Period, γ, within a Billing Period, if the value for the Dispatch Quantity (</a:t>
            </a:r>
            <a:r>
              <a:rPr lang="en-IE" sz="1500" u="sng" dirty="0" err="1" smtClean="0">
                <a:solidFill>
                  <a:srgbClr val="008080"/>
                </a:solidFill>
                <a:latin typeface="Arial"/>
                <a:ea typeface="Times New Roman"/>
                <a:cs typeface="Times New Roman"/>
              </a:rPr>
              <a:t>qD</a:t>
            </a:r>
            <a:r>
              <a:rPr lang="en-IE" sz="1500" u="sng" baseline="-25000" dirty="0" err="1" smtClean="0">
                <a:solidFill>
                  <a:srgbClr val="008080"/>
                </a:solidFill>
                <a:latin typeface="Arial"/>
                <a:ea typeface="Times New Roman"/>
                <a:cs typeface="Times New Roman"/>
              </a:rPr>
              <a:t>uoγ</a:t>
            </a:r>
            <a:r>
              <a:rPr lang="en-IE" sz="1500" u="sng" dirty="0" smtClean="0">
                <a:solidFill>
                  <a:srgbClr val="008080"/>
                </a:solidFill>
                <a:latin typeface="Arial"/>
                <a:ea typeface="Times New Roman"/>
                <a:cs typeface="Times New Roman"/>
              </a:rPr>
              <a:t>(t)) for the final Bid Offer Acceptance, o, in Imbalance Settlement Period, </a:t>
            </a:r>
            <a:r>
              <a:rPr lang="en-IE" sz="1500" u="sng" dirty="0" err="1" smtClean="0">
                <a:solidFill>
                  <a:srgbClr val="008080"/>
                </a:solidFill>
                <a:latin typeface="Arial"/>
                <a:ea typeface="Times New Roman"/>
                <a:cs typeface="Times New Roman"/>
              </a:rPr>
              <a:t>γ,</a:t>
            </a:r>
            <a:r>
              <a:rPr lang="en-IE" sz="1500" strike="sngStrike" dirty="0" err="1" smtClean="0">
                <a:solidFill>
                  <a:srgbClr val="FF0000"/>
                </a:solidFill>
                <a:latin typeface="Arial"/>
                <a:ea typeface="Times New Roman"/>
                <a:cs typeface="Times New Roman"/>
              </a:rPr>
              <a:t>QDuγ</a:t>
            </a:r>
            <a:r>
              <a:rPr lang="en-IE" sz="1500" strike="sngStrike" dirty="0" smtClean="0">
                <a:solidFill>
                  <a:srgbClr val="FF0000"/>
                </a:solidFill>
                <a:latin typeface="Arial"/>
                <a:ea typeface="Times New Roman"/>
                <a:cs typeface="Times New Roman"/>
              </a:rPr>
              <a:t>) </a:t>
            </a:r>
            <a:r>
              <a:rPr lang="en-IE" sz="1500" dirty="0" smtClean="0">
                <a:latin typeface="Arial"/>
                <a:ea typeface="Times New Roman"/>
                <a:cs typeface="Times New Roman"/>
              </a:rPr>
              <a:t>of the Generator Unit, u, was greater than zero at the end of the last Imbalance Settlement Period in the preceding Billing Period.</a:t>
            </a:r>
            <a:endParaRPr lang="en-GB" sz="1500" dirty="0">
              <a:latin typeface="Times New Roman"/>
              <a:ea typeface="Times New Roman"/>
              <a:cs typeface="Times New Roman"/>
            </a:endParaRPr>
          </a:p>
        </p:txBody>
      </p:sp>
      <p:sp>
        <p:nvSpPr>
          <p:cNvPr id="6" name="Oval 5"/>
          <p:cNvSpPr/>
          <p:nvPr/>
        </p:nvSpPr>
        <p:spPr>
          <a:xfrm>
            <a:off x="7543800" y="4267200"/>
            <a:ext cx="762000" cy="381000"/>
          </a:xfrm>
          <a:prstGeom prst="ellipse">
            <a:avLst/>
          </a:prstGeom>
          <a:solidFill>
            <a:srgbClr val="00B05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143000"/>
            <a:ext cx="8496944" cy="3754874"/>
          </a:xfrm>
          <a:prstGeom prst="rect">
            <a:avLst/>
          </a:prstGeom>
          <a:noFill/>
        </p:spPr>
        <p:txBody>
          <a:bodyPr wrap="square" rtlCol="0">
            <a:spAutoFit/>
          </a:bodyPr>
          <a:lstStyle/>
          <a:p>
            <a:pPr algn="just">
              <a:buFont typeface="Wingdings" pitchFamily="2" charset="2"/>
              <a:buChar char="Ø"/>
            </a:pPr>
            <a:r>
              <a:rPr lang="en-GB" sz="2000" dirty="0" smtClean="0">
                <a:solidFill>
                  <a:schemeClr val="accent1">
                    <a:lumMod val="75000"/>
                  </a:schemeClr>
                </a:solidFill>
              </a:rPr>
              <a:t> </a:t>
            </a:r>
            <a:r>
              <a:rPr lang="en-US" sz="2000" dirty="0" smtClean="0">
                <a:solidFill>
                  <a:schemeClr val="accent1">
                    <a:lumMod val="75000"/>
                  </a:schemeClr>
                </a:solidFill>
              </a:rPr>
              <a:t>Provisions in F.11.2.5 specify the outcome of all instances of </a:t>
            </a:r>
            <a:r>
              <a:rPr lang="en-US" sz="2000" dirty="0" err="1" smtClean="0">
                <a:solidFill>
                  <a:schemeClr val="accent1">
                    <a:lumMod val="75000"/>
                  </a:schemeClr>
                </a:solidFill>
              </a:rPr>
              <a:t>PoMO</a:t>
            </a:r>
            <a:r>
              <a:rPr lang="en-US" sz="2000" dirty="0" smtClean="0">
                <a:solidFill>
                  <a:schemeClr val="accent1">
                    <a:lumMod val="75000"/>
                  </a:schemeClr>
                </a:solidFill>
              </a:rPr>
              <a:t>; the Mod just offers a clarification of instances outside </a:t>
            </a:r>
            <a:r>
              <a:rPr lang="en-US" sz="2000" dirty="0" err="1" smtClean="0">
                <a:solidFill>
                  <a:schemeClr val="accent1">
                    <a:lumMod val="75000"/>
                  </a:schemeClr>
                </a:solidFill>
              </a:rPr>
              <a:t>PoMO</a:t>
            </a:r>
            <a:r>
              <a:rPr lang="en-US" sz="2000" dirty="0" smtClean="0">
                <a:solidFill>
                  <a:schemeClr val="accent1">
                    <a:lumMod val="75000"/>
                  </a:schemeClr>
                </a:solidFill>
              </a:rPr>
              <a:t>;</a:t>
            </a:r>
          </a:p>
          <a:p>
            <a:pPr algn="just">
              <a:buFont typeface="Wingdings" pitchFamily="2" charset="2"/>
              <a:buChar char="Ø"/>
            </a:pPr>
            <a:endParaRPr lang="en-US" sz="2000" dirty="0" smtClean="0">
              <a:solidFill>
                <a:schemeClr val="accent1">
                  <a:lumMod val="75000"/>
                </a:schemeClr>
              </a:solidFill>
            </a:endParaRPr>
          </a:p>
          <a:p>
            <a:pPr algn="just">
              <a:buFont typeface="Wingdings" pitchFamily="2" charset="2"/>
              <a:buChar char="Ø"/>
            </a:pPr>
            <a:r>
              <a:rPr lang="en-IE" sz="2000" dirty="0" smtClean="0">
                <a:solidFill>
                  <a:schemeClr val="accent1">
                    <a:lumMod val="75000"/>
                  </a:schemeClr>
                </a:solidFill>
              </a:rPr>
              <a:t> Provisions in F.11.3.1 should refer to </a:t>
            </a:r>
            <a:r>
              <a:rPr lang="en-IE" sz="2000" u="sng" dirty="0" err="1" smtClean="0">
                <a:solidFill>
                  <a:srgbClr val="008080"/>
                </a:solidFill>
                <a:latin typeface="Arial"/>
                <a:ea typeface="Times New Roman"/>
                <a:cs typeface="Times New Roman"/>
              </a:rPr>
              <a:t>qD</a:t>
            </a:r>
            <a:r>
              <a:rPr lang="en-IE" sz="2000" u="sng" baseline="-25000" dirty="0" err="1" smtClean="0">
                <a:solidFill>
                  <a:srgbClr val="008080"/>
                </a:solidFill>
                <a:latin typeface="Arial"/>
                <a:ea typeface="Times New Roman"/>
                <a:cs typeface="Times New Roman"/>
              </a:rPr>
              <a:t>uoγ</a:t>
            </a:r>
            <a:r>
              <a:rPr lang="en-IE" sz="2000" dirty="0" smtClean="0">
                <a:solidFill>
                  <a:schemeClr val="accent1">
                    <a:lumMod val="75000"/>
                  </a:schemeClr>
                </a:solidFill>
              </a:rPr>
              <a:t> for Imbalance Settlement Period to accurately reflect the Period of Contiguous Operation;</a:t>
            </a:r>
            <a:endParaRPr lang="en-GB" sz="2000" dirty="0" smtClean="0">
              <a:solidFill>
                <a:schemeClr val="accent1">
                  <a:lumMod val="75000"/>
                </a:schemeClr>
              </a:solidFill>
            </a:endParaRPr>
          </a:p>
          <a:p>
            <a:pPr algn="just">
              <a:buFont typeface="Wingdings" pitchFamily="2" charset="2"/>
              <a:buChar char="Ø"/>
            </a:pPr>
            <a:endParaRPr lang="en-GB" sz="2000" dirty="0" smtClean="0">
              <a:solidFill>
                <a:schemeClr val="accent1">
                  <a:lumMod val="75000"/>
                </a:schemeClr>
              </a:solidFill>
            </a:endParaRPr>
          </a:p>
          <a:p>
            <a:pPr algn="just">
              <a:buFont typeface="Wingdings" pitchFamily="2" charset="2"/>
              <a:buChar char="Ø"/>
            </a:pPr>
            <a:r>
              <a:rPr lang="en-IE" sz="2000" dirty="0" smtClean="0">
                <a:solidFill>
                  <a:schemeClr val="accent1">
                    <a:lumMod val="75000"/>
                  </a:schemeClr>
                </a:solidFill>
              </a:rPr>
              <a:t> The impact of this change will depend on the individual conditions of the generators in the periods affected;</a:t>
            </a:r>
          </a:p>
          <a:p>
            <a:pPr algn="just">
              <a:buFont typeface="Wingdings" pitchFamily="2" charset="2"/>
              <a:buChar char="Ø"/>
            </a:pPr>
            <a:endParaRPr lang="en-IE" sz="2000" dirty="0" smtClean="0">
              <a:solidFill>
                <a:schemeClr val="accent1">
                  <a:lumMod val="75000"/>
                </a:schemeClr>
              </a:solidFill>
            </a:endParaRPr>
          </a:p>
          <a:p>
            <a:pPr algn="just">
              <a:buFont typeface="Wingdings" pitchFamily="2" charset="2"/>
              <a:buChar char="Ø"/>
            </a:pPr>
            <a:r>
              <a:rPr lang="en-IE" sz="2000" dirty="0" smtClean="0">
                <a:solidFill>
                  <a:schemeClr val="accent1">
                    <a:lumMod val="75000"/>
                  </a:schemeClr>
                </a:solidFill>
              </a:rPr>
              <a:t>So far SEMO has identified only one instance which resulted in overstating costs of approx </a:t>
            </a:r>
            <a:r>
              <a:rPr lang="en-IE" sz="2000" b="1" dirty="0" smtClean="0">
                <a:solidFill>
                  <a:schemeClr val="accent1">
                    <a:lumMod val="75000"/>
                  </a:schemeClr>
                </a:solidFill>
              </a:rPr>
              <a:t>158K</a:t>
            </a:r>
            <a:r>
              <a:rPr lang="en-IE" sz="2000" dirty="0" smtClean="0">
                <a:solidFill>
                  <a:schemeClr val="accent1">
                    <a:lumMod val="75000"/>
                  </a:schemeClr>
                </a:solidFill>
              </a:rPr>
              <a:t> for one unit over two Billing Periods. </a:t>
            </a:r>
            <a:endParaRPr lang="en-GB" sz="2000" dirty="0" smtClean="0">
              <a:solidFill>
                <a:schemeClr val="accent1">
                  <a:lumMod val="75000"/>
                </a:schemeClr>
              </a:solidFill>
            </a:endParaRPr>
          </a:p>
          <a:p>
            <a:endParaRPr lang="en-GB" dirty="0" smtClean="0"/>
          </a:p>
        </p:txBody>
      </p:sp>
      <p:sp>
        <p:nvSpPr>
          <p:cNvPr id="8" name="TextBox 7"/>
          <p:cNvSpPr txBox="1"/>
          <p:nvPr/>
        </p:nvSpPr>
        <p:spPr>
          <a:xfrm>
            <a:off x="1619672" y="457200"/>
            <a:ext cx="5832648" cy="461665"/>
          </a:xfrm>
          <a:prstGeom prst="rect">
            <a:avLst/>
          </a:prstGeom>
          <a:noFill/>
        </p:spPr>
        <p:txBody>
          <a:bodyPr wrap="square" rtlCol="0">
            <a:spAutoFit/>
          </a:bodyPr>
          <a:lstStyle/>
          <a:p>
            <a:pPr algn="ctr"/>
            <a:r>
              <a:rPr lang="en-IE" sz="2400" b="1" dirty="0" smtClean="0">
                <a:solidFill>
                  <a:schemeClr val="accent1">
                    <a:lumMod val="75000"/>
                  </a:schemeClr>
                </a:solidFill>
              </a:rPr>
              <a:t>Justifications for Mod_11_19</a:t>
            </a:r>
            <a:endParaRPr lang="en-IE" sz="2400" b="1" u="sng" dirty="0">
              <a:solidFill>
                <a:schemeClr val="accent1">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1673</TotalTime>
  <Words>1207</Words>
  <Application>Microsoft Office PowerPoint</Application>
  <PresentationFormat>On-screen Show (4:3)</PresentationFormat>
  <Paragraphs>57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Legal Drafting for original F.11.2.5 </vt:lpstr>
      <vt:lpstr>Legal Drafting for amended F.11.2.5 </vt:lpstr>
      <vt:lpstr>Legal Drafting for original F.11.3.1 </vt:lpstr>
      <vt:lpstr>Legal Drafting for amended F.11.3.1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Goodman, Christopher</dc:creator>
  <cp:lastModifiedBy>Linnane, Sandra</cp:lastModifiedBy>
  <cp:revision>135</cp:revision>
  <cp:lastPrinted>2019-04-10T12:09:40Z</cp:lastPrinted>
  <dcterms:created xsi:type="dcterms:W3CDTF">2006-08-16T00:00:00Z</dcterms:created>
  <dcterms:modified xsi:type="dcterms:W3CDTF">2019-06-25T09:03:12Z</dcterms:modified>
</cp:coreProperties>
</file>