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customXml/itemProps4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1033" r:id="rId6"/>
    <p:sldId id="1034" r:id="rId7"/>
    <p:sldId id="1035" r:id="rId8"/>
    <p:sldId id="1036" r:id="rId9"/>
    <p:sldId id="997" r:id="rId10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imes, Simon" initials="GS" lastIdx="2" clrIdx="0"/>
  <p:cmAuthor id="1" name="Regan, Marian" initials="RM" lastIdx="1" clrIdx="1"/>
  <p:cmAuthor id="2" name="McCarthy, Robert" initials="M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6A9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82857" autoAdjust="0"/>
  </p:normalViewPr>
  <p:slideViewPr>
    <p:cSldViewPr>
      <p:cViewPr>
        <p:scale>
          <a:sx n="60" d="100"/>
          <a:sy n="60" d="100"/>
        </p:scale>
        <p:origin x="-3564" y="-666"/>
      </p:cViewPr>
      <p:guideLst>
        <p:guide orient="horz" pos="768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47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4" Type="http://schemas.openxmlformats.org/officeDocument/2006/relationships/viewProps" Target="viewProps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endParaRPr lang="en-US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CE714D8C-D37A-4393-B2D6-DE6FD99EBA03}" type="presOf" srcId="{B53502B7-CFD9-4D79-A7B6-A209BE8CBF2D}" destId="{BCBE42DD-E755-40FA-869D-120EE8F7268F}" srcOrd="0" destOrd="0" presId="urn:microsoft.com/office/officeart/2005/8/layout/vList2"/>
    <dgm:cxn modelId="{0F054855-12EE-4AF9-81F6-A6AA7047A053}" type="presOf" srcId="{0892F4D6-8279-418A-8AE9-47AF4E299AA2}" destId="{E48EDA4C-8A74-43CF-ADF1-DB0F43C3695D}" srcOrd="0" destOrd="0" presId="urn:microsoft.com/office/officeart/2005/8/layout/vList2"/>
    <dgm:cxn modelId="{DF85709D-EF55-4F66-8506-71571155F27E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endParaRPr lang="en-US" dirty="0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38A61B13-BCCD-434F-9C6E-F9E39244537C}" type="presOf" srcId="{B53502B7-CFD9-4D79-A7B6-A209BE8CBF2D}" destId="{BCBE42DD-E755-40FA-869D-120EE8F7268F}" srcOrd="0" destOrd="0" presId="urn:microsoft.com/office/officeart/2005/8/layout/vList2"/>
    <dgm:cxn modelId="{85194024-10AB-4321-99CD-D2C0623F9281}" type="presOf" srcId="{0892F4D6-8279-418A-8AE9-47AF4E299AA2}" destId="{E48EDA4C-8A74-43CF-ADF1-DB0F43C3695D}" srcOrd="0" destOrd="0" presId="urn:microsoft.com/office/officeart/2005/8/layout/vList2"/>
    <dgm:cxn modelId="{BF26418A-FC8D-4541-86FE-AF221C0638A6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endParaRPr lang="en-US" dirty="0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54CA9B62-3583-49F9-84F0-643E6805CA43}" type="presOf" srcId="{0892F4D6-8279-418A-8AE9-47AF4E299AA2}" destId="{E48EDA4C-8A74-43CF-ADF1-DB0F43C3695D}" srcOrd="0" destOrd="0" presId="urn:microsoft.com/office/officeart/2005/8/layout/vList2"/>
    <dgm:cxn modelId="{C16E586A-147B-47DB-AAB4-43D02F92AB5B}" type="presOf" srcId="{B53502B7-CFD9-4D79-A7B6-A209BE8CBF2D}" destId="{BCBE42DD-E755-40FA-869D-120EE8F7268F}" srcOrd="0" destOrd="0" presId="urn:microsoft.com/office/officeart/2005/8/layout/vList2"/>
    <dgm:cxn modelId="{60712BCB-66DA-472E-AA7D-B5EC2597F9D4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endParaRPr lang="en-US" dirty="0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4BC10597-83C6-48FD-BE7C-72DE17CF3646}" type="presOf" srcId="{B53502B7-CFD9-4D79-A7B6-A209BE8CBF2D}" destId="{BCBE42DD-E755-40FA-869D-120EE8F7268F}" srcOrd="0" destOrd="0" presId="urn:microsoft.com/office/officeart/2005/8/layout/vList2"/>
    <dgm:cxn modelId="{4D7910AE-39D1-4B2A-9B23-A28861CA8AA1}" type="presOf" srcId="{0892F4D6-8279-418A-8AE9-47AF4E299AA2}" destId="{E48EDA4C-8A74-43CF-ADF1-DB0F43C3695D}" srcOrd="0" destOrd="0" presId="urn:microsoft.com/office/officeart/2005/8/layout/vList2"/>
    <dgm:cxn modelId="{EA0C1DFB-69EB-427C-A45F-A7CF4E1CF250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endParaRPr lang="en-US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65D47192-2D40-46EC-8774-ACC3A08A3DC6}" type="presOf" srcId="{B53502B7-CFD9-4D79-A7B6-A209BE8CBF2D}" destId="{BCBE42DD-E755-40FA-869D-120EE8F7268F}" srcOrd="0" destOrd="0" presId="urn:microsoft.com/office/officeart/2005/8/layout/vList2"/>
    <dgm:cxn modelId="{1D54F3B3-4AB4-4736-BFE2-ECAF1E983F58}" type="presOf" srcId="{0892F4D6-8279-418A-8AE9-47AF4E299AA2}" destId="{E48EDA4C-8A74-43CF-ADF1-DB0F43C3695D}" srcOrd="0" destOrd="0" presId="urn:microsoft.com/office/officeart/2005/8/layout/vList2"/>
    <dgm:cxn modelId="{BEECBD6A-C94D-475E-B86D-E37D70F20982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12518"/>
          <a:ext cx="822959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0" y="12518"/>
        <a:ext cx="8229599" cy="636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12518"/>
          <a:ext cx="822959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0" y="12518"/>
        <a:ext cx="8229599" cy="63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DF1EC-D838-4ADA-8DBF-EF7DDA4CED41}" type="datetimeFigureOut">
              <a:rPr lang="en-IE" smtClean="0"/>
              <a:pPr/>
              <a:t>20/12/2017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7B11-4628-462A-86EF-271E26CD9CF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3224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0488"/>
            <a:ext cx="2723674" cy="5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890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5181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04257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EirGrid Arc for PowerPoint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5627336"/>
            <a:ext cx="9144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455613"/>
            <a:ext cx="82296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Click to edit Agenda Section</a:t>
            </a:r>
            <a:br>
              <a:rPr lang="en-US" altLang="en-US" dirty="0"/>
            </a:br>
            <a:r>
              <a:rPr lang="en-US" altLang="en-US" dirty="0"/>
              <a:t>Click to edit Slide Title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C8B474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8B474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474" y="5956476"/>
            <a:ext cx="4611052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68480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ining_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BBA2-668D-4B65-A78A-63221D942F52}" type="slidenum">
              <a:rPr lang="en-IE" smtClean="0"/>
              <a:pPr/>
              <a:t>‹#›</a:t>
            </a:fld>
            <a:endParaRPr lang="en-IE" dirty="0"/>
          </a:p>
        </p:txBody>
      </p:sp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xmlns="" val="247192388"/>
              </p:ext>
            </p:extLst>
          </p:nvPr>
        </p:nvGraphicFramePr>
        <p:xfrm>
          <a:off x="457200" y="459358"/>
          <a:ext cx="8229599" cy="6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0488"/>
            <a:ext cx="2723674" cy="5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68865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xmlns="" val="2245119195"/>
              </p:ext>
            </p:extLst>
          </p:nvPr>
        </p:nvGraphicFramePr>
        <p:xfrm>
          <a:off x="457201" y="459358"/>
          <a:ext cx="8229599" cy="6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0488"/>
            <a:ext cx="2723674" cy="5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931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54754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 userDrawn="1">
            <p:extLst>
              <p:ext uri="{D42A27DB-BD31-4B8C-83A1-F6EECF244321}">
                <p14:modId xmlns:p14="http://schemas.microsoft.com/office/powerpoint/2010/main" xmlns="" val="2680056028"/>
              </p:ext>
            </p:extLst>
          </p:nvPr>
        </p:nvGraphicFramePr>
        <p:xfrm>
          <a:off x="457201" y="459358"/>
          <a:ext cx="8229599" cy="6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0488"/>
            <a:ext cx="2723674" cy="5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39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 userDrawn="1">
            <p:extLst>
              <p:ext uri="{D42A27DB-BD31-4B8C-83A1-F6EECF244321}">
                <p14:modId xmlns:p14="http://schemas.microsoft.com/office/powerpoint/2010/main" xmlns="" val="1871079789"/>
              </p:ext>
            </p:extLst>
          </p:nvPr>
        </p:nvGraphicFramePr>
        <p:xfrm>
          <a:off x="457201" y="459358"/>
          <a:ext cx="8229599" cy="6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68510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xmlns="" val="2272213915"/>
              </p:ext>
            </p:extLst>
          </p:nvPr>
        </p:nvGraphicFramePr>
        <p:xfrm>
          <a:off x="457201" y="459358"/>
          <a:ext cx="8229599" cy="6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0488"/>
            <a:ext cx="2723674" cy="5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867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5287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70041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8259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87874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dirty="0" smtClean="0"/>
              <a:t>Contract Refusal</a:t>
            </a:r>
            <a:endParaRPr lang="en-IE" sz="2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95088"/>
          </a:xfrm>
        </p:spPr>
        <p:txBody>
          <a:bodyPr vert="horz" lIns="91440" tIns="45720" rIns="91440" bIns="45720" rtlCol="0">
            <a:noAutofit/>
          </a:bodyPr>
          <a:lstStyle/>
          <a:p>
            <a:pPr marL="454025" indent="-285750">
              <a:lnSpc>
                <a:spcPct val="150000"/>
              </a:lnSpc>
            </a:pPr>
            <a:r>
              <a:rPr lang="en-IE" altLang="en-US" b="1" dirty="0" smtClean="0"/>
              <a:t>Contract Refusal </a:t>
            </a:r>
            <a:r>
              <a:rPr lang="en-IE" altLang="en-US" dirty="0" smtClean="0"/>
              <a:t>is a process associated with participant’s ex-ante trading behaviour;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It relates to how the </a:t>
            </a:r>
            <a:r>
              <a:rPr lang="en-IE" altLang="en-US" b="1" dirty="0" smtClean="0"/>
              <a:t>Traded Not Delivered </a:t>
            </a:r>
            <a:r>
              <a:rPr lang="en-IE" altLang="en-US" dirty="0" smtClean="0"/>
              <a:t>element is included in a Participant’s Required Credit Cover amount;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Traded Not Delivered is calculated from a Participant’s ex-ante trading and takes account of the impact of any sales / purchases with a SEM NEMO on imbalance risk;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For purchases, it reduces a Participant’s RCC while for sales it increases it;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For sellers in the ex-ante markets, they need to have collateral posted with SEMO to meet potential non-delivery of their sales;</a:t>
            </a:r>
            <a:endParaRPr lang="en-AU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BBA2-668D-4B65-A78A-63221D942F52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4930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dirty="0" smtClean="0"/>
              <a:t>Contract Refusal</a:t>
            </a:r>
            <a:endParaRPr lang="en-IE" sz="2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95088"/>
          </a:xfrm>
        </p:spPr>
        <p:txBody>
          <a:bodyPr vert="horz" lIns="91440" tIns="45720" rIns="91440" bIns="45720" rtlCol="0">
            <a:noAutofit/>
          </a:bodyPr>
          <a:lstStyle/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Where RCC is above Posted Credit Cover, a Credit Cover Increase notice is applied;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Under the Code’s current drafting, when a CCIN is applied – </a:t>
            </a:r>
          </a:p>
          <a:p>
            <a:pPr marL="854075" lvl="1">
              <a:lnSpc>
                <a:spcPct val="150000"/>
              </a:lnSpc>
            </a:pPr>
            <a:r>
              <a:rPr lang="en-IE" altLang="en-US" sz="1800" dirty="0" smtClean="0"/>
              <a:t>A participant must react within two working days before suspension processes begin;</a:t>
            </a:r>
          </a:p>
          <a:p>
            <a:pPr marL="854075" lvl="1">
              <a:lnSpc>
                <a:spcPct val="150000"/>
              </a:lnSpc>
            </a:pPr>
            <a:r>
              <a:rPr lang="en-IE" altLang="en-US" sz="1800" dirty="0" smtClean="0"/>
              <a:t>A participant must react within the Response Period (a period of 5 continuous hours within a working day) before SEMO would begin start to refuse notification of further ex-ante  contracts from SEM NEMOs relating to this participant;</a:t>
            </a:r>
            <a:endParaRPr lang="en-AU" altLang="en-US" sz="1800" dirty="0"/>
          </a:p>
          <a:p>
            <a:pPr marL="454025">
              <a:lnSpc>
                <a:spcPct val="150000"/>
              </a:lnSpc>
            </a:pPr>
            <a:r>
              <a:rPr lang="en-IE" altLang="en-US" dirty="0" smtClean="0"/>
              <a:t>Intent of this is to limit any additional risk being amassed in the event that the CCIN is not acted on;</a:t>
            </a:r>
            <a:endParaRPr lang="en-IE" altLang="en-US" dirty="0"/>
          </a:p>
          <a:p>
            <a:pPr marL="454025">
              <a:lnSpc>
                <a:spcPct val="150000"/>
              </a:lnSpc>
            </a:pPr>
            <a:endParaRPr lang="en-AU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BBA2-668D-4B65-A78A-63221D942F52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9744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dirty="0" smtClean="0"/>
              <a:t>Contract Refusal</a:t>
            </a:r>
            <a:endParaRPr lang="en-IE" sz="2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95088"/>
          </a:xfrm>
        </p:spPr>
        <p:txBody>
          <a:bodyPr vert="horz" lIns="91440" tIns="45720" rIns="91440" bIns="45720" rtlCol="0">
            <a:noAutofit/>
          </a:bodyPr>
          <a:lstStyle/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Final design of Contract Refusal process was only finalised during the consultation process in early 2017;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By this time, imbalance settlement systems were already in build phase;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View from vendor was that applying this change would negatively impact on implementation timelines;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SEMO undertook an impact assessment  to assess if a manual workaround could be applied;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Found that this would also need support IT systems to be procured and developed;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Resulting view that this functionality will be delivered as a “Day 2” change</a:t>
            </a:r>
            <a:endParaRPr lang="en-IE" altLang="en-US" dirty="0"/>
          </a:p>
          <a:p>
            <a:pPr marL="454025">
              <a:lnSpc>
                <a:spcPct val="150000"/>
              </a:lnSpc>
            </a:pPr>
            <a:endParaRPr lang="en-AU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BBA2-668D-4B65-A78A-63221D942F52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1962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dirty="0" smtClean="0"/>
              <a:t>Contract Refusal</a:t>
            </a:r>
            <a:endParaRPr lang="en-IE" sz="2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95088"/>
          </a:xfrm>
        </p:spPr>
        <p:txBody>
          <a:bodyPr vert="horz" lIns="91440" tIns="45720" rIns="91440" bIns="45720" rtlCol="0">
            <a:noAutofit/>
          </a:bodyPr>
          <a:lstStyle/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Impact of non-implementation –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If a CCIN is not acted upon within the first 5 consecutive hours, additional sales will continue to be accepted, potentially increasing the non-delivery risk;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However, the application of the Response Period means that SEMO can take no action potentially for up to one working day after the issue of a CCIN (e.g., if a CCIN is issued after the 12 noon credit check, the 5 continuous working hours starts at 9</a:t>
            </a:r>
            <a:r>
              <a:rPr lang="en-IE" altLang="en-US" sz="1600" dirty="0" smtClean="0"/>
              <a:t>AM</a:t>
            </a:r>
            <a:r>
              <a:rPr lang="en-IE" altLang="en-US" dirty="0" smtClean="0"/>
              <a:t> the following morning and does not expire until 4</a:t>
            </a:r>
            <a:r>
              <a:rPr lang="en-IE" altLang="en-US" sz="1600" dirty="0" smtClean="0"/>
              <a:t>PM</a:t>
            </a:r>
            <a:r>
              <a:rPr lang="en-IE" altLang="en-US" dirty="0" smtClean="0"/>
              <a:t>);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As a result, the additional risk is one extra day before SEMO begins the suspension process;</a:t>
            </a:r>
          </a:p>
          <a:p>
            <a:pPr marL="454025" indent="-285750">
              <a:lnSpc>
                <a:spcPct val="150000"/>
              </a:lnSpc>
            </a:pPr>
            <a:r>
              <a:rPr lang="en-IE" altLang="en-US" dirty="0" smtClean="0"/>
              <a:t>Once participants put in place the Required Credit Cover that reflects their normal trading pattern, likelihood of a CCIN driven by the Traded Not Delivered element is minimised;</a:t>
            </a:r>
            <a:endParaRPr lang="en-IE" altLang="en-US" dirty="0"/>
          </a:p>
          <a:p>
            <a:pPr marL="454025">
              <a:lnSpc>
                <a:spcPct val="150000"/>
              </a:lnSpc>
            </a:pPr>
            <a:endParaRPr lang="en-AU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BBA2-668D-4B65-A78A-63221D942F52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2706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Credit Cover Increase Notice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534983" y="3168158"/>
            <a:ext cx="8102347" cy="17275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80075" tIns="40038" rIns="80075" bIns="40038"/>
          <a:lstStyle/>
          <a:p>
            <a:pPr>
              <a:defRPr/>
            </a:pPr>
            <a:endParaRPr lang="en-IE" dirty="0"/>
          </a:p>
        </p:txBody>
      </p: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1208952" y="3191657"/>
            <a:ext cx="6712227" cy="189208"/>
            <a:chOff x="2046529" y="6194888"/>
            <a:chExt cx="6313534" cy="12025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933566" y="6194888"/>
              <a:ext cx="60602" cy="12025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299461" y="6194888"/>
              <a:ext cx="60602" cy="12025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609762" y="6194888"/>
              <a:ext cx="60602" cy="12025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46529" y="6194888"/>
              <a:ext cx="60602" cy="12025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2883521" y="2259149"/>
            <a:ext cx="2500852" cy="86148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US" dirty="0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65630" y="2255680"/>
            <a:ext cx="1789711" cy="75345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075" tIns="40038" rIns="80075" bIns="40038">
            <a:spAutoFit/>
          </a:bodyPr>
          <a:lstStyle/>
          <a:p>
            <a:pPr>
              <a:defRPr/>
            </a:pPr>
            <a:r>
              <a:rPr lang="en-IE" sz="1400" b="1" dirty="0">
                <a:solidFill>
                  <a:schemeClr val="tx1"/>
                </a:solidFill>
              </a:rPr>
              <a:t>Credit Cover </a:t>
            </a:r>
          </a:p>
          <a:p>
            <a:pPr>
              <a:defRPr/>
            </a:pPr>
            <a:r>
              <a:rPr lang="en-IE" sz="1400" b="1" dirty="0">
                <a:solidFill>
                  <a:schemeClr val="tx1"/>
                </a:solidFill>
              </a:rPr>
              <a:t>Report published containing CCIN value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1628">
            <a:off x="1040761" y="1255753"/>
            <a:ext cx="815625" cy="95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174"/>
          <p:cNvSpPr>
            <a:spLocks noChangeArrowheads="1"/>
          </p:cNvSpPr>
          <p:nvPr/>
        </p:nvSpPr>
        <p:spPr bwMode="auto">
          <a:xfrm>
            <a:off x="7590109" y="3435755"/>
            <a:ext cx="633037" cy="32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95" tIns="40048" rIns="80095" bIns="40048">
            <a:spAutoFit/>
          </a:bodyPr>
          <a:lstStyle/>
          <a:p>
            <a:pPr algn="ctr"/>
            <a:r>
              <a:rPr lang="en-IE" sz="1600" dirty="0"/>
              <a:t>17:00</a:t>
            </a:r>
            <a:endParaRPr lang="en-GB" sz="1600" dirty="0"/>
          </a:p>
        </p:txBody>
      </p:sp>
      <p:sp>
        <p:nvSpPr>
          <p:cNvPr id="48" name="Rectangle 174"/>
          <p:cNvSpPr>
            <a:spLocks noChangeArrowheads="1"/>
          </p:cNvSpPr>
          <p:nvPr/>
        </p:nvSpPr>
        <p:spPr bwMode="auto">
          <a:xfrm>
            <a:off x="2590090" y="3444727"/>
            <a:ext cx="633037" cy="32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95" tIns="40048" rIns="80095" bIns="40048">
            <a:spAutoFit/>
          </a:bodyPr>
          <a:lstStyle/>
          <a:p>
            <a:pPr algn="ctr"/>
            <a:r>
              <a:rPr lang="en-IE" sz="1600" dirty="0"/>
              <a:t>17:00</a:t>
            </a:r>
            <a:endParaRPr lang="en-GB" sz="1600" dirty="0"/>
          </a:p>
        </p:txBody>
      </p:sp>
      <p:sp>
        <p:nvSpPr>
          <p:cNvPr id="49" name="Rectangle 174"/>
          <p:cNvSpPr>
            <a:spLocks noChangeArrowheads="1"/>
          </p:cNvSpPr>
          <p:nvPr/>
        </p:nvSpPr>
        <p:spPr bwMode="auto">
          <a:xfrm>
            <a:off x="96139" y="3453705"/>
            <a:ext cx="2305675" cy="57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95" tIns="40048" rIns="80095" bIns="40048">
            <a:spAutoFit/>
          </a:bodyPr>
          <a:lstStyle/>
          <a:p>
            <a:pPr algn="ctr"/>
            <a:r>
              <a:rPr lang="en-IE" sz="1600" dirty="0" smtClean="0"/>
              <a:t>Three credit assessments </a:t>
            </a:r>
          </a:p>
          <a:p>
            <a:pPr algn="ctr"/>
            <a:r>
              <a:rPr lang="en-IE" sz="1600" dirty="0" smtClean="0"/>
              <a:t>daily</a:t>
            </a:r>
            <a:endParaRPr lang="en-GB" sz="1600" dirty="0"/>
          </a:p>
        </p:txBody>
      </p:sp>
      <p:sp>
        <p:nvSpPr>
          <p:cNvPr id="50" name="Rectangle 174"/>
          <p:cNvSpPr>
            <a:spLocks noChangeArrowheads="1"/>
          </p:cNvSpPr>
          <p:nvPr/>
        </p:nvSpPr>
        <p:spPr bwMode="auto">
          <a:xfrm>
            <a:off x="5068935" y="3433963"/>
            <a:ext cx="633037" cy="32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95" tIns="40048" rIns="80095" bIns="40048">
            <a:spAutoFit/>
          </a:bodyPr>
          <a:lstStyle/>
          <a:p>
            <a:pPr algn="ctr"/>
            <a:r>
              <a:rPr lang="en-IE" sz="1600" dirty="0"/>
              <a:t>17:00</a:t>
            </a:r>
            <a:endParaRPr lang="en-GB" sz="1600" dirty="0"/>
          </a:p>
        </p:txBody>
      </p:sp>
      <p:sp>
        <p:nvSpPr>
          <p:cNvPr id="51" name="Right Arrow 50"/>
          <p:cNvSpPr/>
          <p:nvPr/>
        </p:nvSpPr>
        <p:spPr>
          <a:xfrm>
            <a:off x="5411403" y="2257358"/>
            <a:ext cx="2500852" cy="86148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US" dirty="0"/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176445" y="2060048"/>
            <a:ext cx="1637323" cy="30690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075" tIns="40038" rIns="80075" bIns="40038">
            <a:spAutoFit/>
          </a:bodyPr>
          <a:lstStyle/>
          <a:p>
            <a:pPr algn="ctr">
              <a:defRPr/>
            </a:pPr>
            <a:r>
              <a:rPr lang="en-IE" sz="1400" b="1" dirty="0">
                <a:solidFill>
                  <a:schemeClr val="tx1"/>
                </a:solidFill>
              </a:rPr>
              <a:t>1</a:t>
            </a:r>
            <a:r>
              <a:rPr lang="en-IE" sz="1400" b="1" baseline="30000" dirty="0">
                <a:solidFill>
                  <a:schemeClr val="tx1"/>
                </a:solidFill>
              </a:rPr>
              <a:t>st</a:t>
            </a:r>
            <a:r>
              <a:rPr lang="en-IE" sz="1400" b="1" dirty="0">
                <a:solidFill>
                  <a:schemeClr val="tx1"/>
                </a:solidFill>
              </a:rPr>
              <a:t> Working Day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602736" y="2090567"/>
            <a:ext cx="1637323" cy="30690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075" tIns="40038" rIns="80075" bIns="40038">
            <a:spAutoFit/>
          </a:bodyPr>
          <a:lstStyle/>
          <a:p>
            <a:pPr algn="ctr">
              <a:defRPr/>
            </a:pPr>
            <a:r>
              <a:rPr lang="en-IE" sz="1400" b="1" dirty="0">
                <a:solidFill>
                  <a:schemeClr val="tx1"/>
                </a:solidFill>
              </a:rPr>
              <a:t>2</a:t>
            </a:r>
            <a:r>
              <a:rPr lang="en-IE" sz="1400" b="1" baseline="30000" dirty="0">
                <a:solidFill>
                  <a:schemeClr val="tx1"/>
                </a:solidFill>
              </a:rPr>
              <a:t>nd</a:t>
            </a:r>
            <a:r>
              <a:rPr lang="en-IE" sz="1400" b="1" dirty="0">
                <a:solidFill>
                  <a:schemeClr val="tx1"/>
                </a:solidFill>
              </a:rPr>
              <a:t> Working Day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99399" y="3954785"/>
            <a:ext cx="6258602" cy="20506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075" tIns="40038" rIns="80075" bIns="40038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1600" dirty="0" smtClean="0">
                <a:solidFill>
                  <a:schemeClr val="tx1"/>
                </a:solidFill>
              </a:rPr>
              <a:t>There are three credit assessments run daily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1600" dirty="0" smtClean="0">
                <a:solidFill>
                  <a:schemeClr val="tx1"/>
                </a:solidFill>
              </a:rPr>
              <a:t>Where there is insufficient credit cover, a </a:t>
            </a:r>
            <a:r>
              <a:rPr lang="en-IE" sz="1600" b="1" dirty="0" smtClean="0">
                <a:solidFill>
                  <a:schemeClr val="tx1"/>
                </a:solidFill>
              </a:rPr>
              <a:t>Credit Cover Increase Notice </a:t>
            </a:r>
            <a:r>
              <a:rPr lang="en-IE" sz="1600" dirty="0" smtClean="0">
                <a:solidFill>
                  <a:schemeClr val="tx1"/>
                </a:solidFill>
              </a:rPr>
              <a:t>applies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1600" dirty="0" smtClean="0">
                <a:solidFill>
                  <a:schemeClr val="tx1"/>
                </a:solidFill>
              </a:rPr>
              <a:t>A participant must remedy this </a:t>
            </a:r>
            <a:r>
              <a:rPr lang="en-IE" sz="1600" b="1" dirty="0" smtClean="0">
                <a:solidFill>
                  <a:schemeClr val="tx1"/>
                </a:solidFill>
              </a:rPr>
              <a:t>within 2 working days</a:t>
            </a:r>
            <a:endParaRPr lang="en-IE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1600" dirty="0">
                <a:solidFill>
                  <a:schemeClr val="tx1"/>
                </a:solidFill>
              </a:rPr>
              <a:t>At any stage within the 2 Working Days a Participant can:</a:t>
            </a:r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r>
              <a:rPr lang="en-IE" sz="1600" dirty="0" smtClean="0">
                <a:solidFill>
                  <a:schemeClr val="tx1"/>
                </a:solidFill>
              </a:rPr>
              <a:t>Submit </a:t>
            </a:r>
            <a:r>
              <a:rPr lang="en-IE" sz="1600" dirty="0">
                <a:solidFill>
                  <a:schemeClr val="tx1"/>
                </a:solidFill>
              </a:rPr>
              <a:t>increased </a:t>
            </a:r>
            <a:r>
              <a:rPr lang="en-IE" sz="1600" dirty="0" smtClean="0">
                <a:solidFill>
                  <a:schemeClr val="tx1"/>
                </a:solidFill>
              </a:rPr>
              <a:t>collateral</a:t>
            </a:r>
            <a:endParaRPr lang="en-IE" sz="1600" dirty="0">
              <a:solidFill>
                <a:schemeClr val="tx1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r>
              <a:rPr lang="en-IE" sz="1600" dirty="0" smtClean="0">
                <a:solidFill>
                  <a:schemeClr val="tx1"/>
                </a:solidFill>
              </a:rPr>
              <a:t>Pay Bill(s</a:t>
            </a:r>
            <a:r>
              <a:rPr lang="en-IE" sz="1600" dirty="0">
                <a:solidFill>
                  <a:schemeClr val="tx1"/>
                </a:solidFill>
              </a:rPr>
              <a:t>) (before due date if necessary</a:t>
            </a:r>
            <a:r>
              <a:rPr lang="en-IE" sz="1600" dirty="0" smtClean="0">
                <a:solidFill>
                  <a:schemeClr val="tx1"/>
                </a:solidFill>
              </a:rPr>
              <a:t>)</a:t>
            </a:r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r>
              <a:rPr lang="en-IE" sz="1600" dirty="0" smtClean="0">
                <a:solidFill>
                  <a:schemeClr val="tx1"/>
                </a:solidFill>
              </a:rPr>
              <a:t>Use ex-ante markets to offset volumes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9052" y="4339252"/>
            <a:ext cx="1960725" cy="1590825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wrap="square" lIns="80095" tIns="40048" rIns="80095" bIns="40048" rtlCol="0">
            <a:spAutoFit/>
          </a:bodyPr>
          <a:lstStyle/>
          <a:p>
            <a:pPr algn="ctr"/>
            <a:r>
              <a:rPr lang="en-IE" sz="1600" b="1" dirty="0">
                <a:solidFill>
                  <a:srgbClr val="FF3300"/>
                </a:solidFill>
                <a:latin typeface="+mj-lt"/>
              </a:rPr>
              <a:t>If </a:t>
            </a:r>
            <a:r>
              <a:rPr lang="en-IE" sz="1600" b="1" dirty="0" smtClean="0">
                <a:solidFill>
                  <a:srgbClr val="FF3300"/>
                </a:solidFill>
                <a:latin typeface="+mj-lt"/>
              </a:rPr>
              <a:t>a CCIN </a:t>
            </a:r>
            <a:r>
              <a:rPr lang="en-IE" sz="1600" b="1" dirty="0">
                <a:solidFill>
                  <a:srgbClr val="FF3300"/>
                </a:solidFill>
                <a:latin typeface="+mj-lt"/>
              </a:rPr>
              <a:t>is not remedied by 17:00 2WD, Participant in Default &amp; </a:t>
            </a:r>
            <a:r>
              <a:rPr lang="en-IE" sz="1600" b="1" dirty="0" smtClean="0">
                <a:solidFill>
                  <a:srgbClr val="FF3300"/>
                </a:solidFill>
                <a:latin typeface="+mj-lt"/>
              </a:rPr>
              <a:t>will be Suspended </a:t>
            </a:r>
            <a:r>
              <a:rPr lang="en-IE" sz="1600" b="1" dirty="0">
                <a:solidFill>
                  <a:srgbClr val="FF3300"/>
                </a:solidFill>
                <a:latin typeface="+mj-lt"/>
              </a:rPr>
              <a:t>from </a:t>
            </a:r>
            <a:r>
              <a:rPr lang="en-IE" sz="1600" b="1" dirty="0" smtClean="0">
                <a:solidFill>
                  <a:srgbClr val="FF3300"/>
                </a:solidFill>
                <a:latin typeface="+mj-lt"/>
              </a:rPr>
              <a:t>the Market</a:t>
            </a:r>
            <a:endParaRPr lang="en-US" sz="1600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7771787" y="3779287"/>
            <a:ext cx="264140" cy="538428"/>
          </a:xfrm>
          <a:prstGeom prst="downArrow">
            <a:avLst/>
          </a:prstGeom>
          <a:solidFill>
            <a:srgbClr val="FF33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0095" tIns="40048" rIns="80095" bIns="40048"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A4BBA2-668D-4B65-A78A-63221D942F52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2123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-SEM – Market Rules Working 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odification Document" ma:contentTypeID="0x010100269864AADB634B43A1DAFE75AB6B7AEA00E694DBD827E2A74DAF8DBA9CA236CE9A" ma:contentTypeVersion="10" ma:contentTypeDescription="" ma:contentTypeScope="" ma:versionID="76444a00e0d344046184e9be4e4b7bda">
  <xsd:schema xmlns:xsd="http://www.w3.org/2001/XMLSchema" xmlns:p="http://schemas.microsoft.com/office/2006/metadata/properties" xmlns:ns2="f69c7b9a-bbed-41f8-b24c-bbeb71979adf" xmlns:ns3="bd8dd43f-48f8-46ce-9b8d-78f402b7750b" targetNamespace="http://schemas.microsoft.com/office/2006/metadata/properties" ma:root="true" ma:fieldsID="9f63ddca8ac484b9842f993b74a9b250" ns2:_="" ns3:_="">
    <xsd:import namespace="f69c7b9a-bbed-41f8-b24c-bbeb71979adf"/>
    <xsd:import namespace="bd8dd43f-48f8-46ce-9b8d-78f402b7750b"/>
    <xsd:element name="properties">
      <xsd:complexType>
        <xsd:sequence>
          <xsd:element name="documentManagement">
            <xsd:complexType>
              <xsd:all>
                <xsd:element ref="ns2:FromMMT" minOccurs="0"/>
                <xsd:element ref="ns2:MMTID" minOccurs="0"/>
                <xsd:element ref="ns3:Mod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69c7b9a-bbed-41f8-b24c-bbeb71979adf" elementFormDefault="qualified">
    <xsd:import namespace="http://schemas.microsoft.com/office/2006/documentManagement/types"/>
    <xsd:element name="FromMMT" ma:index="1" nillable="true" ma:displayName="From MMT" ma:default="0" ma:description="Indicates if the item was published from MMT" ma:internalName="FromMMT">
      <xsd:simpleType>
        <xsd:restriction base="dms:Boolean"/>
      </xsd:simpleType>
    </xsd:element>
    <xsd:element name="MMTID" ma:index="2" nillable="true" ma:displayName="MMT ID" ma:decimals="0" ma:internalName="MMTID" ma:percentage="FALS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bd8dd43f-48f8-46ce-9b8d-78f402b7750b" elementFormDefault="qualified">
    <xsd:import namespace="http://schemas.microsoft.com/office/2006/documentManagement/types"/>
    <xsd:element name="ModID" ma:index="3" nillable="true" ma:displayName="Mod ID" ma:list="{fe5fb5e6-2196-48f2-87cb-9a5f0541640f}" ma:internalName="ModID" ma:showField="Modification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romMMT xmlns="f69c7b9a-bbed-41f8-b24c-bbeb71979adf">true</FromMMT>
    <MMTID xmlns="f69c7b9a-bbed-41f8-b24c-bbeb71979adf">1763</MMTID>
    <ModID xmlns="bd8dd43f-48f8-46ce-9b8d-78f402b7750b">731</Mod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xternal PowerPoint" ma:contentTypeID="0x0101001491DCE7D8DA9548835C5707ACC8C7A500FAEBC05699A37B40A26E87889D541539" ma:contentTypeVersion="18" ma:contentTypeDescription="" ma:contentTypeScope="" ma:versionID="c3b4ce2c53e476fcc7d49047b670a4f4">
  <xsd:schema xmlns:xsd="http://www.w3.org/2001/XMLSchema" xmlns:xs="http://www.w3.org/2001/XMLSchema" xmlns:p="http://schemas.microsoft.com/office/2006/metadata/properties" xmlns:ns2="d37a3940-3eb6-46ae-b213-816acdc8e851" xmlns:ns3="3cada6dc-2705-46ed-bab2-0b2cd6d935ca" targetNamespace="http://schemas.microsoft.com/office/2006/metadata/properties" ma:root="true" ma:fieldsID="d27fe059abb5a6bbc6e10d1790771887" ns2:_="" ns3:_="">
    <xsd:import namespace="d37a3940-3eb6-46ae-b213-816acdc8e851"/>
    <xsd:import namespace="3cada6dc-2705-46ed-bab2-0b2cd6d935ca"/>
    <xsd:element name="properties">
      <xsd:complexType>
        <xsd:sequence>
          <xsd:element name="documentManagement">
            <xsd:complexType>
              <xsd:all>
                <xsd:element ref="ns2:Doc_x0020_Type" minOccurs="0"/>
                <xsd:element ref="ns2:Meeting_x0020_Date" minOccurs="0"/>
                <xsd:element ref="ns3:iab7cdb7554d4997ae876b11632fa575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a3940-3eb6-46ae-b213-816acdc8e851" elementFormDefault="qualified">
    <xsd:import namespace="http://schemas.microsoft.com/office/2006/documentManagement/types"/>
    <xsd:import namespace="http://schemas.microsoft.com/office/infopath/2007/PartnerControls"/>
    <xsd:element name="Doc_x0020_Type" ma:index="8" nillable="true" ma:displayName="Doc Type" ma:default="BLG" ma:format="Dropdown" ma:internalName="Doc_x0020_Type" ma:readOnly="false">
      <xsd:simpleType>
        <xsd:union memberTypes="dms:Text">
          <xsd:simpleType>
            <xsd:restriction base="dms:Choice">
              <xsd:enumeration value="BLG"/>
              <xsd:enumeration value="TLG"/>
              <xsd:enumeration value="PMG"/>
              <xsd:enumeration value="RWG"/>
              <xsd:enumeration value="Admin"/>
              <xsd:enumeration value="Other"/>
              <xsd:enumeration value="Lunch &amp; Learn"/>
              <xsd:enumeration value="I-SEM Quarterly All Hands"/>
              <xsd:enumeration value="ICOs Comms Meetings"/>
              <xsd:enumeration value="Liaision Group Planning Materials"/>
            </xsd:restriction>
          </xsd:simpleType>
        </xsd:union>
      </xsd:simpleType>
    </xsd:element>
    <xsd:element name="Meeting_x0020_Date" ma:index="9" nillable="true" ma:displayName="Meeting Date" ma:format="DateOnly" ma:internalName="Meeting_x0020_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da6dc-2705-46ed-bab2-0b2cd6d935ca" elementFormDefault="qualified">
    <xsd:import namespace="http://schemas.microsoft.com/office/2006/documentManagement/types"/>
    <xsd:import namespace="http://schemas.microsoft.com/office/infopath/2007/PartnerControls"/>
    <xsd:element name="iab7cdb7554d4997ae876b11632fa575" ma:index="10" nillable="true" ma:taxonomy="true" ma:internalName="iab7cdb7554d4997ae876b11632fa575" ma:taxonomyFieldName="File_x0020_Category" ma:displayName="File Category" ma:default="" ma:fieldId="{2ab7cdb7-554d-4997-ae87-6b11632fa575}" ma:taxonomyMulti="true" ma:sspId="bba0571d-0b8e-466e-908c-4c59ad63fd5c" ma:termSetId="d6e1f201-92b0-484d-8c3e-6dc5f6daf1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c5c619c4-3b62-4197-a5dd-cc1647151811}" ma:internalName="TaxCatchAll" ma:showField="CatchAllData" ma:web="163ea899-1ba7-4893-aeeb-6935f5518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c5c619c4-3b62-4197-a5dd-cc1647151811}" ma:internalName="TaxCatchAllLabel" ma:readOnly="true" ma:showField="CatchAllDataLabel" ma:web="163ea899-1ba7-4893-aeeb-6935f5518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CC0267-9934-4B70-81A9-02B0FB31CE02}"/>
</file>

<file path=customXml/itemProps2.xml><?xml version="1.0" encoding="utf-8"?>
<ds:datastoreItem xmlns:ds="http://schemas.openxmlformats.org/officeDocument/2006/customXml" ds:itemID="{1E0B7867-9545-4DFE-88F1-A3DBE48618D8}"/>
</file>

<file path=customXml/itemProps3.xml><?xml version="1.0" encoding="utf-8"?>
<ds:datastoreItem xmlns:ds="http://schemas.openxmlformats.org/officeDocument/2006/customXml" ds:itemID="{B301AAC2-ED74-4BC7-A3A6-771AB9283B62}"/>
</file>

<file path=customXml/itemProps4.xml><?xml version="1.0" encoding="utf-8"?>
<ds:datastoreItem xmlns:ds="http://schemas.openxmlformats.org/officeDocument/2006/customXml" ds:itemID="{A430D459-8288-4390-997B-4ED49586B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a3940-3eb6-46ae-b213-816acdc8e851"/>
    <ds:schemaRef ds:uri="3cada6dc-2705-46ed-bab2-0b2cd6d93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I-SEM – Market Rules Working Group</Template>
  <TotalTime>10249</TotalTime>
  <Words>549</Words>
  <Application>Microsoft Office PowerPoint</Application>
  <PresentationFormat>On-screen Show (4:3)</PresentationFormat>
  <Paragraphs>48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I-SEM – Market Rules Working Group</vt:lpstr>
      <vt:lpstr>Contract Refusal</vt:lpstr>
      <vt:lpstr>Contract Refusal</vt:lpstr>
      <vt:lpstr>Contract Refusal</vt:lpstr>
      <vt:lpstr>Contract Refusal</vt:lpstr>
      <vt:lpstr>Credit Cover Increase Notice</vt:lpstr>
    </vt:vector>
  </TitlesOfParts>
  <Company>EirGrid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Mods Panel 78 - Mod_13_17 Contract Refusal Deferral</dc:title>
  <dc:creator>EirGrid</dc:creator>
  <cp:lastModifiedBy>eblair</cp:lastModifiedBy>
  <cp:revision>523</cp:revision>
  <cp:lastPrinted>2017-03-28T14:48:48Z</cp:lastPrinted>
  <dcterms:created xsi:type="dcterms:W3CDTF">2015-11-30T15:39:20Z</dcterms:created>
  <dcterms:modified xsi:type="dcterms:W3CDTF">2017-12-20T14:10:20Z</dcterms:modified>
  <cp:contentType>Modification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0x010100269864AADB634B43A1DAFE75AB6B7AEA00E694DBD827E2A74DAF8DBA9CA236CE9A</vt:lpwstr>
  </property>
  <property fmtid="{D5CDD505-2E9C-101B-9397-08002B2CF9AE}" pid="3" name="Order">
    <vt:r8>10000</vt:r8>
  </property>
  <property fmtid="{D5CDD505-2E9C-101B-9397-08002B2CF9AE}" pid="4" name="Doc Type">
    <vt:lpwstr>Modifications</vt:lpwstr>
  </property>
  <property fmtid="{D5CDD505-2E9C-101B-9397-08002B2CF9AE}" pid="5" name="Sub Type">
    <vt:lpwstr>Working Group Meeting 4</vt:lpwstr>
  </property>
  <property fmtid="{D5CDD505-2E9C-101B-9397-08002B2CF9AE}" pid="6" name="Meeting Document Type">
    <vt:lpwstr>Presentation</vt:lpwstr>
  </property>
  <property fmtid="{D5CDD505-2E9C-101B-9397-08002B2CF9AE}" pid="7" name="Document Status1">
    <vt:lpwstr>Draft</vt:lpwstr>
  </property>
  <property fmtid="{D5CDD505-2E9C-101B-9397-08002B2CF9AE}" pid="8" name="MeetingDate">
    <vt:lpwstr>2016-01-21T00:00:00+00:00</vt:lpwstr>
  </property>
  <property fmtid="{D5CDD505-2E9C-101B-9397-08002B2CF9AE}" pid="9" name="Meeting Date">
    <vt:lpwstr>2017-12-12T00:00:00+00:00</vt:lpwstr>
  </property>
  <property fmtid="{D5CDD505-2E9C-101B-9397-08002B2CF9AE}" pid="10" name="Process Type">
    <vt:lpwstr>Balancing Market Information Session</vt:lpwstr>
  </property>
  <property fmtid="{D5CDD505-2E9C-101B-9397-08002B2CF9AE}" pid="11" name="File Category">
    <vt:lpwstr>9;#Presentation|12756bda-ff4b-4d1a-bf18-0ce42192d00c</vt:lpwstr>
  </property>
  <property fmtid="{D5CDD505-2E9C-101B-9397-08002B2CF9AE}" pid="12" name="iab7cdb7554d4997ae876b11632fa575">
    <vt:lpwstr>Presentation12756bda-ff4b-4d1a-bf18-0ce42192d00c</vt:lpwstr>
  </property>
  <property fmtid="{D5CDD505-2E9C-101B-9397-08002B2CF9AE}" pid="13" name="TaxCatchAll">
    <vt:lpwstr>9</vt:lpwstr>
  </property>
  <property fmtid="{D5CDD505-2E9C-101B-9397-08002B2CF9AE}" pid="16" name="Year of Modification Proposal">
    <vt:lpwstr>2017</vt:lpwstr>
  </property>
  <property fmtid="{D5CDD505-2E9C-101B-9397-08002B2CF9AE}" pid="17" name="Document Type">
    <vt:lpwstr>Slides</vt:lpwstr>
  </property>
  <property fmtid="{D5CDD505-2E9C-101B-9397-08002B2CF9AE}" pid="18" name="Copy to Website">
    <vt:lpwstr>true</vt:lpwstr>
  </property>
  <property fmtid="{D5CDD505-2E9C-101B-9397-08002B2CF9AE}" pid="19" name="Mod ID">
    <vt:lpwstr>1069</vt:lpwstr>
  </property>
  <property fmtid="{D5CDD505-2E9C-101B-9397-08002B2CF9AE}" pid="20" name="_CopySource">
    <vt:lpwstr>Mods Panel 78 - Mod_13_17 Contract Refusal Deferral.pptx</vt:lpwstr>
  </property>
</Properties>
</file>