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customXml/itemProps1.xml" ContentType="application/vnd.openxmlformats-officedocument.customXmlPropertie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customXml/itemProps2.xml" ContentType="application/vnd.openxmlformats-officedocument.customXmlPropertie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91F4A29-030D-4B4F-B785-7ED1ED9ADCB5}" type="datetimeFigureOut">
              <a:rPr lang="en-IE" smtClean="0"/>
              <a:pPr/>
              <a:t>12/03/2018</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9964B5-F27B-4079-9831-3A1C4054BA10}" type="slidenum">
              <a:rPr lang="en-IE" smtClean="0"/>
              <a:pPr/>
              <a:t>‹#›</a:t>
            </a:fld>
            <a:endParaRPr lang="en-I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AAAACA9-53AA-4D78-804A-3127B6911D65}" type="slidenum">
              <a:rPr lang="en-US" smtClean="0"/>
              <a:pPr/>
              <a:t>8</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308304" y="188640"/>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17" name="TextBox 16"/>
          <p:cNvSpPr txBox="1"/>
          <p:nvPr/>
        </p:nvSpPr>
        <p:spPr>
          <a:xfrm>
            <a:off x="1524000" y="1066800"/>
            <a:ext cx="5832648" cy="4185761"/>
          </a:xfrm>
          <a:prstGeom prst="rect">
            <a:avLst/>
          </a:prstGeom>
          <a:noFill/>
        </p:spPr>
        <p:txBody>
          <a:bodyPr wrap="square" rtlCol="0">
            <a:spAutoFit/>
          </a:bodyPr>
          <a:lstStyle/>
          <a:p>
            <a:pPr algn="ctr"/>
            <a:r>
              <a:rPr lang="en-GB" sz="3800" b="1" dirty="0" smtClean="0"/>
              <a:t>MOD_13_17 V2</a:t>
            </a:r>
          </a:p>
          <a:p>
            <a:pPr algn="ctr"/>
            <a:r>
              <a:rPr lang="en-GB" sz="3800" b="1" dirty="0" smtClean="0"/>
              <a:t>Deferral of SEM NEMO Credit Reports and Non-acceptance of Contracted Quantities</a:t>
            </a:r>
          </a:p>
          <a:p>
            <a:pPr algn="ctr"/>
            <a:endParaRPr lang="en-GB" sz="3800" b="1" dirty="0" smtClean="0"/>
          </a:p>
          <a:p>
            <a:pPr algn="ctr"/>
            <a:r>
              <a:rPr lang="en-GB" sz="3800" b="1" dirty="0" smtClean="0"/>
              <a:t>13</a:t>
            </a:r>
            <a:r>
              <a:rPr lang="en-GB" sz="3800" b="1" baseline="30000" dirty="0" smtClean="0"/>
              <a:t>th</a:t>
            </a:r>
            <a:r>
              <a:rPr lang="en-GB" sz="3800" b="1" dirty="0" smtClean="0"/>
              <a:t> March 2018</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4801314"/>
          </a:xfrm>
          <a:prstGeom prst="rect">
            <a:avLst/>
          </a:prstGeom>
          <a:noFill/>
        </p:spPr>
        <p:txBody>
          <a:bodyPr wrap="square" rtlCol="0">
            <a:spAutoFit/>
          </a:bodyPr>
          <a:lstStyle/>
          <a:p>
            <a:pPr>
              <a:buFont typeface="Wingdings" pitchFamily="2" charset="2"/>
              <a:buChar char="Ø"/>
            </a:pPr>
            <a:endParaRPr lang="en-GB" dirty="0" smtClean="0"/>
          </a:p>
          <a:p>
            <a:pPr>
              <a:buFont typeface="Wingdings" pitchFamily="2" charset="2"/>
              <a:buChar char="Ø"/>
            </a:pPr>
            <a:r>
              <a:rPr lang="en-GB" dirty="0" smtClean="0"/>
              <a:t>Version 1 Proposal sought to defer both the provisions for issuance of a SEM NEMO Credit Report and the Non-acceptance of Contracted Quantities which was to occur where a credit breach was not remedied within the Response </a:t>
            </a:r>
            <a:r>
              <a:rPr lang="en-GB" dirty="0" smtClean="0"/>
              <a:t>Period Duration</a:t>
            </a:r>
            <a:endParaRPr lang="en-GB" dirty="0" smtClean="0"/>
          </a:p>
          <a:p>
            <a:pPr>
              <a:buFont typeface="Wingdings" pitchFamily="2" charset="2"/>
              <a:buChar char="Ø"/>
            </a:pPr>
            <a:endParaRPr lang="en-GB" dirty="0" smtClean="0"/>
          </a:p>
          <a:p>
            <a:pPr>
              <a:buFont typeface="Wingdings" pitchFamily="2" charset="2"/>
              <a:buChar char="Ø"/>
            </a:pPr>
            <a:endParaRPr lang="en-GB" dirty="0" smtClean="0"/>
          </a:p>
          <a:p>
            <a:endParaRPr lang="en-GB" dirty="0" smtClean="0"/>
          </a:p>
          <a:p>
            <a:pPr>
              <a:buFont typeface="Wingdings" pitchFamily="2" charset="2"/>
              <a:buChar char="Ø"/>
            </a:pPr>
            <a:r>
              <a:rPr lang="en-GB" dirty="0" smtClean="0"/>
              <a:t>Version 2;</a:t>
            </a:r>
          </a:p>
          <a:p>
            <a:pPr lvl="1">
              <a:buFont typeface="Wingdings" pitchFamily="2" charset="2"/>
              <a:buChar char="Ø"/>
            </a:pPr>
            <a:r>
              <a:rPr lang="en-GB" dirty="0" smtClean="0"/>
              <a:t>Retains the SEM NEMO Credit Report provisions ( to be carried out via manual workaround)</a:t>
            </a:r>
          </a:p>
          <a:p>
            <a:pPr lvl="1">
              <a:buFont typeface="Wingdings" pitchFamily="2" charset="2"/>
              <a:buChar char="Ø"/>
            </a:pPr>
            <a:r>
              <a:rPr lang="en-GB" dirty="0" smtClean="0"/>
              <a:t>Still defers contract refusal provisions</a:t>
            </a:r>
          </a:p>
          <a:p>
            <a:pPr lvl="1">
              <a:buFont typeface="Wingdings" pitchFamily="2" charset="2"/>
              <a:buChar char="Ø"/>
            </a:pPr>
            <a:r>
              <a:rPr lang="en-GB" dirty="0" smtClean="0"/>
              <a:t>Codifies an enduring obligation on SEM NEMOs not to notify contracts where suspension is in place or credit breach has not been remedied within the Response Period Duration (currently 5 consecutive working hours)</a:t>
            </a:r>
          </a:p>
          <a:p>
            <a:pPr lvl="1">
              <a:buFont typeface="Wingdings" pitchFamily="2" charset="2"/>
              <a:buChar char="Ø"/>
            </a:pPr>
            <a:endParaRPr lang="en-GB" dirty="0" smtClean="0"/>
          </a:p>
          <a:p>
            <a:pPr lvl="1"/>
            <a:endParaRPr lang="en-GB" dirty="0" smtClean="0"/>
          </a:p>
          <a:p>
            <a:pPr lvl="1"/>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a:t>
            </a:r>
            <a:endParaRPr lang="en-IE" sz="2400" b="1" u="sng"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646331"/>
          </a:xfrm>
          <a:prstGeom prst="rect">
            <a:avLst/>
          </a:prstGeom>
          <a:noFill/>
        </p:spPr>
        <p:txBody>
          <a:bodyPr wrap="square" rtlCol="0">
            <a:spAutoFit/>
          </a:bodyPr>
          <a:lstStyle/>
          <a:p>
            <a:pPr>
              <a:buFont typeface="Wingdings" pitchFamily="2" charset="2"/>
              <a:buChar char="Ø"/>
            </a:pPr>
            <a:endParaRPr lang="en-GB" dirty="0" smtClean="0"/>
          </a:p>
          <a:p>
            <a:pPr lvl="1"/>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Summary Information Cont.</a:t>
            </a:r>
            <a:endParaRPr lang="en-IE" sz="2400" b="1" u="sng" dirty="0"/>
          </a:p>
        </p:txBody>
      </p:sp>
      <p:sp>
        <p:nvSpPr>
          <p:cNvPr id="9" name="TextBox 8"/>
          <p:cNvSpPr txBox="1"/>
          <p:nvPr/>
        </p:nvSpPr>
        <p:spPr>
          <a:xfrm>
            <a:off x="457200" y="1371600"/>
            <a:ext cx="8077200" cy="4247317"/>
          </a:xfrm>
          <a:prstGeom prst="rect">
            <a:avLst/>
          </a:prstGeom>
          <a:noFill/>
        </p:spPr>
        <p:txBody>
          <a:bodyPr wrap="square" rtlCol="0">
            <a:spAutoFit/>
          </a:bodyPr>
          <a:lstStyle/>
          <a:p>
            <a:pPr marL="0" lvl="1">
              <a:buFont typeface="Wingdings" pitchFamily="2" charset="2"/>
              <a:buChar char="Ø"/>
            </a:pPr>
            <a:r>
              <a:rPr lang="en-GB" dirty="0" smtClean="0"/>
              <a:t>Note that the obligation to not notify contracts for credit breach is marginally more severe than the contract refusal since it doesn’t have additional nuance to allow contracts which improve credit position or refusal of smallest contracts first which is the case for contract refusal per G.12.3.3 which cannot be put in place for Trading Halt</a:t>
            </a:r>
          </a:p>
          <a:p>
            <a:pPr marL="0" lvl="1">
              <a:buFont typeface="Wingdings" pitchFamily="2" charset="2"/>
              <a:buChar char="Ø"/>
            </a:pPr>
            <a:endParaRPr lang="en-GB" dirty="0" smtClean="0"/>
          </a:p>
          <a:p>
            <a:pPr marL="0" lvl="1">
              <a:buFont typeface="Wingdings" pitchFamily="2" charset="2"/>
              <a:buChar char="Ø"/>
            </a:pPr>
            <a:r>
              <a:rPr lang="en-GB" dirty="0" smtClean="0"/>
              <a:t>SEMO would also like to note the following extract from decision paper SEM-17-46 in the context of a proposal which seeks to introduce SEM NEMO obligations re non notification of contracts since it will no longer be accurate if this proposal is implemented;</a:t>
            </a:r>
          </a:p>
          <a:p>
            <a:pPr marL="0" lvl="1">
              <a:buFont typeface="Wingdings" pitchFamily="2" charset="2"/>
              <a:buChar char="Ø"/>
            </a:pPr>
            <a:endParaRPr lang="en-GB" dirty="0" smtClean="0"/>
          </a:p>
          <a:p>
            <a:pPr marL="0" lvl="1"/>
            <a:r>
              <a:rPr lang="en-IE" i="1" u="sng" dirty="0" smtClean="0"/>
              <a:t>Furthermore, the actions any NEMO operating in in the I-SEM decides to take in relation to contract rejection are distinct from the Part B Trading and Settlement Code arrangements.</a:t>
            </a:r>
            <a:endParaRPr lang="en-GB" i="1" u="sng" dirty="0" smtClean="0"/>
          </a:p>
          <a:p>
            <a:endParaRPr lang="en-I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646331"/>
          </a:xfrm>
          <a:prstGeom prst="rect">
            <a:avLst/>
          </a:prstGeom>
          <a:noFill/>
        </p:spPr>
        <p:txBody>
          <a:bodyPr wrap="square" rtlCol="0">
            <a:spAutoFit/>
          </a:bodyPr>
          <a:lstStyle/>
          <a:p>
            <a:pPr>
              <a:buFont typeface="Wingdings" pitchFamily="2" charset="2"/>
              <a:buChar char="Ø"/>
            </a:pPr>
            <a:endParaRPr lang="en-GB" dirty="0" smtClean="0"/>
          </a:p>
          <a:p>
            <a:pPr lvl="1"/>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Legal Drafting Amendments</a:t>
            </a:r>
            <a:endParaRPr lang="en-IE" sz="2400" b="1" u="sng" dirty="0"/>
          </a:p>
        </p:txBody>
      </p:sp>
      <p:sp>
        <p:nvSpPr>
          <p:cNvPr id="9" name="TextBox 8"/>
          <p:cNvSpPr txBox="1"/>
          <p:nvPr/>
        </p:nvSpPr>
        <p:spPr>
          <a:xfrm>
            <a:off x="457200" y="1371600"/>
            <a:ext cx="8077200" cy="4862870"/>
          </a:xfrm>
          <a:prstGeom prst="rect">
            <a:avLst/>
          </a:prstGeom>
          <a:noFill/>
        </p:spPr>
        <p:txBody>
          <a:bodyPr wrap="square" rtlCol="0">
            <a:spAutoFit/>
          </a:bodyPr>
          <a:lstStyle/>
          <a:p>
            <a:pPr marL="0" lvl="1">
              <a:buFont typeface="Wingdings" pitchFamily="2" charset="2"/>
              <a:buChar char="Ø"/>
            </a:pPr>
            <a:r>
              <a:rPr lang="en-GB" sz="1600" dirty="0" smtClean="0"/>
              <a:t>legal drafting amendments from the submitted proposal have been identified on review as follows</a:t>
            </a:r>
          </a:p>
          <a:p>
            <a:pPr marL="0" lvl="1">
              <a:buFont typeface="Wingdings" pitchFamily="2" charset="2"/>
              <a:buChar char="Ø"/>
            </a:pPr>
            <a:endParaRPr lang="en-GB" sz="1600" dirty="0" smtClean="0"/>
          </a:p>
          <a:p>
            <a:pPr marL="457200" lvl="2">
              <a:buFont typeface="Wingdings" pitchFamily="2" charset="2"/>
              <a:buChar char="Ø"/>
            </a:pPr>
            <a:r>
              <a:rPr lang="en-GB" sz="1600" dirty="0" smtClean="0"/>
              <a:t>One member highlighted that the provision for SEM NEMOs not to notify contracts where there is a suspension in effect, should apply at the unit rather than Participant level to allow for the fact that a Participant may be suspended in respect of some but not all of its registered Units</a:t>
            </a:r>
          </a:p>
          <a:p>
            <a:pPr marL="457200" lvl="2"/>
            <a:endParaRPr lang="en-GB" sz="1600" dirty="0" smtClean="0"/>
          </a:p>
          <a:p>
            <a:pPr marL="457200" lvl="2">
              <a:buFont typeface="Wingdings" pitchFamily="2" charset="2"/>
              <a:buChar char="Ø"/>
            </a:pPr>
            <a:r>
              <a:rPr lang="en-GB" sz="1600" dirty="0" smtClean="0"/>
              <a:t>On review I have noticed that the drafting to apply an obligation to not notify contracts where there is a credit breach requires an amendment due to the definition of response period, there are two options to address </a:t>
            </a:r>
            <a:r>
              <a:rPr lang="en-GB" sz="1600" dirty="0" smtClean="0"/>
              <a:t>this</a:t>
            </a:r>
            <a:endParaRPr lang="en-GB" sz="1600" dirty="0" smtClean="0"/>
          </a:p>
          <a:p>
            <a:pPr marL="0" lvl="1">
              <a:buFont typeface="Wingdings" pitchFamily="2" charset="2"/>
              <a:buChar char="Ø"/>
            </a:pPr>
            <a:endParaRPr lang="en-GB" i="1" u="sng" dirty="0" smtClean="0"/>
          </a:p>
          <a:p>
            <a:pPr marL="447675" lvl="1">
              <a:buFont typeface="Wingdings" pitchFamily="2" charset="2"/>
              <a:buChar char="Ø"/>
            </a:pPr>
            <a:r>
              <a:rPr lang="en-GB" sz="1600" dirty="0" smtClean="0"/>
              <a:t>One member highlighted that the provision for SEM NEMOs not to notify contracts where there is a credit breach applies where this is the case for a Response Period and that the definition of Response Period is held within the legal drafting on contract refusal which is ‘intentionally blank’ while the deferral is in place and also that this isn’t specified as applying to the new clause re non notification of contracts by SEM NEMOs</a:t>
            </a:r>
          </a:p>
          <a:p>
            <a:pPr marL="0" lvl="1">
              <a:buFont typeface="Wingdings" pitchFamily="2" charset="2"/>
              <a:buChar char="Ø"/>
            </a:pPr>
            <a:endParaRPr lang="en-GB" i="1" u="sng" dirty="0" smtClean="0"/>
          </a:p>
          <a:p>
            <a:endParaRPr lang="en-I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646331"/>
          </a:xfrm>
          <a:prstGeom prst="rect">
            <a:avLst/>
          </a:prstGeom>
          <a:noFill/>
        </p:spPr>
        <p:txBody>
          <a:bodyPr wrap="square" rtlCol="0">
            <a:spAutoFit/>
          </a:bodyPr>
          <a:lstStyle/>
          <a:p>
            <a:pPr>
              <a:buFont typeface="Wingdings" pitchFamily="2" charset="2"/>
              <a:buChar char="Ø"/>
            </a:pPr>
            <a:endParaRPr lang="en-GB" dirty="0" smtClean="0"/>
          </a:p>
          <a:p>
            <a:pPr lvl="1"/>
            <a:endParaRPr lang="en-GB" dirty="0" smtClean="0"/>
          </a:p>
        </p:txBody>
      </p:sp>
      <p:sp>
        <p:nvSpPr>
          <p:cNvPr id="8" name="TextBox 7"/>
          <p:cNvSpPr txBox="1"/>
          <p:nvPr/>
        </p:nvSpPr>
        <p:spPr>
          <a:xfrm>
            <a:off x="1619672" y="620688"/>
            <a:ext cx="5832648" cy="461665"/>
          </a:xfrm>
          <a:prstGeom prst="rect">
            <a:avLst/>
          </a:prstGeom>
          <a:noFill/>
        </p:spPr>
        <p:txBody>
          <a:bodyPr wrap="square" rtlCol="0">
            <a:spAutoFit/>
          </a:bodyPr>
          <a:lstStyle/>
          <a:p>
            <a:pPr algn="ctr"/>
            <a:r>
              <a:rPr lang="en-GB" sz="2400" b="1" u="sng" dirty="0" smtClean="0"/>
              <a:t>Legal Drafting Amendments – legal text</a:t>
            </a:r>
            <a:endParaRPr lang="en-IE" sz="2400" b="1" u="sng" dirty="0"/>
          </a:p>
        </p:txBody>
      </p:sp>
      <p:sp>
        <p:nvSpPr>
          <p:cNvPr id="9" name="TextBox 8"/>
          <p:cNvSpPr txBox="1"/>
          <p:nvPr/>
        </p:nvSpPr>
        <p:spPr>
          <a:xfrm>
            <a:off x="457200" y="1371600"/>
            <a:ext cx="8077200" cy="5632311"/>
          </a:xfrm>
          <a:prstGeom prst="rect">
            <a:avLst/>
          </a:prstGeom>
          <a:noFill/>
        </p:spPr>
        <p:txBody>
          <a:bodyPr wrap="square" rtlCol="0">
            <a:spAutoFit/>
          </a:bodyPr>
          <a:lstStyle/>
          <a:p>
            <a:r>
              <a:rPr lang="en-GB" u="sng" dirty="0" smtClean="0"/>
              <a:t>Current Drafting</a:t>
            </a:r>
          </a:p>
          <a:p>
            <a:endParaRPr lang="en-IE" u="sng" dirty="0" smtClean="0"/>
          </a:p>
          <a:p>
            <a:r>
              <a:rPr lang="en-IE" dirty="0" smtClean="0"/>
              <a:t>F.2.2.1A Each Scheduling Agent for a Participant shall not submit to the Market Operator details of any Contracted Quantities, as contemplated by clause F.2.2.1, for any Participant registered under a Party for whom suspension is in effect under a </a:t>
            </a:r>
            <a:r>
              <a:rPr lang="en-IE" dirty="0" err="1" smtClean="0"/>
              <a:t>Suspension.Order</a:t>
            </a:r>
            <a:r>
              <a:rPr lang="en-IE" dirty="0" smtClean="0"/>
              <a:t>.</a:t>
            </a:r>
          </a:p>
          <a:p>
            <a:endParaRPr lang="en-GB" dirty="0" smtClean="0"/>
          </a:p>
          <a:p>
            <a:r>
              <a:rPr lang="en-GB" u="sng" dirty="0" smtClean="0"/>
              <a:t>Proposed Drafting</a:t>
            </a:r>
          </a:p>
          <a:p>
            <a:endParaRPr lang="en-GB" u="sng" dirty="0" smtClean="0"/>
          </a:p>
          <a:p>
            <a:r>
              <a:rPr lang="en-IE" dirty="0" smtClean="0"/>
              <a:t>F.2.2.1A Each Scheduling Agent for a Participant shall not submit to the Market Operator details of any Contracted Quantities, as contemplated by clause F.2.2.1, </a:t>
            </a:r>
            <a:r>
              <a:rPr lang="en-IE" dirty="0" smtClean="0">
                <a:solidFill>
                  <a:srgbClr val="FF0000"/>
                </a:solidFill>
              </a:rPr>
              <a:t>for Units registered under </a:t>
            </a:r>
            <a:r>
              <a:rPr lang="en-IE" dirty="0" smtClean="0"/>
              <a:t>any Participant </a:t>
            </a:r>
            <a:r>
              <a:rPr lang="en-IE" dirty="0" smtClean="0">
                <a:solidFill>
                  <a:srgbClr val="FF0000"/>
                </a:solidFill>
              </a:rPr>
              <a:t>which is </a:t>
            </a:r>
            <a:r>
              <a:rPr lang="en-IE" dirty="0" smtClean="0"/>
              <a:t>registered under a Party for whom suspension is in effect under a Suspension Order.</a:t>
            </a:r>
          </a:p>
          <a:p>
            <a:endParaRPr lang="en-GB" u="sng" dirty="0" smtClean="0"/>
          </a:p>
          <a:p>
            <a:endParaRPr lang="en-IE" u="sng" dirty="0" smtClean="0"/>
          </a:p>
          <a:p>
            <a:endParaRPr lang="en-GB" dirty="0" smtClean="0"/>
          </a:p>
          <a:p>
            <a:endParaRPr lang="en-IE" dirty="0" smtClean="0"/>
          </a:p>
          <a:p>
            <a:endParaRPr lang="en-GB" dirty="0" smtClean="0"/>
          </a:p>
          <a:p>
            <a:endParaRPr lang="en-GB" dirty="0" smtClean="0"/>
          </a:p>
          <a:p>
            <a:endParaRPr lang="en-IE"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646331"/>
          </a:xfrm>
          <a:prstGeom prst="rect">
            <a:avLst/>
          </a:prstGeom>
          <a:noFill/>
        </p:spPr>
        <p:txBody>
          <a:bodyPr wrap="square" rtlCol="0">
            <a:spAutoFit/>
          </a:bodyPr>
          <a:lstStyle/>
          <a:p>
            <a:pPr>
              <a:buFont typeface="Wingdings" pitchFamily="2" charset="2"/>
              <a:buChar char="Ø"/>
            </a:pPr>
            <a:endParaRPr lang="en-GB" dirty="0" smtClean="0"/>
          </a:p>
          <a:p>
            <a:pPr lvl="1"/>
            <a:endParaRPr lang="en-GB" dirty="0" smtClean="0"/>
          </a:p>
        </p:txBody>
      </p:sp>
      <p:sp>
        <p:nvSpPr>
          <p:cNvPr id="8" name="TextBox 7"/>
          <p:cNvSpPr txBox="1"/>
          <p:nvPr/>
        </p:nvSpPr>
        <p:spPr>
          <a:xfrm>
            <a:off x="1066800" y="620688"/>
            <a:ext cx="6385520" cy="461665"/>
          </a:xfrm>
          <a:prstGeom prst="rect">
            <a:avLst/>
          </a:prstGeom>
          <a:noFill/>
        </p:spPr>
        <p:txBody>
          <a:bodyPr wrap="square" rtlCol="0">
            <a:spAutoFit/>
          </a:bodyPr>
          <a:lstStyle/>
          <a:p>
            <a:pPr algn="ctr"/>
            <a:r>
              <a:rPr lang="en-GB" sz="2400" b="1" u="sng" dirty="0" smtClean="0"/>
              <a:t>Legal Drafting Amendments – legal text Cont.</a:t>
            </a:r>
            <a:endParaRPr lang="en-IE" sz="2400" b="1" u="sng" dirty="0"/>
          </a:p>
        </p:txBody>
      </p:sp>
      <p:sp>
        <p:nvSpPr>
          <p:cNvPr id="9" name="TextBox 8"/>
          <p:cNvSpPr txBox="1"/>
          <p:nvPr/>
        </p:nvSpPr>
        <p:spPr>
          <a:xfrm>
            <a:off x="457200" y="1066801"/>
            <a:ext cx="8077200" cy="6186309"/>
          </a:xfrm>
          <a:prstGeom prst="rect">
            <a:avLst/>
          </a:prstGeom>
          <a:noFill/>
        </p:spPr>
        <p:txBody>
          <a:bodyPr wrap="square" rtlCol="0">
            <a:spAutoFit/>
          </a:bodyPr>
          <a:lstStyle/>
          <a:p>
            <a:r>
              <a:rPr lang="en-GB" u="sng" dirty="0" smtClean="0"/>
              <a:t>Current Drafting</a:t>
            </a:r>
          </a:p>
          <a:p>
            <a:endParaRPr lang="en-IE" u="sng" dirty="0" smtClean="0"/>
          </a:p>
          <a:p>
            <a:r>
              <a:rPr lang="en-IE" dirty="0" smtClean="0"/>
              <a:t>F.2.2.1B Each Scheduling Agent for a Participant shall not submit to the Market Operator details of any Contracted Quantities, as contemplated by clause F.2.2.1, for any Participant whose Credit Cover Ratio has been equal to or exceeded the Breach Limit in every SEM NEMO Credit Report in a given Response Period.</a:t>
            </a:r>
          </a:p>
          <a:p>
            <a:endParaRPr lang="en-GB" dirty="0" smtClean="0"/>
          </a:p>
          <a:p>
            <a:r>
              <a:rPr lang="en-GB" u="sng" dirty="0" smtClean="0"/>
              <a:t>Option 1 Proposed Drafting (should not require retention of Response Period Definition)</a:t>
            </a:r>
          </a:p>
          <a:p>
            <a:endParaRPr lang="en-GB" u="sng" dirty="0" smtClean="0"/>
          </a:p>
          <a:p>
            <a:r>
              <a:rPr lang="en-IE" dirty="0" smtClean="0"/>
              <a:t>F.2.2.1B Each Scheduling Agent for a Participant shall not submit to the Market Operator details of any Contracted Quantities, as contemplated by clause F.2.2.1, for any Participant whose Credit Cover Ratio has been equal to or exceeded the Breach Limit in every SEM NEMO Credit Report for a period of time</a:t>
            </a:r>
            <a:r>
              <a:rPr lang="en-IE" dirty="0" smtClean="0">
                <a:solidFill>
                  <a:srgbClr val="FF0000"/>
                </a:solidFill>
              </a:rPr>
              <a:t> exceeding the Response Period </a:t>
            </a:r>
            <a:r>
              <a:rPr lang="en-IE" dirty="0" err="1" smtClean="0">
                <a:solidFill>
                  <a:srgbClr val="FF0000"/>
                </a:solidFill>
              </a:rPr>
              <a:t>Duration</a:t>
            </a:r>
            <a:r>
              <a:rPr lang="en-IE" strike="sngStrike" dirty="0" err="1" smtClean="0">
                <a:solidFill>
                  <a:srgbClr val="FF0000"/>
                </a:solidFill>
              </a:rPr>
              <a:t>in</a:t>
            </a:r>
            <a:r>
              <a:rPr lang="en-IE" strike="sngStrike" dirty="0" smtClean="0">
                <a:solidFill>
                  <a:srgbClr val="FF0000"/>
                </a:solidFill>
              </a:rPr>
              <a:t> a given Response Period.</a:t>
            </a:r>
          </a:p>
          <a:p>
            <a:endParaRPr lang="en-GB" u="sng" dirty="0" smtClean="0"/>
          </a:p>
          <a:p>
            <a:endParaRPr lang="en-IE" u="sng" dirty="0" smtClean="0"/>
          </a:p>
          <a:p>
            <a:endParaRPr lang="en-GB" dirty="0" smtClean="0"/>
          </a:p>
          <a:p>
            <a:endParaRPr lang="en-IE" dirty="0" smtClean="0"/>
          </a:p>
          <a:p>
            <a:endParaRPr lang="en-GB" dirty="0" smtClean="0"/>
          </a:p>
          <a:p>
            <a:endParaRPr lang="en-GB" dirty="0" smtClean="0"/>
          </a:p>
          <a:p>
            <a:endParaRPr lang="en-IE"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646331"/>
          </a:xfrm>
          <a:prstGeom prst="rect">
            <a:avLst/>
          </a:prstGeom>
          <a:noFill/>
        </p:spPr>
        <p:txBody>
          <a:bodyPr wrap="square" rtlCol="0">
            <a:spAutoFit/>
          </a:bodyPr>
          <a:lstStyle/>
          <a:p>
            <a:pPr>
              <a:buFont typeface="Wingdings" pitchFamily="2" charset="2"/>
              <a:buChar char="Ø"/>
            </a:pPr>
            <a:endParaRPr lang="en-GB" dirty="0" smtClean="0"/>
          </a:p>
          <a:p>
            <a:pPr lvl="1"/>
            <a:endParaRPr lang="en-GB" dirty="0" smtClean="0"/>
          </a:p>
        </p:txBody>
      </p:sp>
      <p:sp>
        <p:nvSpPr>
          <p:cNvPr id="8" name="TextBox 7"/>
          <p:cNvSpPr txBox="1"/>
          <p:nvPr/>
        </p:nvSpPr>
        <p:spPr>
          <a:xfrm>
            <a:off x="1066800" y="620688"/>
            <a:ext cx="6385520" cy="461665"/>
          </a:xfrm>
          <a:prstGeom prst="rect">
            <a:avLst/>
          </a:prstGeom>
          <a:noFill/>
        </p:spPr>
        <p:txBody>
          <a:bodyPr wrap="square" rtlCol="0">
            <a:spAutoFit/>
          </a:bodyPr>
          <a:lstStyle/>
          <a:p>
            <a:pPr algn="ctr"/>
            <a:r>
              <a:rPr lang="en-GB" sz="2400" b="1" u="sng" dirty="0" smtClean="0"/>
              <a:t>Legal Drafting Amendments – legal text Cont.</a:t>
            </a:r>
            <a:endParaRPr lang="en-IE" sz="2400" b="1" u="sng" dirty="0"/>
          </a:p>
        </p:txBody>
      </p:sp>
      <p:sp>
        <p:nvSpPr>
          <p:cNvPr id="9" name="TextBox 8"/>
          <p:cNvSpPr txBox="1"/>
          <p:nvPr/>
        </p:nvSpPr>
        <p:spPr>
          <a:xfrm>
            <a:off x="457200" y="1066801"/>
            <a:ext cx="8077200" cy="7294305"/>
          </a:xfrm>
          <a:prstGeom prst="rect">
            <a:avLst/>
          </a:prstGeom>
          <a:noFill/>
        </p:spPr>
        <p:txBody>
          <a:bodyPr wrap="square" rtlCol="0">
            <a:spAutoFit/>
          </a:bodyPr>
          <a:lstStyle/>
          <a:p>
            <a:r>
              <a:rPr lang="en-GB" u="sng" dirty="0" smtClean="0"/>
              <a:t>Option 2 Proposed Drafting (would require retention of Response Period Definition)</a:t>
            </a:r>
          </a:p>
          <a:p>
            <a:endParaRPr lang="en-GB" u="sng" dirty="0" smtClean="0"/>
          </a:p>
          <a:p>
            <a:pPr marL="0" lvl="1"/>
            <a:r>
              <a:rPr lang="en-IE" dirty="0" smtClean="0"/>
              <a:t>F.2.2.1B If:</a:t>
            </a:r>
          </a:p>
          <a:p>
            <a:pPr marL="1257300" lvl="2" indent="-342900">
              <a:buAutoNum type="alphaLcParenBoth"/>
            </a:pPr>
            <a:r>
              <a:rPr lang="en-IE" dirty="0" smtClean="0"/>
              <a:t>under paragraph G.12.3.1, the Response Period has expired;</a:t>
            </a:r>
          </a:p>
          <a:p>
            <a:pPr marL="1257300" lvl="2" indent="-342900"/>
            <a:endParaRPr lang="en-IE" dirty="0" smtClean="0"/>
          </a:p>
          <a:p>
            <a:pPr marL="1165225" indent="-268288"/>
            <a:r>
              <a:rPr lang="en-IE" dirty="0" smtClean="0"/>
              <a:t>(b) the Market Operator has provided a SEM NEMO Credit Report to a SEM NEMO under section G.12.2, advising that the Participant’s Credit Cover Ratio was equal to or exceeded the Breach Limit in respect of the Credit Assessment that resulted in the Response Period applying; and</a:t>
            </a:r>
          </a:p>
          <a:p>
            <a:pPr marL="1165225" indent="-268288"/>
            <a:endParaRPr lang="en-IE" dirty="0" smtClean="0"/>
          </a:p>
          <a:p>
            <a:pPr marL="1165225" indent="-268288"/>
            <a:r>
              <a:rPr lang="en-IE" dirty="0" smtClean="0"/>
              <a:t>(c) in every Credit Assessment since the Response Period commenced, the relevant Participant’s Credit Cover Ratio is equal to or exceeds the Breach Limit, </a:t>
            </a:r>
          </a:p>
          <a:p>
            <a:pPr marL="1165225" indent="-268288"/>
            <a:endParaRPr lang="en-IE" dirty="0" smtClean="0"/>
          </a:p>
          <a:p>
            <a:pPr lvl="1"/>
            <a:r>
              <a:rPr lang="en-IE" dirty="0" smtClean="0"/>
              <a:t>then the Scheduling Agent for the Participant shall not submit to the Market Operator details of any Contracted Quantities, as contemplated by F.2.2.1, in respect of the Participant.</a:t>
            </a:r>
          </a:p>
          <a:p>
            <a:endParaRPr lang="en-IE" strike="sngStrike" dirty="0" smtClean="0">
              <a:solidFill>
                <a:srgbClr val="FF0000"/>
              </a:solidFill>
            </a:endParaRPr>
          </a:p>
          <a:p>
            <a:endParaRPr lang="en-GB" u="sng" dirty="0" smtClean="0"/>
          </a:p>
          <a:p>
            <a:endParaRPr lang="en-IE" u="sng" dirty="0" smtClean="0"/>
          </a:p>
          <a:p>
            <a:endParaRPr lang="en-GB" dirty="0" smtClean="0"/>
          </a:p>
          <a:p>
            <a:endParaRPr lang="en-IE" dirty="0" smtClean="0"/>
          </a:p>
          <a:p>
            <a:endParaRPr lang="en-GB" dirty="0" smtClean="0"/>
          </a:p>
          <a:p>
            <a:endParaRPr lang="en-GB" dirty="0" smtClean="0"/>
          </a:p>
          <a:p>
            <a:endParaRPr lang="en-IE"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Semo Logo SMALL"/>
          <p:cNvPicPr>
            <a:picLocks noChangeAspect="1" noChangeArrowheads="1"/>
          </p:cNvPicPr>
          <p:nvPr/>
        </p:nvPicPr>
        <p:blipFill>
          <a:blip r:embed="rId3" cstate="print"/>
          <a:srcRect/>
          <a:stretch>
            <a:fillRect/>
          </a:stretch>
        </p:blipFill>
        <p:spPr bwMode="auto">
          <a:xfrm>
            <a:off x="7236296" y="116632"/>
            <a:ext cx="1569715" cy="655078"/>
          </a:xfrm>
          <a:prstGeom prst="rect">
            <a:avLst/>
          </a:prstGeom>
          <a:noFill/>
          <a:ln w="9525">
            <a:noFill/>
            <a:miter lim="800000"/>
            <a:headEnd/>
            <a:tailEnd/>
          </a:ln>
        </p:spPr>
      </p:pic>
      <p:pic>
        <p:nvPicPr>
          <p:cNvPr id="5" name="Picture 3"/>
          <p:cNvPicPr>
            <a:picLocks noChangeAspect="1" noChangeArrowheads="1"/>
          </p:cNvPicPr>
          <p:nvPr/>
        </p:nvPicPr>
        <p:blipFill>
          <a:blip r:embed="rId4" cstate="print"/>
          <a:srcRect/>
          <a:stretch>
            <a:fillRect/>
          </a:stretch>
        </p:blipFill>
        <p:spPr bwMode="auto">
          <a:xfrm>
            <a:off x="395536" y="5949280"/>
            <a:ext cx="1171575" cy="648072"/>
          </a:xfrm>
          <a:prstGeom prst="rect">
            <a:avLst/>
          </a:prstGeom>
          <a:noFill/>
          <a:ln w="9525">
            <a:noFill/>
            <a:miter lim="800000"/>
            <a:headEnd/>
            <a:tailEnd/>
          </a:ln>
        </p:spPr>
      </p:pic>
      <p:pic>
        <p:nvPicPr>
          <p:cNvPr id="6" name="Picture 4"/>
          <p:cNvPicPr>
            <a:picLocks noChangeAspect="1" noChangeArrowheads="1"/>
          </p:cNvPicPr>
          <p:nvPr/>
        </p:nvPicPr>
        <p:blipFill>
          <a:blip r:embed="rId5" cstate="print"/>
          <a:srcRect/>
          <a:stretch>
            <a:fillRect/>
          </a:stretch>
        </p:blipFill>
        <p:spPr bwMode="auto">
          <a:xfrm>
            <a:off x="1907704" y="6052790"/>
            <a:ext cx="1080120" cy="472553"/>
          </a:xfrm>
          <a:prstGeom prst="rect">
            <a:avLst/>
          </a:prstGeom>
          <a:noFill/>
          <a:ln w="9525">
            <a:noFill/>
            <a:miter lim="800000"/>
            <a:headEnd/>
            <a:tailEnd/>
          </a:ln>
        </p:spPr>
      </p:pic>
      <p:sp>
        <p:nvSpPr>
          <p:cNvPr id="7" name="TextBox 6"/>
          <p:cNvSpPr txBox="1"/>
          <p:nvPr/>
        </p:nvSpPr>
        <p:spPr>
          <a:xfrm>
            <a:off x="251520" y="1295400"/>
            <a:ext cx="8496944" cy="646331"/>
          </a:xfrm>
          <a:prstGeom prst="rect">
            <a:avLst/>
          </a:prstGeom>
          <a:noFill/>
        </p:spPr>
        <p:txBody>
          <a:bodyPr wrap="square" rtlCol="0">
            <a:spAutoFit/>
          </a:bodyPr>
          <a:lstStyle/>
          <a:p>
            <a:pPr>
              <a:buFont typeface="Wingdings" pitchFamily="2" charset="2"/>
              <a:buChar char="Ø"/>
            </a:pPr>
            <a:endParaRPr lang="en-GB" dirty="0" smtClean="0"/>
          </a:p>
          <a:p>
            <a:pPr lvl="1"/>
            <a:endParaRPr lang="en-GB" dirty="0" smtClean="0"/>
          </a:p>
        </p:txBody>
      </p:sp>
      <p:sp>
        <p:nvSpPr>
          <p:cNvPr id="8" name="TextBox 7"/>
          <p:cNvSpPr txBox="1"/>
          <p:nvPr/>
        </p:nvSpPr>
        <p:spPr>
          <a:xfrm>
            <a:off x="1524000" y="304800"/>
            <a:ext cx="5832648" cy="830997"/>
          </a:xfrm>
          <a:prstGeom prst="rect">
            <a:avLst/>
          </a:prstGeom>
          <a:noFill/>
        </p:spPr>
        <p:txBody>
          <a:bodyPr wrap="square" rtlCol="0">
            <a:spAutoFit/>
          </a:bodyPr>
          <a:lstStyle/>
          <a:p>
            <a:pPr algn="ctr"/>
            <a:r>
              <a:rPr lang="en-GB" sz="2400" b="1" u="sng" dirty="0" smtClean="0"/>
              <a:t>Legal Drafting Amendments – legal text Cont.</a:t>
            </a:r>
            <a:endParaRPr lang="en-IE" sz="2400" b="1" u="sng" dirty="0"/>
          </a:p>
        </p:txBody>
      </p:sp>
      <p:sp>
        <p:nvSpPr>
          <p:cNvPr id="9" name="TextBox 8"/>
          <p:cNvSpPr txBox="1"/>
          <p:nvPr/>
        </p:nvSpPr>
        <p:spPr>
          <a:xfrm>
            <a:off x="457200" y="1066800"/>
            <a:ext cx="8077200" cy="5632311"/>
          </a:xfrm>
          <a:prstGeom prst="rect">
            <a:avLst/>
          </a:prstGeom>
          <a:noFill/>
        </p:spPr>
        <p:txBody>
          <a:bodyPr wrap="square" rtlCol="0">
            <a:spAutoFit/>
          </a:bodyPr>
          <a:lstStyle/>
          <a:p>
            <a:r>
              <a:rPr lang="en-GB" dirty="0" smtClean="0"/>
              <a:t>Remove deferral of G.12.3.1 in current drafting so that it is still in effect during the deferral and also relate it to new clause F.2.2.1B for use in SEM NEMO non notification for credit breach (only required with option 2 of previous change)</a:t>
            </a:r>
          </a:p>
          <a:p>
            <a:endParaRPr lang="en-GB" dirty="0" smtClean="0"/>
          </a:p>
          <a:p>
            <a:r>
              <a:rPr lang="en-IE" strike="sngStrike" dirty="0" smtClean="0">
                <a:solidFill>
                  <a:srgbClr val="FF0000"/>
                </a:solidFill>
              </a:rPr>
              <a:t>H.9D      Until the date that is the Mod_13_17 Deployment Date, G.12.3.1 shall be replaced with:</a:t>
            </a:r>
          </a:p>
          <a:p>
            <a:r>
              <a:rPr lang="en-AU" strike="sngStrike" dirty="0" smtClean="0">
                <a:solidFill>
                  <a:srgbClr val="FF0000"/>
                </a:solidFill>
              </a:rPr>
              <a:t>                </a:t>
            </a:r>
          </a:p>
          <a:p>
            <a:r>
              <a:rPr lang="en-AU" strike="sngStrike" dirty="0" smtClean="0">
                <a:solidFill>
                  <a:srgbClr val="FF0000"/>
                </a:solidFill>
              </a:rPr>
              <a:t>                “G.12.3.1   Intentionally Blank”</a:t>
            </a:r>
            <a:endParaRPr lang="en-GB" dirty="0" smtClean="0">
              <a:solidFill>
                <a:srgbClr val="FF0000"/>
              </a:solidFill>
            </a:endParaRPr>
          </a:p>
          <a:p>
            <a:pPr lvl="1" indent="-457200"/>
            <a:r>
              <a:rPr lang="en-IE" dirty="0" smtClean="0"/>
              <a:t>G.12.3.1</a:t>
            </a:r>
          </a:p>
          <a:p>
            <a:pPr lvl="1" indent="-9525"/>
            <a:r>
              <a:rPr lang="en-IE" dirty="0" smtClean="0"/>
              <a:t>For the purposes of this section G.12.3 </a:t>
            </a:r>
            <a:r>
              <a:rPr lang="en-IE" dirty="0" smtClean="0">
                <a:solidFill>
                  <a:srgbClr val="FF0000"/>
                </a:solidFill>
              </a:rPr>
              <a:t>and clause F.2.2.1B</a:t>
            </a:r>
            <a:r>
              <a:rPr lang="en-IE" dirty="0" smtClean="0"/>
              <a:t>, a response period (“</a:t>
            </a:r>
            <a:r>
              <a:rPr lang="en-IE" b="1" dirty="0" smtClean="0"/>
              <a:t>Response Period”) </a:t>
            </a:r>
            <a:r>
              <a:rPr lang="en-IE" dirty="0" smtClean="0"/>
              <a:t>in respect of a Participant commences when the Market Operator provides a Participant with a Required Credit Cover Report containing a Credit Cover Increase Notice and the previous Required Credit Cover Report provided to the Participant did not contain a Credit Cover Increase Notice and expires at the earlier of </a:t>
            </a:r>
          </a:p>
          <a:p>
            <a:pPr lvl="2"/>
            <a:r>
              <a:rPr lang="en-IE" dirty="0" smtClean="0"/>
              <a:t>(a) the end of a period equal to the Response Period Duration after it commenced; and</a:t>
            </a:r>
          </a:p>
          <a:p>
            <a:pPr marL="896938"/>
            <a:r>
              <a:rPr lang="en-IE" dirty="0" smtClean="0"/>
              <a:t>(b) any Credit Assessment after it commenced in which the Participant’s Credit Cover Ratio is less than the Breach Limit.</a:t>
            </a:r>
          </a:p>
          <a:p>
            <a:endParaRPr lang="en-IE"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Modification Document" ma:contentTypeID="0x010100269864AADB634B43A1DAFE75AB6B7AEA00E694DBD827E2A74DAF8DBA9CA236CE9A" ma:contentTypeVersion="10" ma:contentTypeDescription="" ma:contentTypeScope="" ma:versionID="76444a00e0d344046184e9be4e4b7bda">
  <xsd:schema xmlns:xsd="http://www.w3.org/2001/XMLSchema" xmlns:p="http://schemas.microsoft.com/office/2006/metadata/properties" xmlns:ns2="f69c7b9a-bbed-41f8-b24c-bbeb71979adf" xmlns:ns3="bd8dd43f-48f8-46ce-9b8d-78f402b7750b" targetNamespace="http://schemas.microsoft.com/office/2006/metadata/properties" ma:root="true" ma:fieldsID="9f63ddca8ac484b9842f993b74a9b250" ns2:_="" ns3:_="">
    <xsd:import namespace="f69c7b9a-bbed-41f8-b24c-bbeb71979adf"/>
    <xsd:import namespace="bd8dd43f-48f8-46ce-9b8d-78f402b7750b"/>
    <xsd:element name="properties">
      <xsd:complexType>
        <xsd:sequence>
          <xsd:element name="documentManagement">
            <xsd:complexType>
              <xsd:all>
                <xsd:element ref="ns2:FromMMT" minOccurs="0"/>
                <xsd:element ref="ns2:MMTID" minOccurs="0"/>
                <xsd:element ref="ns3:ModID" minOccurs="0"/>
              </xsd:all>
            </xsd:complexType>
          </xsd:element>
        </xsd:sequence>
      </xsd:complexType>
    </xsd:element>
  </xsd:schema>
  <xsd:schema xmlns:xsd="http://www.w3.org/2001/XMLSchema" xmlns:dms="http://schemas.microsoft.com/office/2006/documentManagement/types" targetNamespace="f69c7b9a-bbed-41f8-b24c-bbeb71979adf" elementFormDefault="qualified">
    <xsd:import namespace="http://schemas.microsoft.com/office/2006/documentManagement/types"/>
    <xsd:element name="FromMMT" ma:index="1" nillable="true" ma:displayName="From MMT" ma:default="0" ma:description="Indicates if the item was published from MMT" ma:internalName="FromMMT">
      <xsd:simpleType>
        <xsd:restriction base="dms:Boolean"/>
      </xsd:simpleType>
    </xsd:element>
    <xsd:element name="MMTID" ma:index="2" nillable="true" ma:displayName="MMT ID" ma:decimals="0" ma:internalName="MMTID" ma:percentage="FALSE">
      <xsd:simpleType>
        <xsd:restriction base="dms:Number"/>
      </xsd:simpleType>
    </xsd:element>
  </xsd:schema>
  <xsd:schema xmlns:xsd="http://www.w3.org/2001/XMLSchema" xmlns:dms="http://schemas.microsoft.com/office/2006/documentManagement/types" targetNamespace="bd8dd43f-48f8-46ce-9b8d-78f402b7750b" elementFormDefault="qualified">
    <xsd:import namespace="http://schemas.microsoft.com/office/2006/documentManagement/types"/>
    <xsd:element name="ModID" ma:index="3" nillable="true" ma:displayName="Mod ID" ma:list="{fe5fb5e6-2196-48f2-87cb-9a5f0541640f}" ma:internalName="ModID" ma:showField="ModificationID">
      <xsd:simpleType>
        <xsd:restriction base="dms:Lookup"/>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FromMMT xmlns="f69c7b9a-bbed-41f8-b24c-bbeb71979adf">true</FromMMT>
    <MMTID xmlns="f69c7b9a-bbed-41f8-b24c-bbeb71979adf">1818</MMTID>
    <ModID xmlns="bd8dd43f-48f8-46ce-9b8d-78f402b7750b">731</ModID>
  </documentManagement>
</p:properties>
</file>

<file path=customXml/itemProps1.xml><?xml version="1.0" encoding="utf-8"?>
<ds:datastoreItem xmlns:ds="http://schemas.openxmlformats.org/officeDocument/2006/customXml" ds:itemID="{2EB26393-4C2C-4E56-8B87-4BB7F657D16A}"/>
</file>

<file path=customXml/itemProps2.xml><?xml version="1.0" encoding="utf-8"?>
<ds:datastoreItem xmlns:ds="http://schemas.openxmlformats.org/officeDocument/2006/customXml" ds:itemID="{7F99B6F5-9011-429C-9BD4-D2E14D7E22A0}"/>
</file>

<file path=customXml/itemProps3.xml><?xml version="1.0" encoding="utf-8"?>
<ds:datastoreItem xmlns:ds="http://schemas.openxmlformats.org/officeDocument/2006/customXml" ds:itemID="{6796A893-B553-48C2-8BE0-E9A534592C4B}"/>
</file>

<file path=docProps/app.xml><?xml version="1.0" encoding="utf-8"?>
<Properties xmlns="http://schemas.openxmlformats.org/officeDocument/2006/extended-properties" xmlns:vt="http://schemas.openxmlformats.org/officeDocument/2006/docPropsVTypes">
  <TotalTime>276</TotalTime>
  <Words>1020</Words>
  <Application>Microsoft Office PowerPoint</Application>
  <PresentationFormat>On-screen Show (4:3)</PresentationFormat>
  <Paragraphs>90</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Slide 1</vt:lpstr>
      <vt:lpstr>Slide 2</vt:lpstr>
      <vt:lpstr>Slide 3</vt:lpstr>
      <vt:lpstr>Slide 4</vt:lpstr>
      <vt:lpstr>Slide 5</vt:lpstr>
      <vt:lpstr>Slide 6</vt:lpstr>
      <vt:lpstr>Slide 7</vt:lpstr>
      <vt:lpstr>Slide 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2</dc:title>
  <dc:creator/>
  <cp:lastModifiedBy>Chris Goodman</cp:lastModifiedBy>
  <cp:revision>27</cp:revision>
  <dcterms:created xsi:type="dcterms:W3CDTF">2006-08-16T00:00:00Z</dcterms:created>
  <dcterms:modified xsi:type="dcterms:W3CDTF">2018-03-12T09:46:43Z</dcterms:modified>
  <cp:contentType>Modification 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0x010100269864AADB634B43A1DAFE75AB6B7AEA00E694DBD827E2A74DAF8DBA9CA236CE9A</vt:lpwstr>
  </property>
  <property fmtid="{D5CDD505-2E9C-101B-9397-08002B2CF9AE}" pid="5" name="Copy to Website">
    <vt:lpwstr>true</vt:lpwstr>
  </property>
  <property fmtid="{D5CDD505-2E9C-101B-9397-08002B2CF9AE}" pid="6" name="Mod ID">
    <vt:lpwstr>1069</vt:lpwstr>
  </property>
  <property fmtid="{D5CDD505-2E9C-101B-9397-08002B2CF9AE}" pid="7" name="Year of Modification Proposal">
    <vt:lpwstr>2017</vt:lpwstr>
  </property>
  <property fmtid="{D5CDD505-2E9C-101B-9397-08002B2CF9AE}" pid="8" name="Document Type">
    <vt:lpwstr>Slides</vt:lpwstr>
  </property>
  <property fmtid="{D5CDD505-2E9C-101B-9397-08002B2CF9AE}" pid="10" name="_CopySource">
    <vt:lpwstr>Mod_13_17 Deferral of SEM NEMO Credit Reports and Non-acceptance of Contracted Quantities Version 2.pptx</vt:lpwstr>
  </property>
  <property fmtid="{D5CDD505-2E9C-101B-9397-08002B2CF9AE}" pid="11" name="Order">
    <vt:r8>380200</vt:r8>
  </property>
</Properties>
</file>