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487" r:id="rId6"/>
    <p:sldId id="437" r:id="rId7"/>
    <p:sldId id="493" r:id="rId8"/>
    <p:sldId id="495" r:id="rId9"/>
    <p:sldId id="484" r:id="rId10"/>
    <p:sldId id="485" r:id="rId11"/>
    <p:sldId id="496" r:id="rId12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irGrid" initials="EirGrid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03" autoAdjust="0"/>
    <p:restoredTop sz="74815" autoAdjust="0"/>
  </p:normalViewPr>
  <p:slideViewPr>
    <p:cSldViewPr>
      <p:cViewPr>
        <p:scale>
          <a:sx n="100" d="100"/>
          <a:sy n="100" d="100"/>
        </p:scale>
        <p:origin x="-2172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CE714D8C-D37A-4393-B2D6-DE6FD99EBA03}" type="presOf" srcId="{B53502B7-CFD9-4D79-A7B6-A209BE8CBF2D}" destId="{BCBE42DD-E755-40FA-869D-120EE8F7268F}" srcOrd="0" destOrd="0" presId="urn:microsoft.com/office/officeart/2005/8/layout/vList2"/>
    <dgm:cxn modelId="{0F054855-12EE-4AF9-81F6-A6AA7047A053}" type="presOf" srcId="{0892F4D6-8279-418A-8AE9-47AF4E299AA2}" destId="{E48EDA4C-8A74-43CF-ADF1-DB0F43C3695D}" srcOrd="0" destOrd="0" presId="urn:microsoft.com/office/officeart/2005/8/layout/vList2"/>
    <dgm:cxn modelId="{DF85709D-EF55-4F66-8506-71571155F27E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38A61B13-BCCD-434F-9C6E-F9E39244537C}" type="presOf" srcId="{B53502B7-CFD9-4D79-A7B6-A209BE8CBF2D}" destId="{BCBE42DD-E755-40FA-869D-120EE8F7268F}" srcOrd="0" destOrd="0" presId="urn:microsoft.com/office/officeart/2005/8/layout/vList2"/>
    <dgm:cxn modelId="{85194024-10AB-4321-99CD-D2C0623F9281}" type="presOf" srcId="{0892F4D6-8279-418A-8AE9-47AF4E299AA2}" destId="{E48EDA4C-8A74-43CF-ADF1-DB0F43C3695D}" srcOrd="0" destOrd="0" presId="urn:microsoft.com/office/officeart/2005/8/layout/vList2"/>
    <dgm:cxn modelId="{BF26418A-FC8D-4541-86FE-AF221C0638A6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54CA9B62-3583-49F9-84F0-643E6805CA43}" type="presOf" srcId="{0892F4D6-8279-418A-8AE9-47AF4E299AA2}" destId="{E48EDA4C-8A74-43CF-ADF1-DB0F43C3695D}" srcOrd="0" destOrd="0" presId="urn:microsoft.com/office/officeart/2005/8/layout/vList2"/>
    <dgm:cxn modelId="{C16E586A-147B-47DB-AAB4-43D02F92AB5B}" type="presOf" srcId="{B53502B7-CFD9-4D79-A7B6-A209BE8CBF2D}" destId="{BCBE42DD-E755-40FA-869D-120EE8F7268F}" srcOrd="0" destOrd="0" presId="urn:microsoft.com/office/officeart/2005/8/layout/vList2"/>
    <dgm:cxn modelId="{60712BCB-66DA-472E-AA7D-B5EC2597F9D4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4BC10597-83C6-48FD-BE7C-72DE17CF3646}" type="presOf" srcId="{B53502B7-CFD9-4D79-A7B6-A209BE8CBF2D}" destId="{BCBE42DD-E755-40FA-869D-120EE8F7268F}" srcOrd="0" destOrd="0" presId="urn:microsoft.com/office/officeart/2005/8/layout/vList2"/>
    <dgm:cxn modelId="{4D7910AE-39D1-4B2A-9B23-A28861CA8AA1}" type="presOf" srcId="{0892F4D6-8279-418A-8AE9-47AF4E299AA2}" destId="{E48EDA4C-8A74-43CF-ADF1-DB0F43C3695D}" srcOrd="0" destOrd="0" presId="urn:microsoft.com/office/officeart/2005/8/layout/vList2"/>
    <dgm:cxn modelId="{EA0C1DFB-69EB-427C-A45F-A7CF4E1CF250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2518"/>
          <a:ext cx="8229599" cy="636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>
        <a:off x="0" y="12518"/>
        <a:ext cx="8229599" cy="6364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DF1EC-D838-4ADA-8DBF-EF7DDA4CED41}" type="datetimeFigureOut">
              <a:rPr lang="en-IE" smtClean="0"/>
              <a:pPr/>
              <a:t>24/01/2018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A7B11-4628-462A-86EF-271E26CD9CF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322474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A7B11-4628-462A-86EF-271E26CD9CFA}" type="slidenum">
              <a:rPr lang="en-IE" smtClean="0"/>
              <a:pPr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66462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7890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5181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04257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  <p:graphicFrame>
        <p:nvGraphicFramePr>
          <p:cNvPr id="7" name="Diagram 6"/>
          <p:cNvGraphicFramePr/>
          <p:nvPr userDrawn="1">
            <p:extLst>
              <p:ext uri="{D42A27DB-BD31-4B8C-83A1-F6EECF244321}">
                <p14:modId xmlns:p14="http://schemas.microsoft.com/office/powerpoint/2010/main" xmlns="" val="2245119195"/>
              </p:ext>
            </p:extLst>
          </p:nvPr>
        </p:nvGraphicFramePr>
        <p:xfrm>
          <a:off x="457201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5931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54754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 userDrawn="1">
            <p:extLst>
              <p:ext uri="{D42A27DB-BD31-4B8C-83A1-F6EECF244321}">
                <p14:modId xmlns:p14="http://schemas.microsoft.com/office/powerpoint/2010/main" xmlns="" val="2680056028"/>
              </p:ext>
            </p:extLst>
          </p:nvPr>
        </p:nvGraphicFramePr>
        <p:xfrm>
          <a:off x="457201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13" name="Picture 1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639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 userDrawn="1">
            <p:extLst>
              <p:ext uri="{D42A27DB-BD31-4B8C-83A1-F6EECF244321}">
                <p14:modId xmlns:p14="http://schemas.microsoft.com/office/powerpoint/2010/main" xmlns="" val="1871079789"/>
              </p:ext>
            </p:extLst>
          </p:nvPr>
        </p:nvGraphicFramePr>
        <p:xfrm>
          <a:off x="457201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68510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 userDrawn="1">
            <p:extLst>
              <p:ext uri="{D42A27DB-BD31-4B8C-83A1-F6EECF244321}">
                <p14:modId xmlns:p14="http://schemas.microsoft.com/office/powerpoint/2010/main" xmlns="" val="2272213915"/>
              </p:ext>
            </p:extLst>
          </p:nvPr>
        </p:nvGraphicFramePr>
        <p:xfrm>
          <a:off x="457201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0867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5287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70041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825904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87874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371600" y="3581400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en-GB" dirty="0" smtClean="0">
                <a:latin typeface="Calibri" pitchFamily="34" charset="0"/>
                <a:cs typeface="Arial" charset="0"/>
              </a:rPr>
              <a:t>TSC Modifications Panel Meeting  </a:t>
            </a:r>
          </a:p>
          <a:p>
            <a:pPr>
              <a:lnSpc>
                <a:spcPts val="2900"/>
              </a:lnSpc>
            </a:pPr>
            <a:r>
              <a:rPr lang="en-GB" dirty="0" smtClean="0">
                <a:latin typeface="Calibri" pitchFamily="34" charset="0"/>
                <a:cs typeface="Arial" charset="0"/>
              </a:rPr>
              <a:t>Dec 2017</a:t>
            </a:r>
            <a:endParaRPr lang="en-GB" dirty="0">
              <a:latin typeface="Calibri" pitchFamily="34" charset="0"/>
              <a:cs typeface="Arial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066800" y="871538"/>
            <a:ext cx="701040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3800" b="1" kern="1200">
                <a:solidFill>
                  <a:srgbClr val="465176"/>
                </a:solidFill>
                <a:latin typeface="Arial"/>
                <a:ea typeface="+mj-ea"/>
                <a:cs typeface="Arial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IE" dirty="0" smtClean="0"/>
              <a:t>Contingent Capital </a:t>
            </a:r>
            <a:endParaRPr lang="en-I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CD715F4-8812-4B09-B957-E02A56252AEC}" type="slidenum">
              <a:rPr lang="en-IE" smtClean="0"/>
              <a:pPr/>
              <a:t>1</a:t>
            </a:fld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60960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Confidential</a:t>
            </a:r>
          </a:p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For discussion only</a:t>
            </a:r>
            <a:endParaRPr lang="en-IE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924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2</a:t>
            </a:fld>
            <a:endParaRPr lang="en-I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GB" sz="2800" dirty="0" smtClean="0"/>
              <a:t>Key Objectives </a:t>
            </a:r>
            <a:endParaRPr lang="en-IE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30758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chemeClr val="bg1"/>
                </a:solidFill>
              </a:rPr>
              <a:t>Option 1</a:t>
            </a:r>
            <a:endParaRPr lang="en-IE" sz="12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30758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chemeClr val="bg1"/>
                </a:solidFill>
              </a:rPr>
              <a:t>Option 2</a:t>
            </a:r>
            <a:endParaRPr lang="en-IE" sz="12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30758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chemeClr val="bg1"/>
                </a:solidFill>
              </a:rPr>
              <a:t>Option 3</a:t>
            </a:r>
            <a:endParaRPr lang="en-IE" sz="1200" b="1" dirty="0">
              <a:solidFill>
                <a:schemeClr val="bg1"/>
              </a:solidFill>
            </a:endParaRPr>
          </a:p>
        </p:txBody>
      </p:sp>
      <p:sp>
        <p:nvSpPr>
          <p:cNvPr id="17" name="Content Placeholder 1"/>
          <p:cNvSpPr txBox="1">
            <a:spLocks/>
          </p:cNvSpPr>
          <p:nvPr/>
        </p:nvSpPr>
        <p:spPr>
          <a:xfrm>
            <a:off x="411480" y="12954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 smtClean="0"/>
              <a:t>Why is contingent capital needed?</a:t>
            </a:r>
          </a:p>
          <a:p>
            <a:endParaRPr lang="en-IE" sz="2000" dirty="0" smtClean="0"/>
          </a:p>
          <a:p>
            <a:pPr>
              <a:lnSpc>
                <a:spcPct val="150000"/>
              </a:lnSpc>
            </a:pPr>
            <a:r>
              <a:rPr lang="en-IE" sz="2000" dirty="0" smtClean="0"/>
              <a:t>How much contingent capital is required in I-SEM?</a:t>
            </a:r>
          </a:p>
          <a:p>
            <a:pPr>
              <a:lnSpc>
                <a:spcPct val="150000"/>
              </a:lnSpc>
            </a:pPr>
            <a:endParaRPr lang="en-IE" sz="2000" dirty="0" smtClean="0"/>
          </a:p>
          <a:p>
            <a:pPr>
              <a:lnSpc>
                <a:spcPct val="150000"/>
              </a:lnSpc>
            </a:pPr>
            <a:r>
              <a:rPr lang="en-IE" sz="2000" dirty="0" smtClean="0"/>
              <a:t>What happens if contingent capital is exhausted?</a:t>
            </a:r>
          </a:p>
          <a:p>
            <a:pPr>
              <a:lnSpc>
                <a:spcPct val="150000"/>
              </a:lnSpc>
            </a:pPr>
            <a:endParaRPr lang="en-IE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429000" y="60960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Confidential</a:t>
            </a:r>
          </a:p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For discussion only</a:t>
            </a:r>
            <a:endParaRPr lang="en-IE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780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3</a:t>
            </a:fld>
            <a:endParaRPr lang="en-I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Why is contingent capital needed</a:t>
            </a:r>
            <a:endParaRPr lang="en-IE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6326832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Confidential</a:t>
            </a:r>
          </a:p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For discussion only</a:t>
            </a:r>
            <a:endParaRPr lang="en-IE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3390900" y="1828800"/>
            <a:ext cx="16383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EirGrid/SONI</a:t>
            </a:r>
            <a:endParaRPr lang="en-IE" dirty="0"/>
          </a:p>
        </p:txBody>
      </p:sp>
      <p:sp>
        <p:nvSpPr>
          <p:cNvPr id="7" name="Right Arrow 6"/>
          <p:cNvSpPr/>
          <p:nvPr/>
        </p:nvSpPr>
        <p:spPr>
          <a:xfrm>
            <a:off x="1333500" y="2514600"/>
            <a:ext cx="20574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Market Charges</a:t>
            </a:r>
            <a:endParaRPr lang="en-IE" dirty="0"/>
          </a:p>
        </p:txBody>
      </p:sp>
      <p:sp>
        <p:nvSpPr>
          <p:cNvPr id="9" name="Right Arrow 8"/>
          <p:cNvSpPr/>
          <p:nvPr/>
        </p:nvSpPr>
        <p:spPr>
          <a:xfrm>
            <a:off x="5105400" y="2514600"/>
            <a:ext cx="20574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Market Payments</a:t>
            </a:r>
            <a:endParaRPr lang="en-IE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657600"/>
            <a:ext cx="25615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Capacity</a:t>
            </a:r>
          </a:p>
          <a:p>
            <a:r>
              <a:rPr lang="en-IE" dirty="0" smtClean="0"/>
              <a:t>Constraints</a:t>
            </a:r>
          </a:p>
          <a:p>
            <a:r>
              <a:rPr lang="en-IE" dirty="0" smtClean="0"/>
              <a:t>Residual Error</a:t>
            </a:r>
          </a:p>
          <a:p>
            <a:r>
              <a:rPr lang="en-IE" dirty="0" smtClean="0"/>
              <a:t>Interconnector Ramping</a:t>
            </a:r>
          </a:p>
          <a:p>
            <a:r>
              <a:rPr lang="en-IE" dirty="0" smtClean="0"/>
              <a:t>Market Operator Charges</a:t>
            </a:r>
          </a:p>
          <a:p>
            <a:r>
              <a:rPr lang="en-IE" dirty="0" smtClean="0"/>
              <a:t>…..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6145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4</a:t>
            </a:fld>
            <a:endParaRPr lang="en-I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Why is contingent capital needed</a:t>
            </a:r>
            <a:endParaRPr lang="en-IE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6326832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Confidential</a:t>
            </a:r>
          </a:p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For discussion only</a:t>
            </a:r>
            <a:endParaRPr lang="en-IE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333500" y="1828800"/>
            <a:ext cx="5829300" cy="1600200"/>
            <a:chOff x="1333500" y="1828800"/>
            <a:chExt cx="5829300" cy="1600200"/>
          </a:xfrm>
        </p:grpSpPr>
        <p:sp>
          <p:nvSpPr>
            <p:cNvPr id="5" name="Rectangle 4"/>
            <p:cNvSpPr/>
            <p:nvPr/>
          </p:nvSpPr>
          <p:spPr>
            <a:xfrm>
              <a:off x="3390900" y="1828800"/>
              <a:ext cx="1638300" cy="685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EirGrid/SONI</a:t>
              </a:r>
              <a:endParaRPr lang="en-IE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" name="Right Arrow 6"/>
            <p:cNvSpPr/>
            <p:nvPr/>
          </p:nvSpPr>
          <p:spPr>
            <a:xfrm>
              <a:off x="1333500" y="2781300"/>
              <a:ext cx="2057400" cy="5334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dirty="0" smtClean="0"/>
                <a:t>Market Charges</a:t>
              </a:r>
              <a:endParaRPr lang="en-IE" dirty="0"/>
            </a:p>
          </p:txBody>
        </p:sp>
        <p:sp>
          <p:nvSpPr>
            <p:cNvPr id="9" name="Right Arrow 8"/>
            <p:cNvSpPr/>
            <p:nvPr/>
          </p:nvSpPr>
          <p:spPr>
            <a:xfrm>
              <a:off x="5105400" y="2514600"/>
              <a:ext cx="2057400" cy="9144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dirty="0" smtClean="0"/>
                <a:t>Market Payments</a:t>
              </a:r>
              <a:endParaRPr lang="en-IE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524000" y="3648075"/>
            <a:ext cx="15817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err="1" smtClean="0"/>
              <a:t>MWhr</a:t>
            </a:r>
            <a:r>
              <a:rPr lang="en-IE" dirty="0" smtClean="0"/>
              <a:t> based</a:t>
            </a:r>
          </a:p>
          <a:p>
            <a:r>
              <a:rPr lang="en-IE" dirty="0" smtClean="0"/>
              <a:t>Forecast Errors</a:t>
            </a:r>
          </a:p>
          <a:p>
            <a:endParaRPr lang="en-IE" dirty="0"/>
          </a:p>
        </p:txBody>
      </p:sp>
      <p:sp>
        <p:nvSpPr>
          <p:cNvPr id="12" name="TextBox 11"/>
          <p:cNvSpPr txBox="1"/>
          <p:nvPr/>
        </p:nvSpPr>
        <p:spPr>
          <a:xfrm>
            <a:off x="5133975" y="3648075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Time based</a:t>
            </a:r>
            <a:endParaRPr lang="en-IE" dirty="0"/>
          </a:p>
        </p:txBody>
      </p:sp>
      <p:sp>
        <p:nvSpPr>
          <p:cNvPr id="15" name="Right Arrow 14"/>
          <p:cNvSpPr/>
          <p:nvPr/>
        </p:nvSpPr>
        <p:spPr>
          <a:xfrm>
            <a:off x="1295400" y="5294693"/>
            <a:ext cx="2057400" cy="9033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Market Charges</a:t>
            </a:r>
            <a:endParaRPr lang="en-IE" dirty="0"/>
          </a:p>
        </p:txBody>
      </p:sp>
      <p:sp>
        <p:nvSpPr>
          <p:cNvPr id="16" name="Right Arrow 15"/>
          <p:cNvSpPr/>
          <p:nvPr/>
        </p:nvSpPr>
        <p:spPr>
          <a:xfrm>
            <a:off x="5067300" y="5448624"/>
            <a:ext cx="2057400" cy="571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Market Payments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420445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Why is contingent capital needed</a:t>
            </a:r>
          </a:p>
        </p:txBody>
      </p:sp>
      <p:sp>
        <p:nvSpPr>
          <p:cNvPr id="6" name="Rectangle 5"/>
          <p:cNvSpPr/>
          <p:nvPr/>
        </p:nvSpPr>
        <p:spPr>
          <a:xfrm>
            <a:off x="3467100" y="1524000"/>
            <a:ext cx="16383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EirGrid/SONI</a:t>
            </a:r>
            <a:endParaRPr lang="en-IE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238250" y="3933825"/>
            <a:ext cx="20574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Market Charges</a:t>
            </a:r>
            <a:endParaRPr lang="en-IE" dirty="0"/>
          </a:p>
        </p:txBody>
      </p:sp>
      <p:sp>
        <p:nvSpPr>
          <p:cNvPr id="8" name="Right Arrow 7"/>
          <p:cNvSpPr/>
          <p:nvPr/>
        </p:nvSpPr>
        <p:spPr>
          <a:xfrm>
            <a:off x="5105400" y="3667125"/>
            <a:ext cx="20574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Market Payments</a:t>
            </a:r>
            <a:endParaRPr lang="en-IE" dirty="0"/>
          </a:p>
        </p:txBody>
      </p:sp>
      <p:sp>
        <p:nvSpPr>
          <p:cNvPr id="9" name="Can 8"/>
          <p:cNvSpPr/>
          <p:nvPr/>
        </p:nvSpPr>
        <p:spPr>
          <a:xfrm>
            <a:off x="3295650" y="3276600"/>
            <a:ext cx="1828800" cy="20574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Accumulated Charges-Payment</a:t>
            </a:r>
          </a:p>
          <a:p>
            <a:pPr algn="ctr"/>
            <a:endParaRPr lang="en-IE" dirty="0"/>
          </a:p>
          <a:p>
            <a:pPr algn="ctr"/>
            <a:r>
              <a:rPr lang="en-IE" dirty="0" smtClean="0"/>
              <a:t>Contingent Capital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621237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6</a:t>
            </a:fld>
            <a:endParaRPr lang="en-I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Change in key assumptions – SEM v I-SEM</a:t>
            </a:r>
            <a:endParaRPr lang="en-IE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4024786"/>
              </p:ext>
            </p:extLst>
          </p:nvPr>
        </p:nvGraphicFramePr>
        <p:xfrm>
          <a:off x="533400" y="1122680"/>
          <a:ext cx="8138160" cy="555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3474720"/>
                <a:gridCol w="3200400"/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Category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Change in I-SEM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Impact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Capacity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400" dirty="0" smtClean="0"/>
                        <a:t>Capacity auction process in I-SEM</a:t>
                      </a:r>
                      <a:r>
                        <a:rPr lang="en-IE" sz="1400" baseline="0" dirty="0" smtClean="0"/>
                        <a:t> compared to a “pot” set at the beginning of a year in SEM</a:t>
                      </a:r>
                      <a:endParaRPr lang="en-IE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400" baseline="0" dirty="0" smtClean="0"/>
                        <a:t>Capacity is self funded (pass through) on a monthly basis in SEM compared to a Tariff mechanism in I-SEM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400" baseline="0" dirty="0" smtClean="0"/>
                        <a:t>Monthly payments ≠ receipts in I-SEM</a:t>
                      </a:r>
                    </a:p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/>
                        <a:t>Seasonal</a:t>
                      </a:r>
                      <a:r>
                        <a:rPr lang="en-IE" sz="1400" baseline="0" dirty="0" smtClean="0"/>
                        <a:t> impact in Year 1 as Go Live is May-18 which is coming into the trough summer months.  Payments made on a straight line basis but receipts recovered on a demand profile basis.  Likely to result in a cumulative deficit build up during the summer months which should unwind during the winter months.  This is a Year 1 funding risk only as the tariff year normally starts in Oct which is coming into peak winter months. 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Constraints &amp; Residual Error (REVLF)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/>
                        <a:t>Change in market</a:t>
                      </a:r>
                      <a:r>
                        <a:rPr lang="en-IE" sz="1400" baseline="0" dirty="0" smtClean="0"/>
                        <a:t> </a:t>
                      </a:r>
                      <a:r>
                        <a:rPr lang="en-IE" sz="1400" dirty="0" smtClean="0"/>
                        <a:t>rules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400" dirty="0" smtClean="0"/>
                        <a:t>Not required to bid on SRMC basis 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400" dirty="0" smtClean="0"/>
                        <a:t>Participant will be paid the higher of bid price or market price</a:t>
                      </a:r>
                      <a:r>
                        <a:rPr lang="en-IE" sz="1400" baseline="0" dirty="0" smtClean="0"/>
                        <a:t> for Constraints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400" baseline="0" dirty="0" smtClean="0"/>
                        <a:t>REVLF moving from pass through to tariff mechanism in I-SEM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400" baseline="0" dirty="0" smtClean="0"/>
                        <a:t>Market Interconnector Ramp rate ≠ Physical </a:t>
                      </a:r>
                      <a:endParaRPr lang="en-I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/>
                        <a:t>Expected increase in volatility</a:t>
                      </a:r>
                      <a:r>
                        <a:rPr lang="en-IE" sz="1400" baseline="0" dirty="0" smtClean="0"/>
                        <a:t> in</a:t>
                      </a:r>
                      <a:r>
                        <a:rPr lang="en-IE" sz="1400" dirty="0" smtClean="0"/>
                        <a:t> imbalance price due to change in bidding rules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Market risk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Intrinsic risk</a:t>
                      </a:r>
                      <a:r>
                        <a:rPr lang="en-IE" sz="1400" baseline="0" dirty="0" smtClean="0"/>
                        <a:t> a</a:t>
                      </a:r>
                      <a:r>
                        <a:rPr lang="en-IE" sz="1400" dirty="0" smtClean="0"/>
                        <a:t>ssociated with the introduction of a new market 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/>
                        <a:t>Extremely difficult to quantify.  Risk</a:t>
                      </a:r>
                      <a:r>
                        <a:rPr lang="en-IE" sz="1400" baseline="0" dirty="0" smtClean="0"/>
                        <a:t>s include:</a:t>
                      </a:r>
                      <a:endParaRPr lang="en-IE" sz="140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E" sz="1400" dirty="0" smtClean="0"/>
                        <a:t>Market behaviour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E" sz="1400" dirty="0" smtClean="0"/>
                        <a:t>Design risk Remedy period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38525" y="6326832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Confidential</a:t>
            </a:r>
          </a:p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For discussion only</a:t>
            </a:r>
            <a:endParaRPr lang="en-IE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718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7</a:t>
            </a:fld>
            <a:endParaRPr lang="en-I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920" y="457200"/>
            <a:ext cx="8412480" cy="6096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IE" sz="2800" dirty="0" smtClean="0"/>
              <a:t>Will </a:t>
            </a:r>
            <a:r>
              <a:rPr lang="en-IE" sz="2800" dirty="0"/>
              <a:t>Contingent Capital </a:t>
            </a:r>
            <a:r>
              <a:rPr lang="en-IE" sz="2800" dirty="0" smtClean="0"/>
              <a:t>be exhausted?</a:t>
            </a:r>
            <a:endParaRPr lang="en-IE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60960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Confidential</a:t>
            </a:r>
          </a:p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For discussion only</a:t>
            </a:r>
            <a:endParaRPr lang="en-IE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11480" y="12954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 smtClean="0"/>
              <a:t>Put prudent amount in place</a:t>
            </a:r>
          </a:p>
          <a:p>
            <a:endParaRPr lang="en-IE" sz="2000" dirty="0" smtClean="0"/>
          </a:p>
          <a:p>
            <a:r>
              <a:rPr lang="en-IE" sz="2000" dirty="0"/>
              <a:t>Some remedial actions</a:t>
            </a:r>
          </a:p>
          <a:p>
            <a:pPr lvl="2"/>
            <a:r>
              <a:rPr lang="en-IE" sz="1400" dirty="0" smtClean="0"/>
              <a:t>Warning System</a:t>
            </a:r>
          </a:p>
          <a:p>
            <a:pPr lvl="2"/>
            <a:r>
              <a:rPr lang="en-IE" sz="1400" dirty="0" smtClean="0"/>
              <a:t>Uplift in tariffs at short notice</a:t>
            </a:r>
          </a:p>
          <a:p>
            <a:pPr lvl="2"/>
            <a:r>
              <a:rPr lang="en-IE" sz="1400" dirty="0" smtClean="0"/>
              <a:t>Change to Market Rules</a:t>
            </a:r>
          </a:p>
          <a:p>
            <a:endParaRPr lang="en-IE" sz="2000" dirty="0" smtClean="0"/>
          </a:p>
          <a:p>
            <a:pPr>
              <a:lnSpc>
                <a:spcPct val="150000"/>
              </a:lnSpc>
            </a:pPr>
            <a:r>
              <a:rPr lang="en-IE" sz="2000" dirty="0" smtClean="0"/>
              <a:t>Low risk , but could happen</a:t>
            </a:r>
          </a:p>
          <a:p>
            <a:pPr>
              <a:lnSpc>
                <a:spcPct val="150000"/>
              </a:lnSpc>
            </a:pPr>
            <a:endParaRPr lang="en-IE" sz="2000" dirty="0" smtClean="0"/>
          </a:p>
          <a:p>
            <a:pPr>
              <a:lnSpc>
                <a:spcPct val="150000"/>
              </a:lnSpc>
            </a:pPr>
            <a:r>
              <a:rPr lang="en-IE" sz="2000" dirty="0" smtClean="0"/>
              <a:t>What happens if contingent capital is exhausted?</a:t>
            </a:r>
          </a:p>
          <a:p>
            <a:pPr>
              <a:lnSpc>
                <a:spcPct val="150000"/>
              </a:lnSpc>
            </a:pPr>
            <a:endParaRPr lang="en-IE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421256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Currently payments must continue to be made under TSC</a:t>
            </a:r>
          </a:p>
          <a:p>
            <a:endParaRPr lang="en-IE" dirty="0"/>
          </a:p>
          <a:p>
            <a:r>
              <a:rPr lang="en-IE" dirty="0" smtClean="0"/>
              <a:t>Condition precedent for raising finance that some mechanism be put in place</a:t>
            </a:r>
          </a:p>
          <a:p>
            <a:pPr lvl="1"/>
            <a:r>
              <a:rPr lang="en-IE" dirty="0" smtClean="0"/>
              <a:t>Costs will be recovered over time – just not sufficient funds to pay</a:t>
            </a:r>
          </a:p>
          <a:p>
            <a:pPr lvl="1"/>
            <a:r>
              <a:rPr lang="en-IE" dirty="0" smtClean="0"/>
              <a:t>Risk of breach of TSC and legal action</a:t>
            </a:r>
          </a:p>
          <a:p>
            <a:endParaRPr lang="en-IE" dirty="0"/>
          </a:p>
          <a:p>
            <a:r>
              <a:rPr lang="en-IE" dirty="0" smtClean="0"/>
              <a:t>Proposal is that payments are suspended and accrued until charges exceed payments</a:t>
            </a: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8</a:t>
            </a:fld>
            <a:endParaRPr lang="en-I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400" dirty="0" smtClean="0"/>
              <a:t/>
            </a:r>
            <a:br>
              <a:rPr lang="en-IE" sz="2400" dirty="0" smtClean="0"/>
            </a:br>
            <a:r>
              <a:rPr lang="en-IE" sz="2400" dirty="0" smtClean="0"/>
              <a:t>What </a:t>
            </a:r>
            <a:r>
              <a:rPr lang="en-IE" sz="2400" dirty="0"/>
              <a:t>happens if contingent capital is exhausted?</a:t>
            </a:r>
            <a:br>
              <a:rPr lang="en-IE" sz="2400" dirty="0"/>
            </a:b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xmlns="" val="96247555"/>
      </p:ext>
    </p:extLst>
  </p:cSld>
  <p:clrMapOvr>
    <a:masterClrMapping/>
  </p:clrMapOvr>
</p:sld>
</file>

<file path=ppt/theme/theme1.xml><?xml version="1.0" encoding="utf-8"?>
<a:theme xmlns:a="http://schemas.openxmlformats.org/drawingml/2006/main" name="I-SEM – Market Rules Working 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1787</MMTID>
    <ModID xmlns="bd8dd43f-48f8-46ce-9b8d-78f402b7750b">734</ModI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B53A8F-C1E0-4911-AEDB-0388984FE9EE}"/>
</file>

<file path=customXml/itemProps2.xml><?xml version="1.0" encoding="utf-8"?>
<ds:datastoreItem xmlns:ds="http://schemas.openxmlformats.org/officeDocument/2006/customXml" ds:itemID="{1E0B7867-9545-4DFE-88F1-A3DBE48618D8}"/>
</file>

<file path=customXml/itemProps3.xml><?xml version="1.0" encoding="utf-8"?>
<ds:datastoreItem xmlns:ds="http://schemas.openxmlformats.org/officeDocument/2006/customXml" ds:itemID="{B301AAC2-ED74-4BC7-A3A6-771AB9283B62}"/>
</file>

<file path=docProps/app.xml><?xml version="1.0" encoding="utf-8"?>
<Properties xmlns="http://schemas.openxmlformats.org/officeDocument/2006/extended-properties" xmlns:vt="http://schemas.openxmlformats.org/officeDocument/2006/docPropsVTypes">
  <Template>I-SEM – Market Rules Working Group</Template>
  <TotalTime>31236</TotalTime>
  <Words>448</Words>
  <Application>Microsoft Office PowerPoint</Application>
  <PresentationFormat>On-screen Show (4:3)</PresentationFormat>
  <Paragraphs>99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I-SEM – Market Rules Working Group</vt:lpstr>
      <vt:lpstr>Slide 1</vt:lpstr>
      <vt:lpstr>Key Objectives </vt:lpstr>
      <vt:lpstr>Why is contingent capital needed</vt:lpstr>
      <vt:lpstr>Why is contingent capital needed</vt:lpstr>
      <vt:lpstr>Why is contingent capital needed</vt:lpstr>
      <vt:lpstr>Change in key assumptions – SEM v I-SEM</vt:lpstr>
      <vt:lpstr>Will Contingent Capital be exhausted?</vt:lpstr>
      <vt:lpstr> What happens if contingent capital is exhausted? </vt:lpstr>
    </vt:vector>
  </TitlesOfParts>
  <Company>EirGrid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Mod_16_17 presentation 12122017</dc:title>
  <dc:creator>EirGrid</dc:creator>
  <cp:lastModifiedBy>Chris Goodman</cp:lastModifiedBy>
  <cp:revision>389</cp:revision>
  <cp:lastPrinted>2017-04-25T14:54:01Z</cp:lastPrinted>
  <dcterms:created xsi:type="dcterms:W3CDTF">2015-11-30T15:39:20Z</dcterms:created>
  <dcterms:modified xsi:type="dcterms:W3CDTF">2018-01-24T10:24:54Z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3" name="Order">
    <vt:r8>10000</vt:r8>
  </property>
  <property fmtid="{D5CDD505-2E9C-101B-9397-08002B2CF9AE}" pid="4" name="Doc Type">
    <vt:lpwstr>Templates</vt:lpwstr>
  </property>
  <property fmtid="{D5CDD505-2E9C-101B-9397-08002B2CF9AE}" pid="5" name="Sub Type">
    <vt:lpwstr>Working Group Meeting 4</vt:lpwstr>
  </property>
  <property fmtid="{D5CDD505-2E9C-101B-9397-08002B2CF9AE}" pid="6" name="Meeting Document Type">
    <vt:lpwstr>Presentation</vt:lpwstr>
  </property>
  <property fmtid="{D5CDD505-2E9C-101B-9397-08002B2CF9AE}" pid="7" name="Document Status1">
    <vt:lpwstr>Draft</vt:lpwstr>
  </property>
  <property fmtid="{D5CDD505-2E9C-101B-9397-08002B2CF9AE}" pid="8" name="MeetingDate">
    <vt:lpwstr>2016-01-21T00:00:00+00:00</vt:lpwstr>
  </property>
  <property fmtid="{D5CDD505-2E9C-101B-9397-08002B2CF9AE}" pid="11" name="Mod ID">
    <vt:lpwstr>1072</vt:lpwstr>
  </property>
  <property fmtid="{D5CDD505-2E9C-101B-9397-08002B2CF9AE}" pid="12" name="Year of Modification Proposal">
    <vt:lpwstr>2017</vt:lpwstr>
  </property>
  <property fmtid="{D5CDD505-2E9C-101B-9397-08002B2CF9AE}" pid="13" name="Document Type">
    <vt:lpwstr>Slides</vt:lpwstr>
  </property>
  <property fmtid="{D5CDD505-2E9C-101B-9397-08002B2CF9AE}" pid="14" name="Copy to Website">
    <vt:lpwstr>true</vt:lpwstr>
  </property>
  <property fmtid="{D5CDD505-2E9C-101B-9397-08002B2CF9AE}" pid="16" name="_CopySource">
    <vt:lpwstr>Mod_16_17 presentation 12122017.pptx</vt:lpwstr>
  </property>
</Properties>
</file>