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487" r:id="rId6"/>
    <p:sldId id="495" r:id="rId7"/>
    <p:sldId id="485" r:id="rId8"/>
    <p:sldId id="497" r:id="rId9"/>
    <p:sldId id="504" r:id="rId10"/>
    <p:sldId id="498" r:id="rId11"/>
    <p:sldId id="499" r:id="rId12"/>
    <p:sldId id="500" r:id="rId13"/>
    <p:sldId id="501" r:id="rId14"/>
    <p:sldId id="502" r:id="rId15"/>
    <p:sldId id="503" r:id="rId16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irGrid" initials="EirGri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03" autoAdjust="0"/>
    <p:restoredTop sz="74815" autoAdjust="0"/>
  </p:normalViewPr>
  <p:slideViewPr>
    <p:cSldViewPr>
      <p:cViewPr>
        <p:scale>
          <a:sx n="100" d="100"/>
          <a:sy n="100" d="100"/>
        </p:scale>
        <p:origin x="-2256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CE714D8C-D37A-4393-B2D6-DE6FD99EBA03}" type="presOf" srcId="{B53502B7-CFD9-4D79-A7B6-A209BE8CBF2D}" destId="{BCBE42DD-E755-40FA-869D-120EE8F7268F}" srcOrd="0" destOrd="0" presId="urn:microsoft.com/office/officeart/2005/8/layout/vList2"/>
    <dgm:cxn modelId="{0F054855-12EE-4AF9-81F6-A6AA7047A053}" type="presOf" srcId="{0892F4D6-8279-418A-8AE9-47AF4E299AA2}" destId="{E48EDA4C-8A74-43CF-ADF1-DB0F43C3695D}" srcOrd="0" destOrd="0" presId="urn:microsoft.com/office/officeart/2005/8/layout/vList2"/>
    <dgm:cxn modelId="{DF85709D-EF55-4F66-8506-71571155F27E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38A61B13-BCCD-434F-9C6E-F9E39244537C}" type="presOf" srcId="{B53502B7-CFD9-4D79-A7B6-A209BE8CBF2D}" destId="{BCBE42DD-E755-40FA-869D-120EE8F7268F}" srcOrd="0" destOrd="0" presId="urn:microsoft.com/office/officeart/2005/8/layout/vList2"/>
    <dgm:cxn modelId="{85194024-10AB-4321-99CD-D2C0623F9281}" type="presOf" srcId="{0892F4D6-8279-418A-8AE9-47AF4E299AA2}" destId="{E48EDA4C-8A74-43CF-ADF1-DB0F43C3695D}" srcOrd="0" destOrd="0" presId="urn:microsoft.com/office/officeart/2005/8/layout/vList2"/>
    <dgm:cxn modelId="{BF26418A-FC8D-4541-86FE-AF221C0638A6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54CA9B62-3583-49F9-84F0-643E6805CA43}" type="presOf" srcId="{0892F4D6-8279-418A-8AE9-47AF4E299AA2}" destId="{E48EDA4C-8A74-43CF-ADF1-DB0F43C3695D}" srcOrd="0" destOrd="0" presId="urn:microsoft.com/office/officeart/2005/8/layout/vList2"/>
    <dgm:cxn modelId="{C16E586A-147B-47DB-AAB4-43D02F92AB5B}" type="presOf" srcId="{B53502B7-CFD9-4D79-A7B6-A209BE8CBF2D}" destId="{BCBE42DD-E755-40FA-869D-120EE8F7268F}" srcOrd="0" destOrd="0" presId="urn:microsoft.com/office/officeart/2005/8/layout/vList2"/>
    <dgm:cxn modelId="{60712BCB-66DA-472E-AA7D-B5EC2597F9D4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92F4D6-8279-418A-8AE9-47AF4E299AA2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B53502B7-CFD9-4D79-A7B6-A209BE8CBF2D}">
      <dgm:prSet/>
      <dgm:spPr/>
      <dgm:t>
        <a:bodyPr/>
        <a:lstStyle/>
        <a:p>
          <a:pPr rtl="0"/>
          <a:endParaRPr lang="en-US" dirty="0"/>
        </a:p>
      </dgm:t>
    </dgm:pt>
    <dgm:pt modelId="{D34407FC-6F72-487A-85DD-8DA938FCE5A3}" type="sibTrans" cxnId="{BAE352BB-8646-4521-9667-4637C6E72F35}">
      <dgm:prSet/>
      <dgm:spPr/>
      <dgm:t>
        <a:bodyPr/>
        <a:lstStyle/>
        <a:p>
          <a:endParaRPr lang="en-US"/>
        </a:p>
      </dgm:t>
    </dgm:pt>
    <dgm:pt modelId="{A2045A31-7D50-4EC7-A496-4FB444941F00}" type="parTrans" cxnId="{BAE352BB-8646-4521-9667-4637C6E72F35}">
      <dgm:prSet/>
      <dgm:spPr/>
      <dgm:t>
        <a:bodyPr/>
        <a:lstStyle/>
        <a:p>
          <a:endParaRPr lang="en-US"/>
        </a:p>
      </dgm:t>
    </dgm:pt>
    <dgm:pt modelId="{E48EDA4C-8A74-43CF-ADF1-DB0F43C3695D}" type="pres">
      <dgm:prSet presAssocID="{0892F4D6-8279-418A-8AE9-47AF4E299A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BE42DD-E755-40FA-869D-120EE8F7268F}" type="pres">
      <dgm:prSet presAssocID="{B53502B7-CFD9-4D79-A7B6-A209BE8CBF2D}" presName="parentText" presStyleLbl="node1" presStyleIdx="0" presStyleCnt="1" custLinFactNeighborY="153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352BB-8646-4521-9667-4637C6E72F35}" srcId="{0892F4D6-8279-418A-8AE9-47AF4E299AA2}" destId="{B53502B7-CFD9-4D79-A7B6-A209BE8CBF2D}" srcOrd="0" destOrd="0" parTransId="{A2045A31-7D50-4EC7-A496-4FB444941F00}" sibTransId="{D34407FC-6F72-487A-85DD-8DA938FCE5A3}"/>
    <dgm:cxn modelId="{4BC10597-83C6-48FD-BE7C-72DE17CF3646}" type="presOf" srcId="{B53502B7-CFD9-4D79-A7B6-A209BE8CBF2D}" destId="{BCBE42DD-E755-40FA-869D-120EE8F7268F}" srcOrd="0" destOrd="0" presId="urn:microsoft.com/office/officeart/2005/8/layout/vList2"/>
    <dgm:cxn modelId="{4D7910AE-39D1-4B2A-9B23-A28861CA8AA1}" type="presOf" srcId="{0892F4D6-8279-418A-8AE9-47AF4E299AA2}" destId="{E48EDA4C-8A74-43CF-ADF1-DB0F43C3695D}" srcOrd="0" destOrd="0" presId="urn:microsoft.com/office/officeart/2005/8/layout/vList2"/>
    <dgm:cxn modelId="{EA0C1DFB-69EB-427C-A45F-A7CF4E1CF250}" type="presParOf" srcId="{E48EDA4C-8A74-43CF-ADF1-DB0F43C3695D}" destId="{BCBE42DD-E755-40FA-869D-120EE8F7268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C23CA3-5B22-476B-A82D-EDC35D17D7F9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EE821A7C-0255-45C0-8113-4FF92A0494AC}">
      <dgm:prSet phldrT="[Text]"/>
      <dgm:spPr/>
      <dgm:t>
        <a:bodyPr/>
        <a:lstStyle/>
        <a:p>
          <a:r>
            <a:rPr lang="en-IE" dirty="0" smtClean="0"/>
            <a:t>Tariff</a:t>
          </a:r>
          <a:endParaRPr lang="en-IE" dirty="0"/>
        </a:p>
      </dgm:t>
    </dgm:pt>
    <dgm:pt modelId="{6172A935-2844-4615-967D-DD36065F5F1F}" type="parTrans" cxnId="{4A211DA1-B52C-410A-9D0C-C05B3AE2DDC8}">
      <dgm:prSet/>
      <dgm:spPr/>
      <dgm:t>
        <a:bodyPr/>
        <a:lstStyle/>
        <a:p>
          <a:endParaRPr lang="en-IE"/>
        </a:p>
      </dgm:t>
    </dgm:pt>
    <dgm:pt modelId="{090AAD03-EA70-4A0C-8CB1-0F032E2D0EC2}" type="sibTrans" cxnId="{4A211DA1-B52C-410A-9D0C-C05B3AE2DDC8}">
      <dgm:prSet/>
      <dgm:spPr/>
      <dgm:t>
        <a:bodyPr/>
        <a:lstStyle/>
        <a:p>
          <a:endParaRPr lang="en-IE"/>
        </a:p>
      </dgm:t>
    </dgm:pt>
    <dgm:pt modelId="{A6899ADB-A30D-469D-BECC-5C1B38009050}">
      <dgm:prSet phldrT="[Text]"/>
      <dgm:spPr/>
      <dgm:t>
        <a:bodyPr/>
        <a:lstStyle/>
        <a:p>
          <a:r>
            <a:rPr lang="en-IE" dirty="0" smtClean="0"/>
            <a:t>Contingent Capital</a:t>
          </a:r>
          <a:endParaRPr lang="en-IE" dirty="0"/>
        </a:p>
      </dgm:t>
    </dgm:pt>
    <dgm:pt modelId="{2D3C3CFA-49A5-4891-A416-A6D07E4FBE13}" type="parTrans" cxnId="{8323BBB0-E493-48A3-9636-C7A1E19840A6}">
      <dgm:prSet/>
      <dgm:spPr/>
      <dgm:t>
        <a:bodyPr/>
        <a:lstStyle/>
        <a:p>
          <a:endParaRPr lang="en-IE"/>
        </a:p>
      </dgm:t>
    </dgm:pt>
    <dgm:pt modelId="{B7A36EB6-1256-4A39-892C-EDDAC036B2F3}" type="sibTrans" cxnId="{8323BBB0-E493-48A3-9636-C7A1E19840A6}">
      <dgm:prSet/>
      <dgm:spPr/>
      <dgm:t>
        <a:bodyPr/>
        <a:lstStyle/>
        <a:p>
          <a:endParaRPr lang="en-IE"/>
        </a:p>
      </dgm:t>
    </dgm:pt>
    <dgm:pt modelId="{0E1AF6EC-AD36-4549-9E4B-BAA5E94402A1}">
      <dgm:prSet phldrT="[Text]"/>
      <dgm:spPr/>
      <dgm:t>
        <a:bodyPr/>
        <a:lstStyle/>
        <a:p>
          <a:r>
            <a:rPr lang="en-IE" dirty="0" smtClean="0"/>
            <a:t>TSC</a:t>
          </a:r>
          <a:endParaRPr lang="en-IE" dirty="0"/>
        </a:p>
      </dgm:t>
    </dgm:pt>
    <dgm:pt modelId="{4C4CECE1-88D5-4B4B-B48A-D97DF6FC940C}" type="parTrans" cxnId="{F020B259-642C-42D0-A084-D512BBCC4F3F}">
      <dgm:prSet/>
      <dgm:spPr/>
      <dgm:t>
        <a:bodyPr/>
        <a:lstStyle/>
        <a:p>
          <a:endParaRPr lang="en-IE"/>
        </a:p>
      </dgm:t>
    </dgm:pt>
    <dgm:pt modelId="{D81AAB3B-C915-49AA-B7FB-E47FB943E79C}" type="sibTrans" cxnId="{F020B259-642C-42D0-A084-D512BBCC4F3F}">
      <dgm:prSet/>
      <dgm:spPr/>
      <dgm:t>
        <a:bodyPr/>
        <a:lstStyle/>
        <a:p>
          <a:endParaRPr lang="en-IE"/>
        </a:p>
      </dgm:t>
    </dgm:pt>
    <dgm:pt modelId="{5CBB2D72-3DC1-49C1-99A5-C5FEB52669DC}" type="pres">
      <dgm:prSet presAssocID="{00C23CA3-5B22-476B-A82D-EDC35D17D7F9}" presName="Name0" presStyleCnt="0">
        <dgm:presLayoutVars>
          <dgm:dir/>
          <dgm:animLvl val="lvl"/>
          <dgm:resizeHandles val="exact"/>
        </dgm:presLayoutVars>
      </dgm:prSet>
      <dgm:spPr/>
    </dgm:pt>
    <dgm:pt modelId="{35E0CCB2-D2FF-45D7-9A5D-88E9FD4755D3}" type="pres">
      <dgm:prSet presAssocID="{EE821A7C-0255-45C0-8113-4FF92A0494AC}" presName="Name8" presStyleCnt="0"/>
      <dgm:spPr/>
    </dgm:pt>
    <dgm:pt modelId="{99070C7E-3F7C-4505-A730-3D2AACB51476}" type="pres">
      <dgm:prSet presAssocID="{EE821A7C-0255-45C0-8113-4FF92A0494AC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A8635248-7C64-423F-A85A-609E4E28F12E}" type="pres">
      <dgm:prSet presAssocID="{EE821A7C-0255-45C0-8113-4FF92A0494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3FB6E48-7848-4194-A6BF-950D3527A44B}" type="pres">
      <dgm:prSet presAssocID="{A6899ADB-A30D-469D-BECC-5C1B38009050}" presName="Name8" presStyleCnt="0"/>
      <dgm:spPr/>
    </dgm:pt>
    <dgm:pt modelId="{BB1F2334-DCFA-4A65-9DB4-7E3DC26D5BEE}" type="pres">
      <dgm:prSet presAssocID="{A6899ADB-A30D-469D-BECC-5C1B3800905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B4872FA-0BF7-45AE-8571-8DC27E0DDF3E}" type="pres">
      <dgm:prSet presAssocID="{A6899ADB-A30D-469D-BECC-5C1B3800905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492E144-91C8-431D-87BC-169F1E44F856}" type="pres">
      <dgm:prSet presAssocID="{0E1AF6EC-AD36-4549-9E4B-BAA5E94402A1}" presName="Name8" presStyleCnt="0"/>
      <dgm:spPr/>
    </dgm:pt>
    <dgm:pt modelId="{B85F061A-8A34-4C02-A2AD-57F275019801}" type="pres">
      <dgm:prSet presAssocID="{0E1AF6EC-AD36-4549-9E4B-BAA5E94402A1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E1554B1-5C51-4952-B39C-E57D0C7F2D8E}" type="pres">
      <dgm:prSet presAssocID="{0E1AF6EC-AD36-4549-9E4B-BAA5E94402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4A211DA1-B52C-410A-9D0C-C05B3AE2DDC8}" srcId="{00C23CA3-5B22-476B-A82D-EDC35D17D7F9}" destId="{EE821A7C-0255-45C0-8113-4FF92A0494AC}" srcOrd="0" destOrd="0" parTransId="{6172A935-2844-4615-967D-DD36065F5F1F}" sibTransId="{090AAD03-EA70-4A0C-8CB1-0F032E2D0EC2}"/>
    <dgm:cxn modelId="{77FC8776-24BF-474A-982F-CBA85E9C3630}" type="presOf" srcId="{A6899ADB-A30D-469D-BECC-5C1B38009050}" destId="{BB1F2334-DCFA-4A65-9DB4-7E3DC26D5BEE}" srcOrd="0" destOrd="0" presId="urn:microsoft.com/office/officeart/2005/8/layout/pyramid3"/>
    <dgm:cxn modelId="{5B27D446-08A1-4E3A-BED7-84F11E28DF0D}" type="presOf" srcId="{EE821A7C-0255-45C0-8113-4FF92A0494AC}" destId="{99070C7E-3F7C-4505-A730-3D2AACB51476}" srcOrd="0" destOrd="0" presId="urn:microsoft.com/office/officeart/2005/8/layout/pyramid3"/>
    <dgm:cxn modelId="{DA1FFDC7-C873-4098-BB8D-66D9174AE193}" type="presOf" srcId="{0E1AF6EC-AD36-4549-9E4B-BAA5E94402A1}" destId="{B85F061A-8A34-4C02-A2AD-57F275019801}" srcOrd="0" destOrd="0" presId="urn:microsoft.com/office/officeart/2005/8/layout/pyramid3"/>
    <dgm:cxn modelId="{CA658553-C8D7-4886-BF82-F62077B39315}" type="presOf" srcId="{0E1AF6EC-AD36-4549-9E4B-BAA5E94402A1}" destId="{4E1554B1-5C51-4952-B39C-E57D0C7F2D8E}" srcOrd="1" destOrd="0" presId="urn:microsoft.com/office/officeart/2005/8/layout/pyramid3"/>
    <dgm:cxn modelId="{CF4A626B-D8AB-4113-9818-17F17F3E26C6}" type="presOf" srcId="{A6899ADB-A30D-469D-BECC-5C1B38009050}" destId="{1B4872FA-0BF7-45AE-8571-8DC27E0DDF3E}" srcOrd="1" destOrd="0" presId="urn:microsoft.com/office/officeart/2005/8/layout/pyramid3"/>
    <dgm:cxn modelId="{8323BBB0-E493-48A3-9636-C7A1E19840A6}" srcId="{00C23CA3-5B22-476B-A82D-EDC35D17D7F9}" destId="{A6899ADB-A30D-469D-BECC-5C1B38009050}" srcOrd="1" destOrd="0" parTransId="{2D3C3CFA-49A5-4891-A416-A6D07E4FBE13}" sibTransId="{B7A36EB6-1256-4A39-892C-EDDAC036B2F3}"/>
    <dgm:cxn modelId="{BA3A8642-3073-449B-AACA-70FDC965680D}" type="presOf" srcId="{00C23CA3-5B22-476B-A82D-EDC35D17D7F9}" destId="{5CBB2D72-3DC1-49C1-99A5-C5FEB52669DC}" srcOrd="0" destOrd="0" presId="urn:microsoft.com/office/officeart/2005/8/layout/pyramid3"/>
    <dgm:cxn modelId="{8BCF1E26-1A61-430E-B9D4-E40F72FACAE2}" type="presOf" srcId="{EE821A7C-0255-45C0-8113-4FF92A0494AC}" destId="{A8635248-7C64-423F-A85A-609E4E28F12E}" srcOrd="1" destOrd="0" presId="urn:microsoft.com/office/officeart/2005/8/layout/pyramid3"/>
    <dgm:cxn modelId="{F020B259-642C-42D0-A084-D512BBCC4F3F}" srcId="{00C23CA3-5B22-476B-A82D-EDC35D17D7F9}" destId="{0E1AF6EC-AD36-4549-9E4B-BAA5E94402A1}" srcOrd="2" destOrd="0" parTransId="{4C4CECE1-88D5-4B4B-B48A-D97DF6FC940C}" sibTransId="{D81AAB3B-C915-49AA-B7FB-E47FB943E79C}"/>
    <dgm:cxn modelId="{A5F45747-68A7-4ECA-A320-DE8ACCB5EF73}" type="presParOf" srcId="{5CBB2D72-3DC1-49C1-99A5-C5FEB52669DC}" destId="{35E0CCB2-D2FF-45D7-9A5D-88E9FD4755D3}" srcOrd="0" destOrd="0" presId="urn:microsoft.com/office/officeart/2005/8/layout/pyramid3"/>
    <dgm:cxn modelId="{AE9A9666-E450-4675-90EE-6777936C0F9D}" type="presParOf" srcId="{35E0CCB2-D2FF-45D7-9A5D-88E9FD4755D3}" destId="{99070C7E-3F7C-4505-A730-3D2AACB51476}" srcOrd="0" destOrd="0" presId="urn:microsoft.com/office/officeart/2005/8/layout/pyramid3"/>
    <dgm:cxn modelId="{E8416305-54E1-4E9C-BF58-50B26F4D82CD}" type="presParOf" srcId="{35E0CCB2-D2FF-45D7-9A5D-88E9FD4755D3}" destId="{A8635248-7C64-423F-A85A-609E4E28F12E}" srcOrd="1" destOrd="0" presId="urn:microsoft.com/office/officeart/2005/8/layout/pyramid3"/>
    <dgm:cxn modelId="{D9E8A349-1C99-4409-9E2B-2C86D974E4E7}" type="presParOf" srcId="{5CBB2D72-3DC1-49C1-99A5-C5FEB52669DC}" destId="{03FB6E48-7848-4194-A6BF-950D3527A44B}" srcOrd="1" destOrd="0" presId="urn:microsoft.com/office/officeart/2005/8/layout/pyramid3"/>
    <dgm:cxn modelId="{DC87E89C-E295-4AC6-9C8E-59A8B3A0058E}" type="presParOf" srcId="{03FB6E48-7848-4194-A6BF-950D3527A44B}" destId="{BB1F2334-DCFA-4A65-9DB4-7E3DC26D5BEE}" srcOrd="0" destOrd="0" presId="urn:microsoft.com/office/officeart/2005/8/layout/pyramid3"/>
    <dgm:cxn modelId="{169D2DD2-E8E5-46D6-9D7C-997DB0B29F63}" type="presParOf" srcId="{03FB6E48-7848-4194-A6BF-950D3527A44B}" destId="{1B4872FA-0BF7-45AE-8571-8DC27E0DDF3E}" srcOrd="1" destOrd="0" presId="urn:microsoft.com/office/officeart/2005/8/layout/pyramid3"/>
    <dgm:cxn modelId="{EA7DFCF3-4E50-4847-AA45-86FB502CB25E}" type="presParOf" srcId="{5CBB2D72-3DC1-49C1-99A5-C5FEB52669DC}" destId="{6492E144-91C8-431D-87BC-169F1E44F856}" srcOrd="2" destOrd="0" presId="urn:microsoft.com/office/officeart/2005/8/layout/pyramid3"/>
    <dgm:cxn modelId="{15A4D013-A110-461D-82ED-176A63B2F207}" type="presParOf" srcId="{6492E144-91C8-431D-87BC-169F1E44F856}" destId="{B85F061A-8A34-4C02-A2AD-57F275019801}" srcOrd="0" destOrd="0" presId="urn:microsoft.com/office/officeart/2005/8/layout/pyramid3"/>
    <dgm:cxn modelId="{95040289-9BCC-4B62-AC73-758B1D0D96EB}" type="presParOf" srcId="{6492E144-91C8-431D-87BC-169F1E44F856}" destId="{4E1554B1-5C51-4952-B39C-E57D0C7F2D8E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C23CA3-5B22-476B-A82D-EDC35D17D7F9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EE821A7C-0255-45C0-8113-4FF92A0494AC}">
      <dgm:prSet phldrT="[Text]"/>
      <dgm:spPr/>
      <dgm:t>
        <a:bodyPr/>
        <a:lstStyle/>
        <a:p>
          <a:r>
            <a:rPr lang="en-IE" dirty="0" smtClean="0"/>
            <a:t>Tariff</a:t>
          </a:r>
          <a:endParaRPr lang="en-IE" dirty="0"/>
        </a:p>
      </dgm:t>
    </dgm:pt>
    <dgm:pt modelId="{6172A935-2844-4615-967D-DD36065F5F1F}" type="parTrans" cxnId="{4A211DA1-B52C-410A-9D0C-C05B3AE2DDC8}">
      <dgm:prSet/>
      <dgm:spPr/>
      <dgm:t>
        <a:bodyPr/>
        <a:lstStyle/>
        <a:p>
          <a:endParaRPr lang="en-IE"/>
        </a:p>
      </dgm:t>
    </dgm:pt>
    <dgm:pt modelId="{090AAD03-EA70-4A0C-8CB1-0F032E2D0EC2}" type="sibTrans" cxnId="{4A211DA1-B52C-410A-9D0C-C05B3AE2DDC8}">
      <dgm:prSet/>
      <dgm:spPr/>
      <dgm:t>
        <a:bodyPr/>
        <a:lstStyle/>
        <a:p>
          <a:endParaRPr lang="en-IE"/>
        </a:p>
      </dgm:t>
    </dgm:pt>
    <dgm:pt modelId="{A6899ADB-A30D-469D-BECC-5C1B38009050}">
      <dgm:prSet phldrT="[Text]"/>
      <dgm:spPr/>
      <dgm:t>
        <a:bodyPr/>
        <a:lstStyle/>
        <a:p>
          <a:r>
            <a:rPr lang="en-IE" dirty="0" smtClean="0"/>
            <a:t>Contingent Capital</a:t>
          </a:r>
          <a:endParaRPr lang="en-IE" dirty="0"/>
        </a:p>
      </dgm:t>
    </dgm:pt>
    <dgm:pt modelId="{2D3C3CFA-49A5-4891-A416-A6D07E4FBE13}" type="parTrans" cxnId="{8323BBB0-E493-48A3-9636-C7A1E19840A6}">
      <dgm:prSet/>
      <dgm:spPr/>
      <dgm:t>
        <a:bodyPr/>
        <a:lstStyle/>
        <a:p>
          <a:endParaRPr lang="en-IE"/>
        </a:p>
      </dgm:t>
    </dgm:pt>
    <dgm:pt modelId="{B7A36EB6-1256-4A39-892C-EDDAC036B2F3}" type="sibTrans" cxnId="{8323BBB0-E493-48A3-9636-C7A1E19840A6}">
      <dgm:prSet/>
      <dgm:spPr/>
      <dgm:t>
        <a:bodyPr/>
        <a:lstStyle/>
        <a:p>
          <a:endParaRPr lang="en-IE"/>
        </a:p>
      </dgm:t>
    </dgm:pt>
    <dgm:pt modelId="{0E1AF6EC-AD36-4549-9E4B-BAA5E94402A1}">
      <dgm:prSet phldrT="[Text]"/>
      <dgm:spPr/>
      <dgm:t>
        <a:bodyPr/>
        <a:lstStyle/>
        <a:p>
          <a:r>
            <a:rPr lang="en-IE" dirty="0" smtClean="0"/>
            <a:t>TSC</a:t>
          </a:r>
          <a:endParaRPr lang="en-IE" dirty="0"/>
        </a:p>
      </dgm:t>
    </dgm:pt>
    <dgm:pt modelId="{4C4CECE1-88D5-4B4B-B48A-D97DF6FC940C}" type="parTrans" cxnId="{F020B259-642C-42D0-A084-D512BBCC4F3F}">
      <dgm:prSet/>
      <dgm:spPr/>
      <dgm:t>
        <a:bodyPr/>
        <a:lstStyle/>
        <a:p>
          <a:endParaRPr lang="en-IE"/>
        </a:p>
      </dgm:t>
    </dgm:pt>
    <dgm:pt modelId="{D81AAB3B-C915-49AA-B7FB-E47FB943E79C}" type="sibTrans" cxnId="{F020B259-642C-42D0-A084-D512BBCC4F3F}">
      <dgm:prSet/>
      <dgm:spPr/>
      <dgm:t>
        <a:bodyPr/>
        <a:lstStyle/>
        <a:p>
          <a:endParaRPr lang="en-IE"/>
        </a:p>
      </dgm:t>
    </dgm:pt>
    <dgm:pt modelId="{5CBB2D72-3DC1-49C1-99A5-C5FEB52669DC}" type="pres">
      <dgm:prSet presAssocID="{00C23CA3-5B22-476B-A82D-EDC35D17D7F9}" presName="Name0" presStyleCnt="0">
        <dgm:presLayoutVars>
          <dgm:dir/>
          <dgm:animLvl val="lvl"/>
          <dgm:resizeHandles val="exact"/>
        </dgm:presLayoutVars>
      </dgm:prSet>
      <dgm:spPr/>
    </dgm:pt>
    <dgm:pt modelId="{35E0CCB2-D2FF-45D7-9A5D-88E9FD4755D3}" type="pres">
      <dgm:prSet presAssocID="{EE821A7C-0255-45C0-8113-4FF92A0494AC}" presName="Name8" presStyleCnt="0"/>
      <dgm:spPr/>
    </dgm:pt>
    <dgm:pt modelId="{99070C7E-3F7C-4505-A730-3D2AACB51476}" type="pres">
      <dgm:prSet presAssocID="{EE821A7C-0255-45C0-8113-4FF92A0494AC}" presName="level" presStyleLbl="node1" presStyleIdx="0" presStyleCnt="3" custScaleY="569221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A8635248-7C64-423F-A85A-609E4E28F12E}" type="pres">
      <dgm:prSet presAssocID="{EE821A7C-0255-45C0-8113-4FF92A0494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3FB6E48-7848-4194-A6BF-950D3527A44B}" type="pres">
      <dgm:prSet presAssocID="{A6899ADB-A30D-469D-BECC-5C1B38009050}" presName="Name8" presStyleCnt="0"/>
      <dgm:spPr/>
    </dgm:pt>
    <dgm:pt modelId="{BB1F2334-DCFA-4A65-9DB4-7E3DC26D5BEE}" type="pres">
      <dgm:prSet presAssocID="{A6899ADB-A30D-469D-BECC-5C1B38009050}" presName="level" presStyleLbl="node1" presStyleIdx="1" presStyleCnt="3" custScaleY="364465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B4872FA-0BF7-45AE-8571-8DC27E0DDF3E}" type="pres">
      <dgm:prSet presAssocID="{A6899ADB-A30D-469D-BECC-5C1B3800905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492E144-91C8-431D-87BC-169F1E44F856}" type="pres">
      <dgm:prSet presAssocID="{0E1AF6EC-AD36-4549-9E4B-BAA5E94402A1}" presName="Name8" presStyleCnt="0"/>
      <dgm:spPr/>
    </dgm:pt>
    <dgm:pt modelId="{B85F061A-8A34-4C02-A2AD-57F275019801}" type="pres">
      <dgm:prSet presAssocID="{0E1AF6EC-AD36-4549-9E4B-BAA5E94402A1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E1554B1-5C51-4952-B39C-E57D0C7F2D8E}" type="pres">
      <dgm:prSet presAssocID="{0E1AF6EC-AD36-4549-9E4B-BAA5E94402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962EC9F8-4AD3-4FA6-A1EB-10FA4F4C30C9}" type="presOf" srcId="{0E1AF6EC-AD36-4549-9E4B-BAA5E94402A1}" destId="{B85F061A-8A34-4C02-A2AD-57F275019801}" srcOrd="0" destOrd="0" presId="urn:microsoft.com/office/officeart/2005/8/layout/pyramid3"/>
    <dgm:cxn modelId="{4A211DA1-B52C-410A-9D0C-C05B3AE2DDC8}" srcId="{00C23CA3-5B22-476B-A82D-EDC35D17D7F9}" destId="{EE821A7C-0255-45C0-8113-4FF92A0494AC}" srcOrd="0" destOrd="0" parTransId="{6172A935-2844-4615-967D-DD36065F5F1F}" sibTransId="{090AAD03-EA70-4A0C-8CB1-0F032E2D0EC2}"/>
    <dgm:cxn modelId="{700300D1-E5ED-4C2C-8B3B-ACE7667AEC2D}" type="presOf" srcId="{EE821A7C-0255-45C0-8113-4FF92A0494AC}" destId="{99070C7E-3F7C-4505-A730-3D2AACB51476}" srcOrd="0" destOrd="0" presId="urn:microsoft.com/office/officeart/2005/8/layout/pyramid3"/>
    <dgm:cxn modelId="{E802412D-4431-4A86-9992-259AED3EBA79}" type="presOf" srcId="{A6899ADB-A30D-469D-BECC-5C1B38009050}" destId="{BB1F2334-DCFA-4A65-9DB4-7E3DC26D5BEE}" srcOrd="0" destOrd="0" presId="urn:microsoft.com/office/officeart/2005/8/layout/pyramid3"/>
    <dgm:cxn modelId="{AD207D32-2E03-4000-ABBB-721252969DF3}" type="presOf" srcId="{0E1AF6EC-AD36-4549-9E4B-BAA5E94402A1}" destId="{4E1554B1-5C51-4952-B39C-E57D0C7F2D8E}" srcOrd="1" destOrd="0" presId="urn:microsoft.com/office/officeart/2005/8/layout/pyramid3"/>
    <dgm:cxn modelId="{29640D92-089A-447C-A77F-9DCBC61E2A0B}" type="presOf" srcId="{A6899ADB-A30D-469D-BECC-5C1B38009050}" destId="{1B4872FA-0BF7-45AE-8571-8DC27E0DDF3E}" srcOrd="1" destOrd="0" presId="urn:microsoft.com/office/officeart/2005/8/layout/pyramid3"/>
    <dgm:cxn modelId="{8323BBB0-E493-48A3-9636-C7A1E19840A6}" srcId="{00C23CA3-5B22-476B-A82D-EDC35D17D7F9}" destId="{A6899ADB-A30D-469D-BECC-5C1B38009050}" srcOrd="1" destOrd="0" parTransId="{2D3C3CFA-49A5-4891-A416-A6D07E4FBE13}" sibTransId="{B7A36EB6-1256-4A39-892C-EDDAC036B2F3}"/>
    <dgm:cxn modelId="{F020B259-642C-42D0-A084-D512BBCC4F3F}" srcId="{00C23CA3-5B22-476B-A82D-EDC35D17D7F9}" destId="{0E1AF6EC-AD36-4549-9E4B-BAA5E94402A1}" srcOrd="2" destOrd="0" parTransId="{4C4CECE1-88D5-4B4B-B48A-D97DF6FC940C}" sibTransId="{D81AAB3B-C915-49AA-B7FB-E47FB943E79C}"/>
    <dgm:cxn modelId="{F6F27614-7E5F-4ABC-B6AA-BBE6AFFFE943}" type="presOf" srcId="{EE821A7C-0255-45C0-8113-4FF92A0494AC}" destId="{A8635248-7C64-423F-A85A-609E4E28F12E}" srcOrd="1" destOrd="0" presId="urn:microsoft.com/office/officeart/2005/8/layout/pyramid3"/>
    <dgm:cxn modelId="{CA11ECDC-6558-4679-B94A-D89F61887C40}" type="presOf" srcId="{00C23CA3-5B22-476B-A82D-EDC35D17D7F9}" destId="{5CBB2D72-3DC1-49C1-99A5-C5FEB52669DC}" srcOrd="0" destOrd="0" presId="urn:microsoft.com/office/officeart/2005/8/layout/pyramid3"/>
    <dgm:cxn modelId="{8AAECE15-00FF-40E9-B504-9C4E24A864B6}" type="presParOf" srcId="{5CBB2D72-3DC1-49C1-99A5-C5FEB52669DC}" destId="{35E0CCB2-D2FF-45D7-9A5D-88E9FD4755D3}" srcOrd="0" destOrd="0" presId="urn:microsoft.com/office/officeart/2005/8/layout/pyramid3"/>
    <dgm:cxn modelId="{AD2D3AB5-D00C-4269-B94E-EDB3606C323B}" type="presParOf" srcId="{35E0CCB2-D2FF-45D7-9A5D-88E9FD4755D3}" destId="{99070C7E-3F7C-4505-A730-3D2AACB51476}" srcOrd="0" destOrd="0" presId="urn:microsoft.com/office/officeart/2005/8/layout/pyramid3"/>
    <dgm:cxn modelId="{A9FC4314-046C-4CF1-A23D-C888B01E5EEA}" type="presParOf" srcId="{35E0CCB2-D2FF-45D7-9A5D-88E9FD4755D3}" destId="{A8635248-7C64-423F-A85A-609E4E28F12E}" srcOrd="1" destOrd="0" presId="urn:microsoft.com/office/officeart/2005/8/layout/pyramid3"/>
    <dgm:cxn modelId="{64901602-6E57-4C27-A37A-5358904EACBB}" type="presParOf" srcId="{5CBB2D72-3DC1-49C1-99A5-C5FEB52669DC}" destId="{03FB6E48-7848-4194-A6BF-950D3527A44B}" srcOrd="1" destOrd="0" presId="urn:microsoft.com/office/officeart/2005/8/layout/pyramid3"/>
    <dgm:cxn modelId="{026FE0E0-D37C-45FC-BD64-BDF709D187E5}" type="presParOf" srcId="{03FB6E48-7848-4194-A6BF-950D3527A44B}" destId="{BB1F2334-DCFA-4A65-9DB4-7E3DC26D5BEE}" srcOrd="0" destOrd="0" presId="urn:microsoft.com/office/officeart/2005/8/layout/pyramid3"/>
    <dgm:cxn modelId="{94EACBFA-4AE4-49B8-86A4-A3A0B43B63BB}" type="presParOf" srcId="{03FB6E48-7848-4194-A6BF-950D3527A44B}" destId="{1B4872FA-0BF7-45AE-8571-8DC27E0DDF3E}" srcOrd="1" destOrd="0" presId="urn:microsoft.com/office/officeart/2005/8/layout/pyramid3"/>
    <dgm:cxn modelId="{7AD2664E-ABC0-40EA-854C-F6F79A601769}" type="presParOf" srcId="{5CBB2D72-3DC1-49C1-99A5-C5FEB52669DC}" destId="{6492E144-91C8-431D-87BC-169F1E44F856}" srcOrd="2" destOrd="0" presId="urn:microsoft.com/office/officeart/2005/8/layout/pyramid3"/>
    <dgm:cxn modelId="{6ACB62F6-F13D-4FC6-9301-E5BB40B16A62}" type="presParOf" srcId="{6492E144-91C8-431D-87BC-169F1E44F856}" destId="{B85F061A-8A34-4C02-A2AD-57F275019801}" srcOrd="0" destOrd="0" presId="urn:microsoft.com/office/officeart/2005/8/layout/pyramid3"/>
    <dgm:cxn modelId="{63DB63CD-DFD5-42A0-88D5-BC5AB09F8F4D}" type="presParOf" srcId="{6492E144-91C8-431D-87BC-169F1E44F856}" destId="{4E1554B1-5C51-4952-B39C-E57D0C7F2D8E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E42DD-E755-40FA-869D-120EE8F7268F}">
      <dsp:nvSpPr>
        <dsp:cNvPr id="0" name=""/>
        <dsp:cNvSpPr/>
      </dsp:nvSpPr>
      <dsp:spPr>
        <a:xfrm>
          <a:off x="0" y="12518"/>
          <a:ext cx="8229599" cy="636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>
        <a:off x="31070" y="43588"/>
        <a:ext cx="8167459" cy="5743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70C7E-3F7C-4505-A730-3D2AACB51476}">
      <dsp:nvSpPr>
        <dsp:cNvPr id="0" name=""/>
        <dsp:cNvSpPr/>
      </dsp:nvSpPr>
      <dsp:spPr>
        <a:xfrm rot="10800000">
          <a:off x="0" y="0"/>
          <a:ext cx="2743199" cy="702733"/>
        </a:xfrm>
        <a:prstGeom prst="trapezoid">
          <a:avLst>
            <a:gd name="adj" fmla="val 65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Tariff</a:t>
          </a:r>
          <a:endParaRPr lang="en-IE" sz="2000" kern="1200" dirty="0"/>
        </a:p>
      </dsp:txBody>
      <dsp:txXfrm rot="-10800000">
        <a:off x="480060" y="0"/>
        <a:ext cx="1783080" cy="702733"/>
      </dsp:txXfrm>
    </dsp:sp>
    <dsp:sp modelId="{BB1F2334-DCFA-4A65-9DB4-7E3DC26D5BEE}">
      <dsp:nvSpPr>
        <dsp:cNvPr id="0" name=""/>
        <dsp:cNvSpPr/>
      </dsp:nvSpPr>
      <dsp:spPr>
        <a:xfrm rot="10800000">
          <a:off x="457200" y="702733"/>
          <a:ext cx="1828800" cy="702733"/>
        </a:xfrm>
        <a:prstGeom prst="trapezoid">
          <a:avLst>
            <a:gd name="adj" fmla="val 65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Contingent Capital</a:t>
          </a:r>
          <a:endParaRPr lang="en-IE" sz="2000" kern="1200" dirty="0"/>
        </a:p>
      </dsp:txBody>
      <dsp:txXfrm rot="-10800000">
        <a:off x="777240" y="702733"/>
        <a:ext cx="1188720" cy="702733"/>
      </dsp:txXfrm>
    </dsp:sp>
    <dsp:sp modelId="{B85F061A-8A34-4C02-A2AD-57F275019801}">
      <dsp:nvSpPr>
        <dsp:cNvPr id="0" name=""/>
        <dsp:cNvSpPr/>
      </dsp:nvSpPr>
      <dsp:spPr>
        <a:xfrm rot="10800000">
          <a:off x="914400" y="1405466"/>
          <a:ext cx="914400" cy="702733"/>
        </a:xfrm>
        <a:prstGeom prst="trapezoid">
          <a:avLst>
            <a:gd name="adj" fmla="val 65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TSC</a:t>
          </a:r>
          <a:endParaRPr lang="en-IE" sz="2000" kern="1200" dirty="0"/>
        </a:p>
      </dsp:txBody>
      <dsp:txXfrm rot="-10800000">
        <a:off x="914400" y="1405466"/>
        <a:ext cx="914400" cy="7027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70C7E-3F7C-4505-A730-3D2AACB51476}">
      <dsp:nvSpPr>
        <dsp:cNvPr id="0" name=""/>
        <dsp:cNvSpPr/>
      </dsp:nvSpPr>
      <dsp:spPr>
        <a:xfrm rot="10800000">
          <a:off x="0" y="0"/>
          <a:ext cx="2743199" cy="1160924"/>
        </a:xfrm>
        <a:prstGeom prst="trapezoid">
          <a:avLst>
            <a:gd name="adj" fmla="val 65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200" kern="1200" dirty="0" smtClean="0"/>
            <a:t>Tariff</a:t>
          </a:r>
          <a:endParaRPr lang="en-IE" sz="1200" kern="1200" dirty="0"/>
        </a:p>
      </dsp:txBody>
      <dsp:txXfrm rot="-10800000">
        <a:off x="480060" y="0"/>
        <a:ext cx="1783080" cy="1160924"/>
      </dsp:txXfrm>
    </dsp:sp>
    <dsp:sp modelId="{BB1F2334-DCFA-4A65-9DB4-7E3DC26D5BEE}">
      <dsp:nvSpPr>
        <dsp:cNvPr id="0" name=""/>
        <dsp:cNvSpPr/>
      </dsp:nvSpPr>
      <dsp:spPr>
        <a:xfrm rot="10800000">
          <a:off x="755300" y="1160924"/>
          <a:ext cx="1232599" cy="743325"/>
        </a:xfrm>
        <a:prstGeom prst="trapezoid">
          <a:avLst>
            <a:gd name="adj" fmla="val 65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/>
            <a:t>Contingent Capital</a:t>
          </a:r>
          <a:endParaRPr lang="en-IE" sz="1100" kern="1200" dirty="0"/>
        </a:p>
      </dsp:txBody>
      <dsp:txXfrm rot="-10800000">
        <a:off x="971005" y="1160924"/>
        <a:ext cx="801189" cy="743325"/>
      </dsp:txXfrm>
    </dsp:sp>
    <dsp:sp modelId="{B85F061A-8A34-4C02-A2AD-57F275019801}">
      <dsp:nvSpPr>
        <dsp:cNvPr id="0" name=""/>
        <dsp:cNvSpPr/>
      </dsp:nvSpPr>
      <dsp:spPr>
        <a:xfrm rot="10800000">
          <a:off x="1238909" y="1904250"/>
          <a:ext cx="265380" cy="203949"/>
        </a:xfrm>
        <a:prstGeom prst="trapezoid">
          <a:avLst>
            <a:gd name="adj" fmla="val 650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100" kern="1200" dirty="0" smtClean="0"/>
            <a:t>TSC</a:t>
          </a:r>
          <a:endParaRPr lang="en-IE" sz="1100" kern="1200" dirty="0"/>
        </a:p>
      </dsp:txBody>
      <dsp:txXfrm rot="-10800000">
        <a:off x="1238909" y="1904250"/>
        <a:ext cx="265380" cy="203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DF1EC-D838-4ADA-8DBF-EF7DDA4CED41}" type="datetimeFigureOut">
              <a:rPr lang="en-IE" smtClean="0"/>
              <a:pPr/>
              <a:t>24/01/2018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A7B11-4628-462A-86EF-271E26CD9CFA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2474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A7B11-4628-462A-86EF-271E26CD9CFA}" type="slidenum">
              <a:rPr lang="en-IE" smtClean="0"/>
              <a:pPr/>
              <a:t>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6462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8903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181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257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  <p:graphicFrame>
        <p:nvGraphicFramePr>
          <p:cNvPr id="7" name="Diagram 6"/>
          <p:cNvGraphicFramePr/>
          <p:nvPr userDrawn="1">
            <p:extLst>
              <p:ext uri="{D42A27DB-BD31-4B8C-83A1-F6EECF244321}">
                <p14:modId xmlns:p14="http://schemas.microsoft.com/office/powerpoint/2010/main" val="2245119195"/>
              </p:ext>
            </p:extLst>
          </p:nvPr>
        </p:nvGraphicFramePr>
        <p:xfrm>
          <a:off x="457201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931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754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/>
          <p:cNvGraphicFramePr/>
          <p:nvPr userDrawn="1">
            <p:extLst>
              <p:ext uri="{D42A27DB-BD31-4B8C-83A1-F6EECF244321}">
                <p14:modId xmlns:p14="http://schemas.microsoft.com/office/powerpoint/2010/main" val="2680056028"/>
              </p:ext>
            </p:extLst>
          </p:nvPr>
        </p:nvGraphicFramePr>
        <p:xfrm>
          <a:off x="457201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13" name="Picture 1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9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 userDrawn="1">
            <p:extLst>
              <p:ext uri="{D42A27DB-BD31-4B8C-83A1-F6EECF244321}">
                <p14:modId xmlns:p14="http://schemas.microsoft.com/office/powerpoint/2010/main" val="1871079789"/>
              </p:ext>
            </p:extLst>
          </p:nvPr>
        </p:nvGraphicFramePr>
        <p:xfrm>
          <a:off x="457201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510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 userDrawn="1">
            <p:extLst>
              <p:ext uri="{D42A27DB-BD31-4B8C-83A1-F6EECF244321}">
                <p14:modId xmlns:p14="http://schemas.microsoft.com/office/powerpoint/2010/main" val="2272213915"/>
              </p:ext>
            </p:extLst>
          </p:nvPr>
        </p:nvGraphicFramePr>
        <p:xfrm>
          <a:off x="457201" y="459358"/>
          <a:ext cx="8229599" cy="648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90488"/>
            <a:ext cx="2723674" cy="51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67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87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041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5904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715F4-8812-4B09-B957-E02A56252AE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7874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371600" y="3581400"/>
            <a:ext cx="6400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en-GB" dirty="0" smtClean="0">
                <a:latin typeface="Calibri" pitchFamily="34" charset="0"/>
                <a:cs typeface="Arial" charset="0"/>
              </a:rPr>
              <a:t>TSC Modifications Panel Meeting  </a:t>
            </a:r>
          </a:p>
          <a:p>
            <a:pPr>
              <a:lnSpc>
                <a:spcPts val="2900"/>
              </a:lnSpc>
            </a:pPr>
            <a:r>
              <a:rPr lang="en-GB" dirty="0" smtClean="0">
                <a:latin typeface="Calibri" pitchFamily="34" charset="0"/>
                <a:cs typeface="Arial" charset="0"/>
              </a:rPr>
              <a:t>Jan 2017</a:t>
            </a:r>
            <a:endParaRPr lang="en-GB" dirty="0">
              <a:latin typeface="Calibri" pitchFamily="34" charset="0"/>
              <a:cs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066800" y="871538"/>
            <a:ext cx="701040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3800" b="1" kern="1200">
                <a:solidFill>
                  <a:srgbClr val="465176"/>
                </a:solidFill>
                <a:latin typeface="Arial"/>
                <a:ea typeface="+mj-ea"/>
                <a:cs typeface="Arial"/>
              </a:defRPr>
            </a:lvl1pPr>
            <a:lvl2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2pPr>
            <a:lvl3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3pPr>
            <a:lvl4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4pPr>
            <a:lvl5pPr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465176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IE" dirty="0" smtClean="0"/>
              <a:t>Contingent Capital </a:t>
            </a:r>
            <a:endParaRPr lang="en-I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CD715F4-8812-4B09-B957-E02A56252AEC}" type="slidenum">
              <a:rPr lang="en-IE" smtClean="0"/>
              <a:pPr/>
              <a:t>1</a:t>
            </a:fld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6096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Confidential</a:t>
            </a:r>
          </a:p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For discussion only</a:t>
            </a:r>
            <a:endParaRPr lang="en-IE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24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10</a:t>
            </a:fld>
            <a:endParaRPr lang="en-I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End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11310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11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Change in key assumptions – SEM v I-SEM</a:t>
            </a:r>
            <a:endParaRPr lang="en-I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394171"/>
              </p:ext>
            </p:extLst>
          </p:nvPr>
        </p:nvGraphicFramePr>
        <p:xfrm>
          <a:off x="533400" y="1122680"/>
          <a:ext cx="8138160" cy="555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3474720"/>
                <a:gridCol w="3200400"/>
              </a:tblGrid>
              <a:tr h="370840">
                <a:tc>
                  <a:txBody>
                    <a:bodyPr/>
                    <a:lstStyle/>
                    <a:p>
                      <a:r>
                        <a:rPr lang="en-IE" dirty="0" smtClean="0"/>
                        <a:t>Category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Change in I-SEM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Impact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Capacity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400" dirty="0" smtClean="0"/>
                        <a:t>Capacity auction process in I-SEM</a:t>
                      </a:r>
                      <a:r>
                        <a:rPr lang="en-IE" sz="1400" baseline="0" dirty="0" smtClean="0"/>
                        <a:t> compared to a “pot” set at the beginning of a year in SEM</a:t>
                      </a:r>
                      <a:endParaRPr lang="en-IE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400" baseline="0" dirty="0" smtClean="0"/>
                        <a:t>Capacity is self funded (pass through) on a monthly basis in SEM compared to a Tariff mechanism in I-SEM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400" baseline="0" dirty="0" smtClean="0"/>
                        <a:t>Monthly payments ≠ receipts in I-SEM</a:t>
                      </a:r>
                    </a:p>
                    <a:p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/>
                        <a:t>Seasonal</a:t>
                      </a:r>
                      <a:r>
                        <a:rPr lang="en-IE" sz="1400" baseline="0" dirty="0" smtClean="0"/>
                        <a:t> impact in Year 1 as Go Live is May-18 which is coming into the trough summer months.  Payments made on a straight line basis but receipts recovered on a demand profile basis.  Likely to result in a cumulative deficit build up during the summer months which should unwind during the winter months.  This is a Year 1 funding risk only as the tariff year normally starts in Oct which is coming into peak winter months. 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Constraints &amp; Residual Error (REVLF)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/>
                        <a:t>Change in market</a:t>
                      </a:r>
                      <a:r>
                        <a:rPr lang="en-IE" sz="1400" baseline="0" dirty="0" smtClean="0"/>
                        <a:t> </a:t>
                      </a:r>
                      <a:r>
                        <a:rPr lang="en-IE" sz="1400" dirty="0" smtClean="0"/>
                        <a:t>rules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400" dirty="0" smtClean="0"/>
                        <a:t>Not required to bid on SRMC basis 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400" dirty="0" smtClean="0"/>
                        <a:t>Participant will be paid the higher of bid price or market price</a:t>
                      </a:r>
                      <a:r>
                        <a:rPr lang="en-IE" sz="1400" baseline="0" dirty="0" smtClean="0"/>
                        <a:t> for Constraints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400" baseline="0" dirty="0" smtClean="0"/>
                        <a:t>REVLF moving from pass through to tariff mechanism in I-SEM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E" sz="1400" baseline="0" dirty="0" smtClean="0"/>
                        <a:t>Market Interconnector Ramp rate ≠ Physical </a:t>
                      </a:r>
                      <a:endParaRPr lang="en-IE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/>
                        <a:t>Expected increase in volatility</a:t>
                      </a:r>
                      <a:r>
                        <a:rPr lang="en-IE" sz="1400" baseline="0" dirty="0" smtClean="0"/>
                        <a:t> in</a:t>
                      </a:r>
                      <a:r>
                        <a:rPr lang="en-IE" sz="1400" dirty="0" smtClean="0"/>
                        <a:t> imbalance price due to change in bidding rules</a:t>
                      </a:r>
                      <a:endParaRPr lang="en-I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Market risk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Intrinsic risk</a:t>
                      </a:r>
                      <a:r>
                        <a:rPr lang="en-IE" sz="1400" baseline="0" dirty="0" smtClean="0"/>
                        <a:t> a</a:t>
                      </a:r>
                      <a:r>
                        <a:rPr lang="en-IE" sz="1400" dirty="0" smtClean="0"/>
                        <a:t>ssociated with the introduction of a new market 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400" dirty="0" smtClean="0"/>
                        <a:t>Extremely difficult to quantify.  Risk</a:t>
                      </a:r>
                      <a:r>
                        <a:rPr lang="en-IE" sz="1400" baseline="0" dirty="0" smtClean="0"/>
                        <a:t>s include:</a:t>
                      </a:r>
                      <a:endParaRPr lang="en-IE" sz="140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E" sz="1400" dirty="0" smtClean="0"/>
                        <a:t>Market behaviour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IE" sz="1400" dirty="0" smtClean="0"/>
                        <a:t>Design risk Remedy period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38525" y="6326832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Confidential</a:t>
            </a:r>
          </a:p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For discussion only</a:t>
            </a:r>
            <a:endParaRPr lang="en-IE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3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12</a:t>
            </a:fld>
            <a:endParaRPr lang="en-I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Estimate of how much is needed</a:t>
            </a:r>
            <a:endParaRPr lang="en-IE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09774"/>
            <a:ext cx="8229600" cy="260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595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2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GB" sz="2800" dirty="0" smtClean="0"/>
              <a:t>Key Objectives </a:t>
            </a:r>
            <a:endParaRPr lang="en-IE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30758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chemeClr val="bg1"/>
                </a:solidFill>
              </a:rPr>
              <a:t>Option 1</a:t>
            </a:r>
            <a:endParaRPr lang="en-IE" sz="1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30758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chemeClr val="bg1"/>
                </a:solidFill>
              </a:rPr>
              <a:t>Option 2</a:t>
            </a:r>
            <a:endParaRPr lang="en-IE" sz="12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30758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b="1" dirty="0" smtClean="0">
                <a:solidFill>
                  <a:schemeClr val="bg1"/>
                </a:solidFill>
              </a:rPr>
              <a:t>Option 3</a:t>
            </a:r>
            <a:endParaRPr lang="en-IE" sz="1200" b="1" dirty="0">
              <a:solidFill>
                <a:schemeClr val="bg1"/>
              </a:solidFill>
            </a:endParaRPr>
          </a:p>
        </p:txBody>
      </p:sp>
      <p:sp>
        <p:nvSpPr>
          <p:cNvPr id="17" name="Content Placeholder 1"/>
          <p:cNvSpPr txBox="1">
            <a:spLocks/>
          </p:cNvSpPr>
          <p:nvPr/>
        </p:nvSpPr>
        <p:spPr>
          <a:xfrm>
            <a:off x="411480" y="12954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2000" dirty="0" smtClean="0"/>
              <a:t>Review of questions from December meeting</a:t>
            </a:r>
          </a:p>
          <a:p>
            <a:endParaRPr lang="en-IE" sz="2000" dirty="0" smtClean="0"/>
          </a:p>
          <a:p>
            <a:pPr>
              <a:lnSpc>
                <a:spcPct val="150000"/>
              </a:lnSpc>
            </a:pPr>
            <a:r>
              <a:rPr lang="en-IE" sz="2000" dirty="0" smtClean="0"/>
              <a:t>Proposed changes</a:t>
            </a:r>
          </a:p>
          <a:p>
            <a:pPr>
              <a:lnSpc>
                <a:spcPct val="150000"/>
              </a:lnSpc>
            </a:pPr>
            <a:endParaRPr lang="en-IE" sz="2000" dirty="0" smtClean="0"/>
          </a:p>
          <a:p>
            <a:pPr>
              <a:lnSpc>
                <a:spcPct val="150000"/>
              </a:lnSpc>
            </a:pPr>
            <a:r>
              <a:rPr lang="en-IE" sz="2000" dirty="0" smtClean="0"/>
              <a:t>Vote</a:t>
            </a:r>
          </a:p>
          <a:p>
            <a:pPr>
              <a:lnSpc>
                <a:spcPct val="150000"/>
              </a:lnSpc>
            </a:pPr>
            <a:endParaRPr lang="en-IE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3429000" y="6096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Confidential</a:t>
            </a:r>
          </a:p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For discussion only</a:t>
            </a:r>
            <a:endParaRPr lang="en-IE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0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Why is contingent capital </a:t>
            </a:r>
            <a:r>
              <a:rPr lang="en-IE" dirty="0" smtClean="0"/>
              <a:t>needed?</a:t>
            </a:r>
            <a:endParaRPr lang="en-IE" dirty="0"/>
          </a:p>
        </p:txBody>
      </p:sp>
      <p:sp>
        <p:nvSpPr>
          <p:cNvPr id="7" name="Right Arrow 6"/>
          <p:cNvSpPr/>
          <p:nvPr/>
        </p:nvSpPr>
        <p:spPr>
          <a:xfrm>
            <a:off x="1238250" y="3933825"/>
            <a:ext cx="2057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Market Charges</a:t>
            </a:r>
            <a:endParaRPr lang="en-IE" dirty="0"/>
          </a:p>
        </p:txBody>
      </p:sp>
      <p:sp>
        <p:nvSpPr>
          <p:cNvPr id="8" name="Right Arrow 7"/>
          <p:cNvSpPr/>
          <p:nvPr/>
        </p:nvSpPr>
        <p:spPr>
          <a:xfrm>
            <a:off x="5105400" y="3667125"/>
            <a:ext cx="20574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Market Payments</a:t>
            </a:r>
            <a:endParaRPr lang="en-IE" dirty="0"/>
          </a:p>
        </p:txBody>
      </p:sp>
      <p:sp>
        <p:nvSpPr>
          <p:cNvPr id="9" name="Can 8"/>
          <p:cNvSpPr/>
          <p:nvPr/>
        </p:nvSpPr>
        <p:spPr>
          <a:xfrm>
            <a:off x="3295650" y="3276600"/>
            <a:ext cx="1828800" cy="20574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Accumulated Charges-Payment</a:t>
            </a:r>
          </a:p>
          <a:p>
            <a:pPr algn="ctr"/>
            <a:endParaRPr lang="en-IE" dirty="0"/>
          </a:p>
          <a:p>
            <a:pPr algn="ctr"/>
            <a:r>
              <a:rPr lang="en-IE" dirty="0" smtClean="0"/>
              <a:t>Contingent Capital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2123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4</a:t>
            </a:fld>
            <a:endParaRPr lang="en-I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457200"/>
            <a:ext cx="8412480" cy="6096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IE" sz="2800" dirty="0" smtClean="0"/>
              <a:t>Purpose of modification</a:t>
            </a:r>
            <a:endParaRPr lang="en-IE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429000" y="60960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Confidential</a:t>
            </a:r>
          </a:p>
          <a:p>
            <a:pPr algn="ctr"/>
            <a:r>
              <a:rPr lang="en-IE" sz="1200" dirty="0" smtClean="0">
                <a:solidFill>
                  <a:schemeClr val="bg1">
                    <a:lumMod val="50000"/>
                  </a:schemeClr>
                </a:solidFill>
              </a:rPr>
              <a:t>For discussion only</a:t>
            </a:r>
            <a:endParaRPr lang="en-IE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11480" y="12954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400" dirty="0" smtClean="0"/>
              <a:t>Recognise that contingent capital will be required for smooth running of the market</a:t>
            </a:r>
          </a:p>
          <a:p>
            <a:pPr lvl="1"/>
            <a:r>
              <a:rPr lang="en-IE" sz="1400" dirty="0" smtClean="0"/>
              <a:t>Place obligation on Market Operator to seek credit facility</a:t>
            </a:r>
          </a:p>
          <a:p>
            <a:pPr lvl="1"/>
            <a:r>
              <a:rPr lang="en-IE" sz="1400" dirty="0" smtClean="0"/>
              <a:t>Clarify sources of funding for such an arrangement (level of funding to be determined as part of normal revenue control process)</a:t>
            </a:r>
          </a:p>
          <a:p>
            <a:pPr lvl="1"/>
            <a:endParaRPr lang="en-IE" sz="1400" dirty="0"/>
          </a:p>
          <a:p>
            <a:r>
              <a:rPr lang="en-IE" sz="1400" dirty="0"/>
              <a:t>RA approval required to change amount of contingent capital</a:t>
            </a:r>
          </a:p>
          <a:p>
            <a:pPr lvl="1"/>
            <a:r>
              <a:rPr lang="en-IE" sz="1400" dirty="0"/>
              <a:t>Publication of any changes to all participants</a:t>
            </a:r>
          </a:p>
          <a:p>
            <a:endParaRPr lang="en-IE" sz="1400" dirty="0"/>
          </a:p>
          <a:p>
            <a:r>
              <a:rPr lang="en-IE" sz="1400" dirty="0"/>
              <a:t>Funds Available</a:t>
            </a:r>
          </a:p>
          <a:p>
            <a:pPr lvl="1"/>
            <a:r>
              <a:rPr lang="en-IE" sz="1400" dirty="0"/>
              <a:t>Surplus of Charges  over Payments for the billing period</a:t>
            </a:r>
          </a:p>
          <a:p>
            <a:pPr lvl="1"/>
            <a:r>
              <a:rPr lang="en-IE" sz="1400" dirty="0"/>
              <a:t>Surplus of Charges  over Payments  as accrued from previous billing periods</a:t>
            </a:r>
          </a:p>
          <a:p>
            <a:pPr lvl="1"/>
            <a:r>
              <a:rPr lang="en-IE" sz="1400" dirty="0"/>
              <a:t>Contingent Capital  remaining</a:t>
            </a:r>
          </a:p>
          <a:p>
            <a:endParaRPr lang="en-IE" sz="1400" dirty="0"/>
          </a:p>
          <a:p>
            <a:r>
              <a:rPr lang="en-IE" sz="1400" dirty="0"/>
              <a:t>Define the Charges and Payments to which the Contingent Capital can apply </a:t>
            </a:r>
          </a:p>
          <a:p>
            <a:endParaRPr lang="en-IE" sz="1400" dirty="0"/>
          </a:p>
          <a:p>
            <a:r>
              <a:rPr lang="en-IE" sz="1400" dirty="0"/>
              <a:t>Remedial measures if Contingent Capital is likely to be exhausted</a:t>
            </a:r>
          </a:p>
          <a:p>
            <a:endParaRPr lang="en-IE" sz="1400" dirty="0"/>
          </a:p>
          <a:p>
            <a:r>
              <a:rPr lang="en-IE" sz="1400" dirty="0"/>
              <a:t>Right to suspend and accrue payments if Contingent Capital is exhausted</a:t>
            </a:r>
          </a:p>
          <a:p>
            <a:pPr>
              <a:lnSpc>
                <a:spcPct val="150000"/>
              </a:lnSpc>
            </a:pPr>
            <a:endParaRPr lang="en-IE" sz="2000" dirty="0" smtClean="0"/>
          </a:p>
        </p:txBody>
      </p:sp>
    </p:spTree>
    <p:extLst>
      <p:ext uri="{BB962C8B-B14F-4D97-AF65-F5344CB8AC3E}">
        <p14:creationId xmlns:p14="http://schemas.microsoft.com/office/powerpoint/2010/main" val="421256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F.21.1.3 The Market Operator shall determine the </a:t>
            </a:r>
            <a:r>
              <a:rPr lang="en-US" sz="1600" dirty="0" err="1"/>
              <a:t>Socialisation</a:t>
            </a:r>
            <a:r>
              <a:rPr lang="en-US" sz="1600" dirty="0"/>
              <a:t> Balance (</a:t>
            </a:r>
            <a:r>
              <a:rPr lang="en-US" sz="1600" dirty="0" err="1"/>
              <a:t>CBSOCd</a:t>
            </a:r>
            <a:r>
              <a:rPr lang="en-US" sz="1600" dirty="0"/>
              <a:t>) for a Settlement Day, d, through applying any adjustments necessary to the Initial </a:t>
            </a:r>
            <a:r>
              <a:rPr lang="en-US" sz="1600" dirty="0" err="1"/>
              <a:t>Socialisation</a:t>
            </a:r>
            <a:r>
              <a:rPr lang="en-US" sz="1600" dirty="0"/>
              <a:t> Balance calculated in accordance with paragraph F.21.1.1, including: 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/>
              <a:t>(a) adding the amount of any Termination Charge recovered under section J.7.1 of the Capacity Market Code (and, in the event of a failure by a Participant to pay a Termination Charge invoiced under that section, any amount recovered by the System Operators as a result of a call or demand on the Participant’s Performance Security under that section) and paid to the Market Operator; and </a:t>
            </a:r>
          </a:p>
          <a:p>
            <a:endParaRPr lang="en-US" sz="1600" dirty="0" smtClean="0"/>
          </a:p>
          <a:p>
            <a:r>
              <a:rPr lang="en-US" sz="1600" dirty="0" smtClean="0"/>
              <a:t>(</a:t>
            </a:r>
            <a:r>
              <a:rPr lang="en-US" sz="1600" dirty="0"/>
              <a:t>b) to the extent the Market Operator considers appropriate, adding any accumulated over-recovery by the Market Operator in respect of another charge under this Code that is calculated by reference to a parameter or price set by the Regulatory Authorities on the basis of expected costs. </a:t>
            </a:r>
          </a:p>
          <a:p>
            <a:endParaRPr lang="en-IE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Socialisation fund?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2851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Extent to which contingent capital is already drawn</a:t>
            </a:r>
          </a:p>
          <a:p>
            <a:pPr lvl="1"/>
            <a:r>
              <a:rPr lang="en-IE" dirty="0" smtClean="0"/>
              <a:t>e.g. if DBC running above or below  budget</a:t>
            </a:r>
          </a:p>
          <a:p>
            <a:pPr lvl="1"/>
            <a:endParaRPr lang="en-IE" dirty="0"/>
          </a:p>
          <a:p>
            <a:r>
              <a:rPr lang="en-IE" dirty="0" smtClean="0"/>
              <a:t>Ability to fill the hole in the hedge</a:t>
            </a:r>
          </a:p>
          <a:p>
            <a:pPr lvl="1"/>
            <a:r>
              <a:rPr lang="en-IE" dirty="0" smtClean="0"/>
              <a:t>Scarcity event – price exposure is 2,500€/MWh</a:t>
            </a:r>
          </a:p>
          <a:p>
            <a:pPr lvl="2"/>
            <a:r>
              <a:rPr lang="en-IE" dirty="0" smtClean="0"/>
              <a:t>500€/</a:t>
            </a:r>
            <a:r>
              <a:rPr lang="en-IE" dirty="0" err="1" smtClean="0"/>
              <a:t>MWhr</a:t>
            </a:r>
            <a:r>
              <a:rPr lang="en-IE" dirty="0" smtClean="0"/>
              <a:t> strike price</a:t>
            </a:r>
          </a:p>
          <a:p>
            <a:pPr lvl="2"/>
            <a:r>
              <a:rPr lang="en-IE" dirty="0" smtClean="0"/>
              <a:t>3,000</a:t>
            </a:r>
            <a:r>
              <a:rPr lang="en-IE" dirty="0"/>
              <a:t> €/</a:t>
            </a:r>
            <a:r>
              <a:rPr lang="en-IE" dirty="0" err="1"/>
              <a:t>MWhr</a:t>
            </a:r>
            <a:r>
              <a:rPr lang="en-IE" dirty="0"/>
              <a:t> </a:t>
            </a:r>
            <a:r>
              <a:rPr lang="en-IE" dirty="0" smtClean="0"/>
              <a:t>scarcity price</a:t>
            </a:r>
          </a:p>
          <a:p>
            <a:pPr lvl="1"/>
            <a:r>
              <a:rPr lang="en-IE" dirty="0" smtClean="0"/>
              <a:t>400 MW unit un-available for 8 hours = 8m€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6</a:t>
            </a:fld>
            <a:endParaRPr lang="en-I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Factors to be considered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84798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Imperfections charge</a:t>
            </a:r>
          </a:p>
          <a:p>
            <a:endParaRPr lang="en-IE" dirty="0" smtClean="0"/>
          </a:p>
          <a:p>
            <a:r>
              <a:rPr lang="en-IE" dirty="0" smtClean="0"/>
              <a:t>Contingent Capital Requirement</a:t>
            </a:r>
          </a:p>
          <a:p>
            <a:endParaRPr lang="en-IE" dirty="0" smtClean="0"/>
          </a:p>
          <a:p>
            <a:r>
              <a:rPr lang="en-IE" dirty="0" smtClean="0"/>
              <a:t>Reduce payments</a:t>
            </a:r>
          </a:p>
          <a:p>
            <a:pPr lvl="1"/>
            <a:r>
              <a:rPr lang="en-IE" dirty="0" smtClean="0"/>
              <a:t>Market rules, bidding code of practice</a:t>
            </a:r>
          </a:p>
          <a:p>
            <a:pPr lvl="1"/>
            <a:endParaRPr lang="en-IE" dirty="0"/>
          </a:p>
          <a:p>
            <a:r>
              <a:rPr lang="en-IE" dirty="0" smtClean="0"/>
              <a:t>Suspend and accrue</a:t>
            </a:r>
          </a:p>
          <a:p>
            <a:pPr lvl="1"/>
            <a:r>
              <a:rPr lang="en-IE" dirty="0" smtClean="0"/>
              <a:t>only after Contingent Capital is exhausted 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7</a:t>
            </a:fld>
            <a:endParaRPr lang="en-I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Running Order – prescriptive?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98109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DBC is the main driver of contingent capital draw down</a:t>
            </a:r>
          </a:p>
          <a:p>
            <a:pPr lvl="1"/>
            <a:r>
              <a:rPr lang="en-IE" dirty="0" smtClean="0"/>
              <a:t>TSO’s monitor DBC continuously</a:t>
            </a:r>
          </a:p>
          <a:p>
            <a:pPr lvl="1"/>
            <a:r>
              <a:rPr lang="en-IE" dirty="0" smtClean="0"/>
              <a:t>Standing agenda item for fortnightly meeting with RA’s</a:t>
            </a:r>
          </a:p>
          <a:p>
            <a:pPr lvl="2"/>
            <a:r>
              <a:rPr lang="en-IE" dirty="0" smtClean="0"/>
              <a:t>Can include trend alert</a:t>
            </a:r>
          </a:p>
          <a:p>
            <a:pPr lvl="1"/>
            <a:r>
              <a:rPr lang="en-IE" dirty="0" smtClean="0"/>
              <a:t> Decision required to send out Market Message</a:t>
            </a:r>
          </a:p>
          <a:p>
            <a:pPr lvl="1"/>
            <a:endParaRPr lang="en-IE" dirty="0"/>
          </a:p>
          <a:p>
            <a:pPr lvl="1"/>
            <a:r>
              <a:rPr lang="en-IE" dirty="0" smtClean="0"/>
              <a:t>High frequency public </a:t>
            </a:r>
            <a:r>
              <a:rPr lang="en-IE" dirty="0" smtClean="0"/>
              <a:t>reports</a:t>
            </a:r>
            <a:endParaRPr lang="en-IE" dirty="0" smtClean="0"/>
          </a:p>
          <a:p>
            <a:pPr lvl="2"/>
            <a:r>
              <a:rPr lang="en-IE" dirty="0" smtClean="0"/>
              <a:t>Illustrate impact of individual participant's bidding behaviour </a:t>
            </a:r>
            <a:endParaRPr lang="en-IE" dirty="0" smtClean="0"/>
          </a:p>
          <a:p>
            <a:pPr lvl="2"/>
            <a:r>
              <a:rPr lang="en-IE" dirty="0" smtClean="0"/>
              <a:t>Short term fluctuations may be </a:t>
            </a:r>
            <a:r>
              <a:rPr lang="en-IE" dirty="0" smtClean="0"/>
              <a:t>misleading</a:t>
            </a:r>
            <a:endParaRPr lang="en-IE" dirty="0" smtClean="0"/>
          </a:p>
          <a:p>
            <a:endParaRPr lang="en-IE" dirty="0"/>
          </a:p>
          <a:p>
            <a:r>
              <a:rPr lang="en-IE" dirty="0" smtClean="0"/>
              <a:t>Early warning to the RA’s may trigger notification to industry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8</a:t>
            </a:fld>
            <a:endParaRPr lang="en-I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Transparency	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02712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Difficult to forecast – wide error bars</a:t>
            </a:r>
          </a:p>
          <a:p>
            <a:pPr lvl="1"/>
            <a:endParaRPr lang="en-IE" dirty="0" smtClean="0"/>
          </a:p>
          <a:p>
            <a:pPr lvl="1"/>
            <a:r>
              <a:rPr lang="en-IE" dirty="0" smtClean="0"/>
              <a:t>Tariff setting on the worst case scenario?</a:t>
            </a:r>
          </a:p>
          <a:p>
            <a:pPr lvl="1"/>
            <a:endParaRPr lang="en-IE" dirty="0" smtClean="0"/>
          </a:p>
          <a:p>
            <a:pPr lvl="1"/>
            <a:r>
              <a:rPr lang="en-IE" dirty="0" smtClean="0"/>
              <a:t>Tariff’s are subject to regulatory approval</a:t>
            </a:r>
          </a:p>
          <a:p>
            <a:pPr lvl="1"/>
            <a:endParaRPr lang="en-IE" dirty="0" smtClean="0"/>
          </a:p>
          <a:p>
            <a:pPr lvl="1"/>
            <a:r>
              <a:rPr lang="en-IE" dirty="0" smtClean="0"/>
              <a:t>Contingent capital ~ insurance</a:t>
            </a:r>
          </a:p>
          <a:p>
            <a:pPr lvl="1"/>
            <a:endParaRPr lang="en-IE" dirty="0"/>
          </a:p>
          <a:p>
            <a:pPr lvl="1"/>
            <a:r>
              <a:rPr lang="en-IE" dirty="0" smtClean="0"/>
              <a:t>Insurance has a cap</a:t>
            </a:r>
            <a:endParaRPr lang="en-I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715F4-8812-4B09-B957-E02A56252AEC}" type="slidenum">
              <a:rPr lang="en-IE" smtClean="0"/>
              <a:pPr/>
              <a:t>9</a:t>
            </a:fld>
            <a:endParaRPr lang="en-IE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Forecasting Accuracy	</a:t>
            </a:r>
            <a:endParaRPr lang="en-IE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49076409"/>
              </p:ext>
            </p:extLst>
          </p:nvPr>
        </p:nvGraphicFramePr>
        <p:xfrm>
          <a:off x="4191000" y="4038600"/>
          <a:ext cx="27432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8967952"/>
              </p:ext>
            </p:extLst>
          </p:nvPr>
        </p:nvGraphicFramePr>
        <p:xfrm>
          <a:off x="6477000" y="4038600"/>
          <a:ext cx="27432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55890988"/>
      </p:ext>
    </p:extLst>
  </p:cSld>
  <p:clrMapOvr>
    <a:masterClrMapping/>
  </p:clrMapOvr>
</p:sld>
</file>

<file path=ppt/theme/theme1.xml><?xml version="1.0" encoding="utf-8"?>
<a:theme xmlns:a="http://schemas.openxmlformats.org/drawingml/2006/main" name="I-SEM – Market Rules Working 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1795</MMTID>
    <ModID xmlns="bd8dd43f-48f8-46ce-9b8d-78f402b7750b">734</ModID>
  </documentManagement>
</p:properties>
</file>

<file path=customXml/itemProps1.xml><?xml version="1.0" encoding="utf-8"?>
<ds:datastoreItem xmlns:ds="http://schemas.openxmlformats.org/officeDocument/2006/customXml" ds:itemID="{9D2EC98C-4773-4C2C-9359-66704AC954B7}"/>
</file>

<file path=customXml/itemProps2.xml><?xml version="1.0" encoding="utf-8"?>
<ds:datastoreItem xmlns:ds="http://schemas.openxmlformats.org/officeDocument/2006/customXml" ds:itemID="{B301AAC2-ED74-4BC7-A3A6-771AB9283B62}"/>
</file>

<file path=customXml/itemProps3.xml><?xml version="1.0" encoding="utf-8"?>
<ds:datastoreItem xmlns:ds="http://schemas.openxmlformats.org/officeDocument/2006/customXml" ds:itemID="{1E0B7867-9545-4DFE-88F1-A3DBE48618D8}"/>
</file>

<file path=docProps/app.xml><?xml version="1.0" encoding="utf-8"?>
<Properties xmlns="http://schemas.openxmlformats.org/officeDocument/2006/extended-properties" xmlns:vt="http://schemas.openxmlformats.org/officeDocument/2006/docPropsVTypes">
  <Template>I-SEM – Market Rules Working Group</Template>
  <TotalTime>31830</TotalTime>
  <Words>780</Words>
  <Application>Microsoft Office PowerPoint</Application>
  <PresentationFormat>On-screen Show (4:3)</PresentationFormat>
  <Paragraphs>133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I-SEM – Market Rules Working Group</vt:lpstr>
      <vt:lpstr>PowerPoint Presentation</vt:lpstr>
      <vt:lpstr>Key Objectives </vt:lpstr>
      <vt:lpstr>Why is contingent capital needed?</vt:lpstr>
      <vt:lpstr>Purpose of modification</vt:lpstr>
      <vt:lpstr> Socialisation fund?</vt:lpstr>
      <vt:lpstr>Factors to be considered</vt:lpstr>
      <vt:lpstr>Running Order – prescriptive?</vt:lpstr>
      <vt:lpstr>Transparency </vt:lpstr>
      <vt:lpstr>Forecasting Accuracy </vt:lpstr>
      <vt:lpstr>End</vt:lpstr>
      <vt:lpstr>Change in key assumptions – SEM v I-SEM</vt:lpstr>
      <vt:lpstr>Estimate of how much is needed</vt:lpstr>
    </vt:vector>
  </TitlesOfParts>
  <Company>EirGrid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Mod_16_17 Jan 2018</dc:title>
  <dc:creator>EirGrid</dc:creator>
  <cp:lastModifiedBy>Kelly, Michael (OPS)</cp:lastModifiedBy>
  <cp:revision>404</cp:revision>
  <cp:lastPrinted>2018-01-24T08:21:59Z</cp:lastPrinted>
  <dcterms:created xsi:type="dcterms:W3CDTF">2015-11-30T15:39:20Z</dcterms:created>
  <dcterms:modified xsi:type="dcterms:W3CDTF">2018-01-24T17:31:50Z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3" name="Order">
    <vt:r8>10000</vt:r8>
  </property>
  <property fmtid="{D5CDD505-2E9C-101B-9397-08002B2CF9AE}" pid="4" name="Doc Type">
    <vt:lpwstr>Templates</vt:lpwstr>
  </property>
  <property fmtid="{D5CDD505-2E9C-101B-9397-08002B2CF9AE}" pid="5" name="Sub Type">
    <vt:lpwstr>Working Group Meeting 4</vt:lpwstr>
  </property>
  <property fmtid="{D5CDD505-2E9C-101B-9397-08002B2CF9AE}" pid="6" name="Meeting Document Type">
    <vt:lpwstr>Presentation</vt:lpwstr>
  </property>
  <property fmtid="{D5CDD505-2E9C-101B-9397-08002B2CF9AE}" pid="7" name="Document Status1">
    <vt:lpwstr>Draft</vt:lpwstr>
  </property>
  <property fmtid="{D5CDD505-2E9C-101B-9397-08002B2CF9AE}" pid="8" name="MeetingDate">
    <vt:lpwstr>2016-01-21T00:00:00+00:00</vt:lpwstr>
  </property>
  <property fmtid="{D5CDD505-2E9C-101B-9397-08002B2CF9AE}" pid="11" name="Mod ID">
    <vt:lpwstr>1072</vt:lpwstr>
  </property>
  <property fmtid="{D5CDD505-2E9C-101B-9397-08002B2CF9AE}" pid="12" name="Year of Modification Proposal">
    <vt:lpwstr>2017</vt:lpwstr>
  </property>
  <property fmtid="{D5CDD505-2E9C-101B-9397-08002B2CF9AE}" pid="13" name="Document Type">
    <vt:lpwstr>Slides</vt:lpwstr>
  </property>
  <property fmtid="{D5CDD505-2E9C-101B-9397-08002B2CF9AE}" pid="14" name="Copy to Website">
    <vt:lpwstr>true</vt:lpwstr>
  </property>
  <property fmtid="{D5CDD505-2E9C-101B-9397-08002B2CF9AE}" pid="16" name="_CopySource">
    <vt:lpwstr>Mod_16_17 Jan 2018.pptx</vt:lpwstr>
  </property>
</Properties>
</file>