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9"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23/04/2018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76400" y="1905000"/>
            <a:ext cx="5832648" cy="2893100"/>
          </a:xfrm>
          <a:prstGeom prst="rect">
            <a:avLst/>
          </a:prstGeom>
          <a:noFill/>
        </p:spPr>
        <p:txBody>
          <a:bodyPr wrap="square" rtlCol="0">
            <a:spAutoFit/>
          </a:bodyPr>
          <a:lstStyle/>
          <a:p>
            <a:pPr algn="ctr"/>
            <a:r>
              <a:rPr lang="en-GB" sz="3800" b="1" dirty="0" smtClean="0"/>
              <a:t>MOD_16_18</a:t>
            </a:r>
          </a:p>
          <a:p>
            <a:pPr algn="ctr"/>
            <a:endParaRPr lang="en-GB" sz="3800" b="1" dirty="0" smtClean="0"/>
          </a:p>
          <a:p>
            <a:pPr algn="ctr"/>
            <a:r>
              <a:rPr lang="en-GB" sz="3000" b="1" dirty="0" smtClean="0"/>
              <a:t>Interim Suspension Delay Periods</a:t>
            </a:r>
          </a:p>
          <a:p>
            <a:pPr algn="ctr"/>
            <a:endParaRPr lang="en-GB" sz="3800" b="1" dirty="0" smtClean="0"/>
          </a:p>
          <a:p>
            <a:pPr algn="ctr"/>
            <a:r>
              <a:rPr lang="en-GB" sz="3800" b="1" dirty="0" smtClean="0"/>
              <a:t>25</a:t>
            </a:r>
            <a:r>
              <a:rPr lang="en-GB" sz="3800" b="1" baseline="30000" dirty="0" smtClean="0"/>
              <a:t>th</a:t>
            </a:r>
            <a:r>
              <a:rPr lang="en-GB" sz="3800" b="1" dirty="0" smtClean="0"/>
              <a:t> April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914400"/>
            <a:ext cx="8496944" cy="5355312"/>
          </a:xfrm>
          <a:prstGeom prst="rect">
            <a:avLst/>
          </a:prstGeom>
          <a:noFill/>
        </p:spPr>
        <p:txBody>
          <a:bodyPr wrap="square" rtlCol="0">
            <a:spAutoFit/>
          </a:bodyPr>
          <a:lstStyle/>
          <a:p>
            <a:pPr marL="179388" indent="-179388">
              <a:buFont typeface="Wingdings" pitchFamily="2" charset="2"/>
              <a:buChar char="Ø"/>
            </a:pPr>
            <a:r>
              <a:rPr lang="en-GB" dirty="0" smtClean="0"/>
              <a:t>The SEM Committee decision on Suspension Delay Periods (SEM-17-034) for ISEM details dynamic values by Jurisdiction and Unit Type as below;</a:t>
            </a:r>
          </a:p>
          <a:p>
            <a:pPr marL="636588" lvl="1" indent="-179388">
              <a:buFont typeface="Arial" pitchFamily="34" charset="0"/>
              <a:buChar char="•"/>
            </a:pPr>
            <a:r>
              <a:rPr lang="en-GB" i="1" dirty="0" smtClean="0"/>
              <a:t>The Generator Suspension Delay Period in NI and ROI is seven days</a:t>
            </a:r>
          </a:p>
          <a:p>
            <a:pPr marL="636588" lvl="1" indent="-179388">
              <a:buFont typeface="Arial" pitchFamily="34" charset="0"/>
              <a:buChar char="•"/>
            </a:pPr>
            <a:r>
              <a:rPr lang="en-GB" i="1" dirty="0" smtClean="0"/>
              <a:t>The Supplier Suspension Delay Period in NI is seven days</a:t>
            </a:r>
          </a:p>
          <a:p>
            <a:pPr marL="636588" lvl="1" indent="-179388">
              <a:buFont typeface="Arial" pitchFamily="34" charset="0"/>
              <a:buChar char="•"/>
            </a:pPr>
            <a:r>
              <a:rPr lang="en-GB" i="1" dirty="0" smtClean="0"/>
              <a:t>The Supplier Suspension Delay Period in ROI fourteen days (which may be amended following review of the SOLR procedures)</a:t>
            </a:r>
          </a:p>
          <a:p>
            <a:pPr marL="636588" lvl="1" indent="-179388"/>
            <a:endParaRPr lang="en-GB" dirty="0" smtClean="0"/>
          </a:p>
          <a:p>
            <a:pPr marL="179388" lvl="1" indent="-179388">
              <a:buFont typeface="Wingdings" pitchFamily="2" charset="2"/>
              <a:buChar char="Ø"/>
            </a:pPr>
            <a:r>
              <a:rPr lang="en-GB" dirty="0" smtClean="0"/>
              <a:t>The Suspension Delay Period is the codified minimum allowable time between a Suspension Order being issued  and taking effect</a:t>
            </a:r>
          </a:p>
          <a:p>
            <a:pPr marL="179388" lvl="1" indent="-179388"/>
            <a:endParaRPr lang="en-GB" dirty="0" smtClean="0"/>
          </a:p>
          <a:p>
            <a:pPr marL="179388" lvl="1" indent="-179388">
              <a:buFont typeface="Wingdings" pitchFamily="2" charset="2"/>
              <a:buChar char="Ø"/>
            </a:pPr>
            <a:r>
              <a:rPr lang="en-GB" dirty="0" smtClean="0"/>
              <a:t>This value is therefore used within Credit Calculations to determine the forward looking Undefined Exposure Period which is the time from the latest Trading Day in a Settlement Statement (or latest Trading day in a Settlement Document for Capacity) until the time which, following a default a Participants Units could be Suspended</a:t>
            </a:r>
          </a:p>
          <a:p>
            <a:pPr marL="179388" lvl="1" indent="-179388"/>
            <a:endParaRPr lang="en-GB" dirty="0" smtClean="0"/>
          </a:p>
          <a:p>
            <a:pPr marL="179388" lvl="1" indent="-179388">
              <a:buFont typeface="Wingdings" pitchFamily="2" charset="2"/>
              <a:buChar char="Ø"/>
            </a:pPr>
            <a:r>
              <a:rPr lang="en-GB" dirty="0" smtClean="0"/>
              <a:t>At I-SEM go live, it will not be possible to carry out the credit calculations associated with dynamic Suspension Delay Period values in the market systems, this will be included on the Day 2 register</a:t>
            </a:r>
          </a:p>
          <a:p>
            <a:pPr marL="179388" lvl="1" indent="-179388"/>
            <a:endParaRPr lang="en-GB"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Background</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28600" y="914400"/>
            <a:ext cx="8496944" cy="4801314"/>
          </a:xfrm>
          <a:prstGeom prst="rect">
            <a:avLst/>
          </a:prstGeom>
          <a:noFill/>
        </p:spPr>
        <p:txBody>
          <a:bodyPr wrap="square" rtlCol="0">
            <a:spAutoFit/>
          </a:bodyPr>
          <a:lstStyle/>
          <a:p>
            <a:pPr marL="179388" lvl="1" indent="-179388">
              <a:buFont typeface="Wingdings" pitchFamily="2" charset="2"/>
              <a:buChar char="Ø"/>
            </a:pPr>
            <a:endParaRPr lang="en-GB" dirty="0" smtClean="0"/>
          </a:p>
          <a:p>
            <a:pPr marL="179388" lvl="1" indent="-179388">
              <a:buFont typeface="Wingdings" pitchFamily="2" charset="2"/>
              <a:buChar char="Ø"/>
            </a:pPr>
            <a:r>
              <a:rPr lang="en-GB" dirty="0" smtClean="0"/>
              <a:t>Note also that, while the current TSC Part B provisions state that values can differ by Unit Type or Jurisdiction, further Code changes are required in order to apply this to the affected algebraic formulation of credit calculations</a:t>
            </a:r>
          </a:p>
          <a:p>
            <a:pPr marL="179388" lvl="1" indent="-179388">
              <a:buFont typeface="Wingdings" pitchFamily="2" charset="2"/>
              <a:buChar char="Ø"/>
            </a:pPr>
            <a:endParaRPr lang="en-GB" dirty="0" smtClean="0"/>
          </a:p>
          <a:p>
            <a:pPr marL="179388" lvl="1" indent="-179388">
              <a:buFont typeface="Wingdings" pitchFamily="2" charset="2"/>
              <a:buChar char="Ø"/>
            </a:pPr>
            <a:r>
              <a:rPr lang="en-GB" dirty="0" smtClean="0"/>
              <a:t>The SEM Committee decision acknowledged this and requested that SEMO raise a proposal to enact the decision to have dynamic values</a:t>
            </a:r>
          </a:p>
          <a:p>
            <a:pPr marL="179388" lvl="1" indent="-179388">
              <a:buFont typeface="Wingdings" pitchFamily="2" charset="2"/>
              <a:buChar char="Ø"/>
            </a:pPr>
            <a:endParaRPr lang="en-GB" dirty="0" smtClean="0"/>
          </a:p>
          <a:p>
            <a:pPr marL="179388" lvl="1" indent="-179388">
              <a:buFont typeface="Wingdings" pitchFamily="2" charset="2"/>
              <a:buChar char="Ø"/>
            </a:pPr>
            <a:r>
              <a:rPr lang="en-GB" dirty="0" smtClean="0"/>
              <a:t>Since it is not possible to provide for this approach in the market systems for I-SEM go live, it is necessary to fix Suspension Delay Periods to a static value as an interim measure until Code and system changes can be put in place to provide for the dynamic values</a:t>
            </a:r>
          </a:p>
          <a:p>
            <a:pPr marL="179388" lvl="1" indent="-179388">
              <a:buFont typeface="Wingdings" pitchFamily="2" charset="2"/>
              <a:buChar char="Ø"/>
            </a:pPr>
            <a:endParaRPr lang="en-GB" dirty="0" smtClean="0"/>
          </a:p>
          <a:p>
            <a:pPr marL="179388" lvl="1" indent="-179388">
              <a:buFont typeface="Wingdings" pitchFamily="2" charset="2"/>
              <a:buChar char="Ø"/>
            </a:pPr>
            <a:r>
              <a:rPr lang="en-GB" dirty="0" smtClean="0"/>
              <a:t>The Regulatory Authorities have indicated that this value should be fixed at seven days in the </a:t>
            </a:r>
            <a:r>
              <a:rPr lang="en-GB" dirty="0" smtClean="0"/>
              <a:t>interim</a:t>
            </a:r>
            <a:endParaRPr lang="en-GB" dirty="0" smtClean="0"/>
          </a:p>
          <a:p>
            <a:pPr marL="179388" lvl="1" indent="-179388">
              <a:buFont typeface="Wingdings" pitchFamily="2" charset="2"/>
              <a:buChar char="Ø"/>
            </a:pPr>
            <a:endParaRPr lang="en-GB" dirty="0" smtClean="0"/>
          </a:p>
          <a:p>
            <a:pPr marL="179388" lvl="1" indent="-179388">
              <a:buFont typeface="Wingdings" pitchFamily="2" charset="2"/>
              <a:buChar char="Ø"/>
            </a:pPr>
            <a:endParaRPr lang="en-GB"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Background Cont.</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762000"/>
            <a:ext cx="8496944" cy="5632311"/>
          </a:xfrm>
          <a:prstGeom prst="rect">
            <a:avLst/>
          </a:prstGeom>
          <a:noFill/>
        </p:spPr>
        <p:txBody>
          <a:bodyPr wrap="square" rtlCol="0">
            <a:spAutoFit/>
          </a:bodyPr>
          <a:lstStyle/>
          <a:p>
            <a:pPr marL="179388" indent="-179388">
              <a:buFont typeface="Wingdings" pitchFamily="2" charset="2"/>
              <a:buChar char="Ø"/>
            </a:pPr>
            <a:r>
              <a:rPr lang="en-GB" dirty="0" smtClean="0"/>
              <a:t>This proposal seeks to provide for initially fixed Suspension Delay Periods </a:t>
            </a:r>
            <a:r>
              <a:rPr lang="en-GB" smtClean="0"/>
              <a:t>by </a:t>
            </a:r>
            <a:r>
              <a:rPr lang="en-GB" smtClean="0"/>
              <a:t>temporarily overwriting </a:t>
            </a:r>
            <a:r>
              <a:rPr lang="en-GB" dirty="0" smtClean="0"/>
              <a:t>clause B.18.4.1 which details the determination of Suspension Delay Periods by the Regulatory Authorities</a:t>
            </a:r>
          </a:p>
          <a:p>
            <a:pPr marL="179388" indent="-179388">
              <a:buFont typeface="Wingdings" pitchFamily="2" charset="2"/>
              <a:buChar char="Ø"/>
            </a:pPr>
            <a:endParaRPr lang="en-GB" dirty="0" smtClean="0"/>
          </a:p>
          <a:p>
            <a:pPr marL="179388" indent="-179388">
              <a:buFont typeface="Wingdings" pitchFamily="2" charset="2"/>
              <a:buChar char="Ø"/>
            </a:pPr>
            <a:r>
              <a:rPr lang="en-GB" dirty="0" smtClean="0"/>
              <a:t>This is done via an interim measure in section H which sets the values to seven days until system and Code changes for dynamic values are in place as below;</a:t>
            </a:r>
          </a:p>
          <a:p>
            <a:pPr marL="179388" indent="-179388"/>
            <a:endParaRPr lang="en-GB" dirty="0" smtClean="0"/>
          </a:p>
          <a:p>
            <a:r>
              <a:rPr lang="en-IE" b="1" i="1" dirty="0" smtClean="0"/>
              <a:t>H.11 Until the date that is the Mod_XX_18 Deployment Date, Section B, Paragraph B.18.4.1 shall be replaced with;</a:t>
            </a:r>
          </a:p>
          <a:p>
            <a:endParaRPr lang="en-IE" b="1" i="1" dirty="0" smtClean="0"/>
          </a:p>
          <a:p>
            <a:r>
              <a:rPr lang="en-IE" b="1" i="1" dirty="0" smtClean="0"/>
              <a:t>B.18.4.1      The Supplier Suspension Delay Period and the Generator Suspension Delay Period in relation to each Jurisdiction shall be seven days.</a:t>
            </a:r>
          </a:p>
          <a:p>
            <a:endParaRPr lang="en-GB" i="1" dirty="0" smtClean="0"/>
          </a:p>
          <a:p>
            <a:pPr>
              <a:buFont typeface="Wingdings" pitchFamily="2" charset="2"/>
              <a:buChar char="Ø"/>
            </a:pPr>
            <a:r>
              <a:rPr lang="en-GB" dirty="0" smtClean="0"/>
              <a:t>This proposal is intended to further the objective related to efficient discharge of its licence  obligations for the Market Operator in terms of the obligation with regards Code compliance </a:t>
            </a:r>
          </a:p>
          <a:p>
            <a:pPr>
              <a:buFont typeface="Wingdings" pitchFamily="2" charset="2"/>
              <a:buChar char="Ø"/>
            </a:pPr>
            <a:endParaRPr lang="en-GB" dirty="0" smtClean="0"/>
          </a:p>
          <a:p>
            <a:pPr>
              <a:buFont typeface="Wingdings" pitchFamily="2" charset="2"/>
              <a:buChar char="Ø"/>
            </a:pPr>
            <a:r>
              <a:rPr lang="en-GB" dirty="0" smtClean="0"/>
              <a:t>It is also intended to further the transparency objective by reflecting the value used on the ground within the Code</a:t>
            </a:r>
            <a:endParaRPr lang="en-IE" dirty="0" smtClean="0"/>
          </a:p>
          <a:p>
            <a:pPr marL="179388" indent="-179388"/>
            <a:endParaRPr lang="en-GB" dirty="0" smtClean="0"/>
          </a:p>
        </p:txBody>
      </p:sp>
      <p:sp>
        <p:nvSpPr>
          <p:cNvPr id="8" name="TextBox 7"/>
          <p:cNvSpPr txBox="1"/>
          <p:nvPr/>
        </p:nvSpPr>
        <p:spPr>
          <a:xfrm>
            <a:off x="1524000" y="381000"/>
            <a:ext cx="5832648" cy="461665"/>
          </a:xfrm>
          <a:prstGeom prst="rect">
            <a:avLst/>
          </a:prstGeom>
          <a:noFill/>
        </p:spPr>
        <p:txBody>
          <a:bodyPr wrap="square" rtlCol="0">
            <a:spAutoFit/>
          </a:bodyPr>
          <a:lstStyle/>
          <a:p>
            <a:pPr algn="ctr"/>
            <a:r>
              <a:rPr lang="en-GB" sz="2400" b="1" u="sng" dirty="0" smtClean="0"/>
              <a:t>Summary Information – Proposal Details</a:t>
            </a:r>
            <a:endParaRPr lang="en-IE" sz="2400" b="1" u="sng"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1848</MMTID>
    <ModID xmlns="bd8dd43f-48f8-46ce-9b8d-78f402b7750b">752</ModID>
  </documentManagement>
</p:properties>
</file>

<file path=customXml/itemProps1.xml><?xml version="1.0" encoding="utf-8"?>
<ds:datastoreItem xmlns:ds="http://schemas.openxmlformats.org/officeDocument/2006/customXml" ds:itemID="{1F567A9D-83E4-4360-A07B-3E5FD5A3821D}"/>
</file>

<file path=customXml/itemProps2.xml><?xml version="1.0" encoding="utf-8"?>
<ds:datastoreItem xmlns:ds="http://schemas.openxmlformats.org/officeDocument/2006/customXml" ds:itemID="{E88CD62D-E951-4176-B34C-63F9690F0F53}"/>
</file>

<file path=customXml/itemProps3.xml><?xml version="1.0" encoding="utf-8"?>
<ds:datastoreItem xmlns:ds="http://schemas.openxmlformats.org/officeDocument/2006/customXml" ds:itemID="{36F25812-0253-48CE-98EB-3A6C03C62BB2}"/>
</file>

<file path=docProps/app.xml><?xml version="1.0" encoding="utf-8"?>
<Properties xmlns="http://schemas.openxmlformats.org/officeDocument/2006/extended-properties" xmlns:vt="http://schemas.openxmlformats.org/officeDocument/2006/docPropsVTypes">
  <TotalTime>408</TotalTime>
  <Words>485</Words>
  <Application>Microsoft Office PowerPoint</Application>
  <PresentationFormat>On-screen Show (4:3)</PresentationFormat>
  <Paragraphs>41</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Chris Goodman</cp:lastModifiedBy>
  <cp:revision>27</cp:revision>
  <dcterms:created xsi:type="dcterms:W3CDTF">2006-08-16T00:00:00Z</dcterms:created>
  <dcterms:modified xsi:type="dcterms:W3CDTF">2018-04-23T13:08:53Z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1090</vt:lpwstr>
  </property>
  <property fmtid="{D5CDD505-2E9C-101B-9397-08002B2CF9AE}" pid="7" name="Year of Modification Proposal">
    <vt:lpwstr>2018</vt:lpwstr>
  </property>
  <property fmtid="{D5CDD505-2E9C-101B-9397-08002B2CF9AE}" pid="8" name="Document Type">
    <vt:lpwstr>Modification Proposal</vt:lpwstr>
  </property>
  <property fmtid="{D5CDD505-2E9C-101B-9397-08002B2CF9AE}" pid="10" name="_CopySource">
    <vt:lpwstr>Mod_16_18 Interim Suspension Delay Periods.pptx</vt:lpwstr>
  </property>
  <property fmtid="{D5CDD505-2E9C-101B-9397-08002B2CF9AE}" pid="11" name="Order">
    <vt:r8>383500</vt:r8>
  </property>
</Properties>
</file>