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332" r:id="rId6"/>
    <p:sldId id="346" r:id="rId7"/>
    <p:sldId id="370" r:id="rId8"/>
    <p:sldId id="348" r:id="rId9"/>
    <p:sldId id="359" r:id="rId10"/>
    <p:sldId id="349" r:id="rId11"/>
    <p:sldId id="347" r:id="rId12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647D2-A869-4358-B5D3-3DC94DF5E449}" type="datetimeFigureOut">
              <a:rPr lang="en-IE" smtClean="0"/>
              <a:t>25/01/2018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46F22-3152-4E20-8D18-C6735A0741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7438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CF95E-72C0-46BF-8E9C-E973603EFE3F}" type="datetimeFigureOut">
              <a:rPr lang="en-IE" smtClean="0"/>
              <a:t>25/01/2018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C4B6A-AB70-47B2-9FA2-1A08548039A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397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4B6A-AB70-47B2-9FA2-1A08548039AD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5211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4B6A-AB70-47B2-9FA2-1A08548039A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5211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4B6A-AB70-47B2-9FA2-1A08548039A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521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4B6A-AB70-47B2-9FA2-1A08548039A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521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1977-6620-49DC-B4AA-8820F804DC58}" type="datetime1">
              <a:rPr lang="en-IE" smtClean="0"/>
              <a:t>25/01/2018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951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72C5-F0C8-4286-82F6-495D8E83C6BA}" type="datetime1">
              <a:rPr lang="en-IE" smtClean="0"/>
              <a:t>25/01/2018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304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A8BE-7D4A-463E-B071-2DEB93325CC2}" type="datetime1">
              <a:rPr lang="en-IE" smtClean="0"/>
              <a:t>25/01/2018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843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1419-3F3B-450D-B82C-1549D6F3C3DB}" type="datetime1">
              <a:rPr lang="en-IE" smtClean="0"/>
              <a:t>25/01/2018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888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C32A-7F36-4FBE-9725-A70BC715B30B}" type="datetime1">
              <a:rPr lang="en-IE" smtClean="0"/>
              <a:t>25/01/2018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845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ECB-7988-4C08-BD53-1D419233B497}" type="datetime1">
              <a:rPr lang="en-IE" smtClean="0"/>
              <a:t>25/01/2018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400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66EB-C605-4794-B66F-900D9129F89C}" type="datetime1">
              <a:rPr lang="en-IE" smtClean="0"/>
              <a:t>25/01/2018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21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C982-9028-421C-A43D-27E5BFB40A9D}" type="datetime1">
              <a:rPr lang="en-IE" smtClean="0"/>
              <a:t>25/01/2018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794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71FF-FFD4-4F3F-A857-E82BA6F4F737}" type="datetime1">
              <a:rPr lang="en-IE" smtClean="0"/>
              <a:t>25/01/2018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042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35ADA-6D4E-457D-85ED-B91BDD09C19A}" type="datetime1">
              <a:rPr lang="en-IE" smtClean="0"/>
              <a:t>25/01/2018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923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7531-2BBB-4B31-8C69-C73EE00836E8}" type="datetime1">
              <a:rPr lang="en-IE" smtClean="0"/>
              <a:t>25/01/2018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910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F0F69-9830-4863-BC40-F074610EB652}" type="datetime1">
              <a:rPr lang="en-IE" smtClean="0"/>
              <a:t>25/01/2018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E832-FA75-459F-A071-87AAF53281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15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496944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Recovery of Costs due to </a:t>
            </a:r>
            <a:br>
              <a:rPr lang="en-IE" dirty="0" smtClean="0"/>
            </a:br>
            <a:r>
              <a:rPr lang="en-IE" dirty="0" smtClean="0"/>
              <a:t>Invalid Ex-Ante Contracted Quantities</a:t>
            </a:r>
            <a:br>
              <a:rPr lang="en-IE" dirty="0" smtClean="0"/>
            </a:br>
            <a:r>
              <a:rPr lang="en-IE" dirty="0" smtClean="0"/>
              <a:t>in Imbalance Settlement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25</a:t>
            </a:r>
            <a:r>
              <a:rPr lang="en-IE" baseline="30000" dirty="0" smtClean="0"/>
              <a:t>th</a:t>
            </a:r>
            <a:r>
              <a:rPr lang="en-IE" dirty="0" smtClean="0"/>
              <a:t> January 2018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653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85395"/>
          </a:xfrm>
        </p:spPr>
        <p:txBody>
          <a:bodyPr>
            <a:noAutofit/>
          </a:bodyPr>
          <a:lstStyle/>
          <a:p>
            <a:r>
              <a:rPr lang="en-US" sz="2200" dirty="0" smtClean="0"/>
              <a:t>Specific extremely low </a:t>
            </a:r>
            <a:r>
              <a:rPr lang="en-US" sz="2200" dirty="0"/>
              <a:t>p</a:t>
            </a:r>
            <a:r>
              <a:rPr lang="en-US" sz="2200" dirty="0" smtClean="0"/>
              <a:t>robability risks, related to Contracted Quantities not be accepted by the Balancing Market, which require measures to be put in place for recovery of costs.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Workable solution needed for I-SEM go-live. </a:t>
            </a:r>
            <a:r>
              <a:rPr lang="en-US" sz="2200" dirty="0" smtClean="0"/>
              <a:t>Not </a:t>
            </a:r>
            <a:r>
              <a:rPr lang="en-US" sz="2200" dirty="0"/>
              <a:t>getting agreement on a workable solution could create a risk for go-live.</a:t>
            </a:r>
            <a:endParaRPr lang="en-US" sz="1800" dirty="0"/>
          </a:p>
          <a:p>
            <a:endParaRPr lang="en-US" sz="2200" dirty="0" smtClean="0"/>
          </a:p>
          <a:p>
            <a:r>
              <a:rPr lang="en-US" sz="2200" dirty="0" smtClean="0"/>
              <a:t>Potential changes to the TSC, </a:t>
            </a:r>
            <a:r>
              <a:rPr lang="en-US" sz="2200" dirty="0" err="1" smtClean="0"/>
              <a:t>SEMOpx</a:t>
            </a:r>
            <a:r>
              <a:rPr lang="en-US" sz="2200" dirty="0" smtClean="0"/>
              <a:t> Market Rules, ECC Clearing Conditions to assist with the mitigation measures</a:t>
            </a:r>
          </a:p>
          <a:p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modification </a:t>
            </a:r>
            <a:r>
              <a:rPr lang="en-US" sz="2200" dirty="0" smtClean="0"/>
              <a:t>proposal was updated for this meeting (V2), </a:t>
            </a:r>
            <a:r>
              <a:rPr lang="en-US" sz="2200" b="1" dirty="0" smtClean="0"/>
              <a:t>but there is further developments as outlined in this presentation.</a:t>
            </a:r>
          </a:p>
          <a:p>
            <a:pPr marL="0" indent="0">
              <a:buNone/>
            </a:pPr>
            <a:endParaRPr lang="en-US" sz="2200" dirty="0" smtClean="0"/>
          </a:p>
          <a:p>
            <a:endParaRPr lang="en-US" sz="2200" dirty="0"/>
          </a:p>
          <a:p>
            <a:endParaRPr lang="en-IE" sz="2400" b="1" dirty="0" smtClean="0"/>
          </a:p>
          <a:p>
            <a:endParaRPr lang="en-I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88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Recent Developments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85395"/>
          </a:xfrm>
        </p:spPr>
        <p:txBody>
          <a:bodyPr>
            <a:noAutofit/>
          </a:bodyPr>
          <a:lstStyle/>
          <a:p>
            <a:pPr lvl="0"/>
            <a:r>
              <a:rPr lang="en-IE" sz="2400" dirty="0" smtClean="0"/>
              <a:t>We took on board the questions and arguments raised at last Mods meeting or subsequently. </a:t>
            </a:r>
            <a:r>
              <a:rPr lang="en-IE" sz="2400" dirty="0"/>
              <a:t>e</a:t>
            </a:r>
            <a:r>
              <a:rPr lang="en-IE" sz="2400" dirty="0" smtClean="0"/>
              <a:t>.g.</a:t>
            </a:r>
          </a:p>
          <a:p>
            <a:pPr lvl="2"/>
            <a:r>
              <a:rPr lang="en-IE" sz="2000" dirty="0" err="1"/>
              <a:t>SEMOpx</a:t>
            </a:r>
            <a:r>
              <a:rPr lang="en-IE" sz="2000" dirty="0"/>
              <a:t> cover risk and imbalances</a:t>
            </a:r>
          </a:p>
          <a:p>
            <a:pPr lvl="2"/>
            <a:r>
              <a:rPr lang="en-IE" sz="2000" dirty="0" smtClean="0"/>
              <a:t>Incentive </a:t>
            </a:r>
            <a:r>
              <a:rPr lang="en-IE" sz="2000" dirty="0"/>
              <a:t>for </a:t>
            </a:r>
            <a:r>
              <a:rPr lang="en-IE" sz="2000" dirty="0" err="1"/>
              <a:t>SEMOpx</a:t>
            </a:r>
            <a:r>
              <a:rPr lang="en-IE" sz="2000" dirty="0"/>
              <a:t> </a:t>
            </a:r>
            <a:r>
              <a:rPr lang="en-IE" sz="2000" dirty="0" smtClean="0"/>
              <a:t>to be careful</a:t>
            </a:r>
          </a:p>
          <a:p>
            <a:pPr lvl="2"/>
            <a:r>
              <a:rPr lang="en-IE" sz="2000" dirty="0" smtClean="0"/>
              <a:t>Balancing Market Participants not being backstop</a:t>
            </a:r>
            <a:endParaRPr lang="en-IE" sz="2000" dirty="0"/>
          </a:p>
          <a:p>
            <a:pPr lvl="2"/>
            <a:r>
              <a:rPr lang="en-IE" sz="2000" dirty="0"/>
              <a:t>Use of Ex-Ante and Balancing collaterals</a:t>
            </a:r>
          </a:p>
          <a:p>
            <a:pPr lvl="0"/>
            <a:r>
              <a:rPr lang="en-IE" sz="2400" dirty="0" smtClean="0"/>
              <a:t>We discussed further within </a:t>
            </a:r>
            <a:r>
              <a:rPr lang="en-IE" sz="2400" dirty="0" err="1" smtClean="0"/>
              <a:t>SEMOpx</a:t>
            </a:r>
            <a:r>
              <a:rPr lang="en-IE" sz="2400" dirty="0" smtClean="0"/>
              <a:t>, and with ECC, about how we could handle remaining risk of the invalid </a:t>
            </a:r>
            <a:r>
              <a:rPr lang="en-IE" sz="2400" dirty="0"/>
              <a:t>contracted </a:t>
            </a:r>
            <a:r>
              <a:rPr lang="en-IE" sz="2400" dirty="0" smtClean="0"/>
              <a:t>quantity scenarios identified. </a:t>
            </a:r>
          </a:p>
          <a:p>
            <a:pPr lvl="0"/>
            <a:r>
              <a:rPr lang="en-IE" sz="2400" dirty="0" smtClean="0"/>
              <a:t>And have come up with a revised proposal that helps to address the concerns while still providing a workable solution for I-SEM go-live.</a:t>
            </a:r>
          </a:p>
          <a:p>
            <a:endParaRPr lang="en-I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683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Recent Developments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85395"/>
          </a:xfrm>
        </p:spPr>
        <p:txBody>
          <a:bodyPr>
            <a:noAutofit/>
          </a:bodyPr>
          <a:lstStyle/>
          <a:p>
            <a:pPr lvl="0"/>
            <a:r>
              <a:rPr lang="en-IE" sz="2400" dirty="0" smtClean="0"/>
              <a:t>Based on this a further revised solution has been proposed</a:t>
            </a:r>
          </a:p>
          <a:p>
            <a:pPr lvl="2"/>
            <a:r>
              <a:rPr lang="en-IE" sz="2000" dirty="0" smtClean="0"/>
              <a:t>V1 – original modification proposal 12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Dec 2017</a:t>
            </a:r>
          </a:p>
          <a:p>
            <a:pPr lvl="2"/>
            <a:r>
              <a:rPr lang="en-IE" sz="2000" dirty="0" smtClean="0"/>
              <a:t>V2 – revised modification proposal issued 12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Jan 2018</a:t>
            </a:r>
          </a:p>
          <a:p>
            <a:pPr lvl="2"/>
            <a:r>
              <a:rPr lang="en-IE" sz="2000" dirty="0" smtClean="0"/>
              <a:t>V3 – revised proposal provided today</a:t>
            </a:r>
            <a:endParaRPr lang="en-IE" sz="2000" dirty="0"/>
          </a:p>
          <a:p>
            <a:endParaRPr lang="en-IE" sz="2400" b="1" dirty="0" smtClean="0"/>
          </a:p>
          <a:p>
            <a:endParaRPr lang="en-I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714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Key Principles - Revised Solution (V3)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endParaRPr lang="en-IE" dirty="0"/>
          </a:p>
          <a:p>
            <a:r>
              <a:rPr lang="en-IE" dirty="0" smtClean="0"/>
              <a:t>Measures under the TSC must form part of the solution to recover costs </a:t>
            </a:r>
            <a:r>
              <a:rPr lang="en-IE" dirty="0"/>
              <a:t>from the </a:t>
            </a:r>
            <a:r>
              <a:rPr lang="en-IE" dirty="0" smtClean="0"/>
              <a:t>Relevant </a:t>
            </a:r>
            <a:r>
              <a:rPr lang="en-IE" dirty="0"/>
              <a:t>Participant. </a:t>
            </a:r>
            <a:endParaRPr lang="en-IE" dirty="0" smtClean="0"/>
          </a:p>
          <a:p>
            <a:pPr lvl="1"/>
            <a:r>
              <a:rPr lang="en-IE" dirty="0" smtClean="0"/>
              <a:t>e.g</a:t>
            </a:r>
            <a:r>
              <a:rPr lang="en-IE" dirty="0"/>
              <a:t>. withholding payments in balancing market from the relevant Participant.</a:t>
            </a:r>
          </a:p>
          <a:p>
            <a:endParaRPr lang="en-IE" dirty="0" smtClean="0"/>
          </a:p>
          <a:p>
            <a:r>
              <a:rPr lang="en-IE" dirty="0" smtClean="0"/>
              <a:t>ECC as </a:t>
            </a:r>
            <a:r>
              <a:rPr lang="en-IE" dirty="0"/>
              <a:t>Central Counter Party and Balance Responsible Party </a:t>
            </a:r>
            <a:r>
              <a:rPr lang="en-IE" dirty="0" smtClean="0"/>
              <a:t>will adhere </a:t>
            </a:r>
            <a:r>
              <a:rPr lang="en-IE" dirty="0"/>
              <a:t>to the imbalance settlement payment </a:t>
            </a:r>
            <a:r>
              <a:rPr lang="en-IE" dirty="0" smtClean="0"/>
              <a:t>deadlines </a:t>
            </a:r>
          </a:p>
          <a:p>
            <a:endParaRPr lang="en-IE" dirty="0" smtClean="0"/>
          </a:p>
          <a:p>
            <a:r>
              <a:rPr lang="en-IE" dirty="0" smtClean="0"/>
              <a:t>No short pay or backstop of costs by Balancing Participants</a:t>
            </a:r>
          </a:p>
          <a:p>
            <a:endParaRPr lang="en-IE" sz="2000" dirty="0"/>
          </a:p>
          <a:p>
            <a:r>
              <a:rPr lang="en-IE" dirty="0" smtClean="0"/>
              <a:t>This </a:t>
            </a:r>
            <a:r>
              <a:rPr lang="en-IE" dirty="0"/>
              <a:t>solution </a:t>
            </a:r>
            <a:r>
              <a:rPr lang="en-IE" dirty="0" smtClean="0"/>
              <a:t>applies </a:t>
            </a:r>
            <a:r>
              <a:rPr lang="en-IE" dirty="0"/>
              <a:t>for Day 1 </a:t>
            </a:r>
            <a:r>
              <a:rPr lang="en-IE" dirty="0" smtClean="0"/>
              <a:t>only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153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Changes </a:t>
            </a:r>
            <a:r>
              <a:rPr lang="en-IE" dirty="0" smtClean="0"/>
              <a:t>in Revised Solution V3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en-IE" strike="sngStrike" dirty="0">
                <a:solidFill>
                  <a:schemeClr val="accent2"/>
                </a:solidFill>
              </a:rPr>
              <a:t>Provide time for SEM NEMO’s to recover costs in order to pay imbalance</a:t>
            </a:r>
          </a:p>
          <a:p>
            <a:r>
              <a:rPr lang="en-IE" dirty="0" smtClean="0"/>
              <a:t>Notify MO and Participants of the Invalid Contracted Quantities</a:t>
            </a:r>
          </a:p>
          <a:p>
            <a:r>
              <a:rPr lang="en-IE" dirty="0">
                <a:solidFill>
                  <a:schemeClr val="accent3"/>
                </a:solidFill>
              </a:rPr>
              <a:t>SEM NEMO’s remain balance responsible in case of Invalid Contracted </a:t>
            </a:r>
            <a:r>
              <a:rPr lang="en-IE" dirty="0" smtClean="0">
                <a:solidFill>
                  <a:schemeClr val="accent3"/>
                </a:solidFill>
              </a:rPr>
              <a:t>Quantities</a:t>
            </a:r>
          </a:p>
          <a:p>
            <a:r>
              <a:rPr lang="en-IE" dirty="0"/>
              <a:t>SEM </a:t>
            </a:r>
            <a:r>
              <a:rPr lang="en-IE" dirty="0" smtClean="0"/>
              <a:t>NEMO </a:t>
            </a:r>
            <a:r>
              <a:rPr lang="en-IE" dirty="0"/>
              <a:t>to take actions to recover costs</a:t>
            </a:r>
          </a:p>
          <a:p>
            <a:r>
              <a:rPr lang="en-IE" dirty="0" smtClean="0"/>
              <a:t>MO to withhold payments to relevant Participant under TSC for Invalid Contracted Quantities to minimise imbalance costs</a:t>
            </a:r>
          </a:p>
          <a:p>
            <a:r>
              <a:rPr lang="en-IE" sz="3100" dirty="0">
                <a:solidFill>
                  <a:schemeClr val="accent3"/>
                </a:solidFill>
              </a:rPr>
              <a:t>Use Balancing Market Posted Credit Cover from the relevant Participant to minimise imbalance </a:t>
            </a:r>
            <a:r>
              <a:rPr lang="en-IE" sz="3100" dirty="0" smtClean="0">
                <a:solidFill>
                  <a:schemeClr val="accent3"/>
                </a:solidFill>
              </a:rPr>
              <a:t>costs</a:t>
            </a:r>
            <a:endParaRPr lang="en-IE" sz="3100" dirty="0">
              <a:solidFill>
                <a:schemeClr val="accent3"/>
              </a:solidFill>
            </a:endParaRPr>
          </a:p>
          <a:p>
            <a:r>
              <a:rPr lang="en-IE" sz="3100" dirty="0">
                <a:solidFill>
                  <a:schemeClr val="accent3"/>
                </a:solidFill>
              </a:rPr>
              <a:t>Sharing of information  between </a:t>
            </a:r>
            <a:r>
              <a:rPr lang="en-IE" sz="3100" dirty="0" smtClean="0">
                <a:solidFill>
                  <a:schemeClr val="accent3"/>
                </a:solidFill>
              </a:rPr>
              <a:t>MO </a:t>
            </a:r>
            <a:r>
              <a:rPr lang="en-IE" sz="3100" dirty="0">
                <a:solidFill>
                  <a:schemeClr val="accent3"/>
                </a:solidFill>
              </a:rPr>
              <a:t>and SEM NEMO on the relevant participant payments and collateral in order to co-ordinate the recovery of the costs.</a:t>
            </a:r>
          </a:p>
          <a:p>
            <a:r>
              <a:rPr lang="en-IE" sz="3100" strike="sngStrike" dirty="0">
                <a:solidFill>
                  <a:schemeClr val="accent2"/>
                </a:solidFill>
              </a:rPr>
              <a:t>Hold the SEM NEMO harmless for credit cover requirements related to invalid Contracted Quantities</a:t>
            </a:r>
          </a:p>
          <a:p>
            <a:r>
              <a:rPr lang="en-IE" sz="3100" strike="sngStrike" dirty="0" smtClean="0">
                <a:solidFill>
                  <a:schemeClr val="accent2"/>
                </a:solidFill>
              </a:rPr>
              <a:t>Utilise </a:t>
            </a:r>
            <a:r>
              <a:rPr lang="en-IE" sz="3100" strike="sngStrike" dirty="0">
                <a:solidFill>
                  <a:schemeClr val="accent2"/>
                </a:solidFill>
              </a:rPr>
              <a:t>the short pay function to until costs are recovered by the SEM </a:t>
            </a:r>
            <a:r>
              <a:rPr lang="en-IE" sz="3100" strike="sngStrike" dirty="0" smtClean="0">
                <a:solidFill>
                  <a:schemeClr val="accent2"/>
                </a:solidFill>
              </a:rPr>
              <a:t>NEMO</a:t>
            </a:r>
          </a:p>
          <a:p>
            <a:r>
              <a:rPr lang="en-IE" sz="3100" strike="sngStrike" dirty="0" smtClean="0">
                <a:solidFill>
                  <a:schemeClr val="accent2"/>
                </a:solidFill>
              </a:rPr>
              <a:t>Uses Balancing Market Participants as the ultimate backstop for unrecovered costs</a:t>
            </a:r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30696"/>
            <a:ext cx="3096344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E" sz="1400" dirty="0" smtClean="0">
                <a:solidFill>
                  <a:schemeClr val="accent3"/>
                </a:solidFill>
              </a:rPr>
              <a:t>Green</a:t>
            </a:r>
            <a:r>
              <a:rPr lang="en-IE" sz="1400" dirty="0" smtClean="0"/>
              <a:t> – additions from V1 proposal</a:t>
            </a:r>
          </a:p>
          <a:p>
            <a:r>
              <a:rPr lang="en-IE" sz="1400" dirty="0" smtClean="0"/>
              <a:t>Black – unchanged from V1 proposal</a:t>
            </a:r>
          </a:p>
          <a:p>
            <a:r>
              <a:rPr lang="en-IE" sz="1400" dirty="0" smtClean="0">
                <a:solidFill>
                  <a:srgbClr val="FF0000"/>
                </a:solidFill>
              </a:rPr>
              <a:t>Red</a:t>
            </a:r>
            <a:r>
              <a:rPr lang="en-IE" sz="1400" dirty="0" smtClean="0"/>
              <a:t> – removals from V1 proposal</a:t>
            </a:r>
          </a:p>
        </p:txBody>
      </p:sp>
    </p:spTree>
    <p:extLst>
      <p:ext uri="{BB962C8B-B14F-4D97-AF65-F5344CB8AC3E}">
        <p14:creationId xmlns:p14="http://schemas.microsoft.com/office/powerpoint/2010/main" val="142108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Revised Solution (V3) – Day 2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2000" dirty="0" err="1"/>
              <a:t>SEMOpx</a:t>
            </a:r>
            <a:r>
              <a:rPr lang="en-IE" sz="2000" dirty="0"/>
              <a:t> would request the commitment of the mods committee to work toward a solution for Day 2 that takes account of the trading halt due to </a:t>
            </a:r>
            <a:r>
              <a:rPr lang="en-IE" sz="2000" dirty="0" smtClean="0"/>
              <a:t>insufficient balancing  market collateral, </a:t>
            </a:r>
            <a:r>
              <a:rPr lang="en-IE" sz="2000" dirty="0"/>
              <a:t>mitigates the risks, and minimises the overall costs of participating in the I-SEM markets. </a:t>
            </a:r>
          </a:p>
          <a:p>
            <a:endParaRPr lang="en-IE" sz="2000" dirty="0" smtClean="0"/>
          </a:p>
          <a:p>
            <a:r>
              <a:rPr lang="en-IE" sz="2000" dirty="0" smtClean="0"/>
              <a:t>These </a:t>
            </a:r>
            <a:r>
              <a:rPr lang="en-IE" sz="2000" dirty="0"/>
              <a:t>measures may include further amendments to the TSC or Market/Clearing Rules and, if seen as necessary, other measures such as delivery margins.</a:t>
            </a:r>
          </a:p>
          <a:p>
            <a:endParaRPr lang="en-IE" sz="2000" dirty="0" smtClean="0"/>
          </a:p>
          <a:p>
            <a:r>
              <a:rPr lang="en-IE" sz="2000" dirty="0" smtClean="0"/>
              <a:t>These </a:t>
            </a:r>
            <a:r>
              <a:rPr lang="en-IE" sz="2000" dirty="0"/>
              <a:t>would need to be discussed and agreed prior to the Day 2 implementation</a:t>
            </a:r>
            <a:r>
              <a:rPr lang="en-IE" sz="2000" dirty="0" smtClean="0"/>
              <a:t>.</a:t>
            </a:r>
          </a:p>
          <a:p>
            <a:endParaRPr lang="en-IE" sz="2000" dirty="0"/>
          </a:p>
          <a:p>
            <a:r>
              <a:rPr lang="en-IE" sz="2000" dirty="0" smtClean="0"/>
              <a:t>We would like this commitment noted as part of the approval of the modification.</a:t>
            </a:r>
            <a:endParaRPr lang="en-IE" sz="2000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3670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Summary of Revised Legal Drafting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IE" sz="2400" dirty="0" smtClean="0"/>
              <a:t>Ensure Invalid Contracted Quantities are covered as payment obligations of the Relevant Participant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E" sz="2400" dirty="0" smtClean="0"/>
              <a:t>Definition of Invalid Contracted Quantities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E" sz="2400" dirty="0" smtClean="0"/>
              <a:t>Notification </a:t>
            </a:r>
            <a:r>
              <a:rPr lang="en-IE" sz="2400" dirty="0"/>
              <a:t>of Invalid </a:t>
            </a:r>
            <a:r>
              <a:rPr lang="en-IE" sz="2400" dirty="0" smtClean="0"/>
              <a:t>Contracted Quantities </a:t>
            </a:r>
            <a:r>
              <a:rPr lang="en-IE" sz="2400" dirty="0"/>
              <a:t>event </a:t>
            </a:r>
            <a:r>
              <a:rPr lang="en-IE" sz="2400" dirty="0" smtClean="0"/>
              <a:t>by SEM NEMO to </a:t>
            </a:r>
            <a:r>
              <a:rPr lang="en-IE" sz="2400" dirty="0"/>
              <a:t>allow </a:t>
            </a:r>
            <a:r>
              <a:rPr lang="en-IE" sz="2400" dirty="0" smtClean="0"/>
              <a:t>MO </a:t>
            </a:r>
            <a:r>
              <a:rPr lang="en-IE" sz="2400" dirty="0"/>
              <a:t>to take actions </a:t>
            </a:r>
            <a:r>
              <a:rPr lang="en-IE" sz="2400" dirty="0" smtClean="0"/>
              <a:t>which include:</a:t>
            </a:r>
            <a:endParaRPr lang="en-IE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IE" sz="2000" dirty="0" smtClean="0"/>
              <a:t>MO </a:t>
            </a:r>
            <a:r>
              <a:rPr lang="en-IE" sz="2000" dirty="0"/>
              <a:t>withholding payments to the </a:t>
            </a:r>
            <a:r>
              <a:rPr lang="en-IE" sz="2000" dirty="0" smtClean="0"/>
              <a:t>Relevant </a:t>
            </a:r>
            <a:r>
              <a:rPr lang="en-IE" sz="2000" dirty="0"/>
              <a:t>P</a:t>
            </a:r>
            <a:r>
              <a:rPr lang="en-IE" sz="2000" dirty="0" smtClean="0"/>
              <a:t>articipant</a:t>
            </a:r>
            <a:endParaRPr lang="en-IE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IE" sz="2000" dirty="0" smtClean="0"/>
              <a:t>MO use </a:t>
            </a:r>
            <a:r>
              <a:rPr lang="en-IE" sz="2000" dirty="0"/>
              <a:t>balancing </a:t>
            </a:r>
            <a:r>
              <a:rPr lang="en-IE" sz="2000" dirty="0" smtClean="0"/>
              <a:t>collateral of the </a:t>
            </a:r>
            <a:r>
              <a:rPr lang="en-IE" sz="2000" dirty="0"/>
              <a:t>R</a:t>
            </a:r>
            <a:r>
              <a:rPr lang="en-IE" sz="2000" dirty="0" smtClean="0"/>
              <a:t>elevant Participant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IE" sz="2000" dirty="0" smtClean="0"/>
              <a:t>Sharing of information to co-ordinate recovery of costs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IE" sz="2000" dirty="0" smtClean="0"/>
              <a:t>Assigning of costs to Relevant Participant for credit cover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E" sz="2400" dirty="0"/>
              <a:t> </a:t>
            </a:r>
            <a:r>
              <a:rPr lang="en-IE" sz="2400" dirty="0" smtClean="0"/>
              <a:t>SEM </a:t>
            </a:r>
            <a:r>
              <a:rPr lang="en-IE" sz="2400" dirty="0"/>
              <a:t>NEMO to take actions to recover </a:t>
            </a:r>
            <a:r>
              <a:rPr lang="en-IE" sz="2400" dirty="0" smtClean="0"/>
              <a:t>costs as well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E" sz="2400" dirty="0" smtClean="0"/>
              <a:t>New definitions of terms</a:t>
            </a:r>
            <a:endParaRPr lang="en-IE" sz="2400" dirty="0"/>
          </a:p>
          <a:p>
            <a:endParaRPr lang="en-IE" sz="2400" b="1" dirty="0" smtClean="0"/>
          </a:p>
          <a:p>
            <a:endParaRPr lang="en-I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E832-FA75-459F-A071-87AAF53281C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306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MMT xmlns="f69c7b9a-bbed-41f8-b24c-bbeb71979adf">true</FromMMT>
    <MMTID xmlns="f69c7b9a-bbed-41f8-b24c-bbeb71979adf">1796</MMTID>
    <ModID xmlns="bd8dd43f-48f8-46ce-9b8d-78f402b7750b">735</ModID>
  </documentManagement>
</p:properties>
</file>

<file path=customXml/itemProps1.xml><?xml version="1.0" encoding="utf-8"?>
<ds:datastoreItem xmlns:ds="http://schemas.openxmlformats.org/officeDocument/2006/customXml" ds:itemID="{270257C5-ABC1-4709-B5A3-1ABCC9FDFAB9}"/>
</file>

<file path=customXml/itemProps2.xml><?xml version="1.0" encoding="utf-8"?>
<ds:datastoreItem xmlns:ds="http://schemas.openxmlformats.org/officeDocument/2006/customXml" ds:itemID="{75A7D8FB-A5C0-41AF-88CB-06B1C8857E4D}"/>
</file>

<file path=customXml/itemProps3.xml><?xml version="1.0" encoding="utf-8"?>
<ds:datastoreItem xmlns:ds="http://schemas.openxmlformats.org/officeDocument/2006/customXml" ds:itemID="{9D1538AA-C7BB-458D-8D6F-7FAF05D88886}"/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669</Words>
  <Application>Microsoft Office PowerPoint</Application>
  <PresentationFormat>On-screen Show (4:3)</PresentationFormat>
  <Paragraphs>77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Recovery of Costs due to  Invalid Ex-Ante Contracted Quantities in Imbalance Settlement</vt:lpstr>
      <vt:lpstr>Background</vt:lpstr>
      <vt:lpstr>Recent Developments</vt:lpstr>
      <vt:lpstr>Recent Developments</vt:lpstr>
      <vt:lpstr>Key Principles - Revised Solution (V3)</vt:lpstr>
      <vt:lpstr>Changes in Revised Solution V3</vt:lpstr>
      <vt:lpstr>Revised Solution (V3) – Day 2</vt:lpstr>
      <vt:lpstr>Summary of Revised Legal Drafting</vt:lpstr>
    </vt:vector>
  </TitlesOfParts>
  <Company>EirGrid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Mod_17_17 Invalid Contracted Quantities Mod - Presentation 25012018 v4</dc:title>
  <dc:creator>Thomson, Nigel</dc:creator>
  <cp:lastModifiedBy>V3 Updates</cp:lastModifiedBy>
  <cp:revision>165</cp:revision>
  <cp:lastPrinted>2018-01-24T15:19:51Z</cp:lastPrinted>
  <dcterms:created xsi:type="dcterms:W3CDTF">2017-10-10T18:47:47Z</dcterms:created>
  <dcterms:modified xsi:type="dcterms:W3CDTF">2018-01-25T14:57:08Z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File Category">
    <vt:lpwstr/>
  </property>
  <property fmtid="{D5CDD505-2E9C-101B-9397-08002B2CF9AE}" pid="4" name="iab7cdb7554d4997ae876b11632fa575">
    <vt:lpwstr/>
  </property>
  <property fmtid="{D5CDD505-2E9C-101B-9397-08002B2CF9AE}" pid="5" name="Process Type">
    <vt:lpwstr>Document</vt:lpwstr>
  </property>
  <property fmtid="{D5CDD505-2E9C-101B-9397-08002B2CF9AE}" pid="6" name="Doc Type">
    <vt:lpwstr>Modifications</vt:lpwstr>
  </property>
  <property fmtid="{D5CDD505-2E9C-101B-9397-08002B2CF9AE}" pid="9" name="Copy to Website">
    <vt:lpwstr>true</vt:lpwstr>
  </property>
  <property fmtid="{D5CDD505-2E9C-101B-9397-08002B2CF9AE}" pid="10" name="Mod ID">
    <vt:lpwstr>1073</vt:lpwstr>
  </property>
  <property fmtid="{D5CDD505-2E9C-101B-9397-08002B2CF9AE}" pid="11" name="Year of Modification Proposal">
    <vt:lpwstr>2017</vt:lpwstr>
  </property>
  <property fmtid="{D5CDD505-2E9C-101B-9397-08002B2CF9AE}" pid="12" name="Document Type">
    <vt:lpwstr>Slides</vt:lpwstr>
  </property>
  <property fmtid="{D5CDD505-2E9C-101B-9397-08002B2CF9AE}" pid="14" name="_CopySource">
    <vt:lpwstr>Mod_17_17 Invalid Contracted Quantities Mod - Presentation 25012018 v4.pptx</vt:lpwstr>
  </property>
  <property fmtid="{D5CDD505-2E9C-101B-9397-08002B2CF9AE}" pid="15" name="Order">
    <vt:r8>377700</vt:r8>
  </property>
</Properties>
</file>