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6"/>
  </p:notesMasterIdLst>
  <p:handoutMasterIdLst>
    <p:handoutMasterId r:id="rId17"/>
  </p:handoutMasterIdLst>
  <p:sldIdLst>
    <p:sldId id="256" r:id="rId5"/>
    <p:sldId id="257" r:id="rId6"/>
    <p:sldId id="318" r:id="rId7"/>
    <p:sldId id="319" r:id="rId8"/>
    <p:sldId id="320" r:id="rId9"/>
    <p:sldId id="321" r:id="rId10"/>
    <p:sldId id="317" r:id="rId11"/>
    <p:sldId id="294" r:id="rId12"/>
    <p:sldId id="295" r:id="rId13"/>
    <p:sldId id="316" r:id="rId14"/>
    <p:sldId id="315" r:id="rId15"/>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2580" y="-6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10FFB7-5AAA-4174-9535-79FB29F3043E}"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IE"/>
        </a:p>
      </dgm:t>
    </dgm:pt>
    <dgm:pt modelId="{AF701511-684E-447A-812A-854F6F8B6997}">
      <dgm:prSet phldrT="[Text]"/>
      <dgm:spPr/>
      <dgm:t>
        <a:bodyPr/>
        <a:lstStyle/>
        <a:p>
          <a:r>
            <a:rPr lang="en-IE" dirty="0" smtClean="0"/>
            <a:t>Change in Validity of Unit for Trading</a:t>
          </a:r>
          <a:endParaRPr lang="en-IE" dirty="0"/>
        </a:p>
      </dgm:t>
    </dgm:pt>
    <dgm:pt modelId="{F25D9DFE-1D1F-45DF-99C6-448B0ECD707F}" type="parTrans" cxnId="{891366F3-E2FC-4BAF-8F45-B55C5AC80C92}">
      <dgm:prSet/>
      <dgm:spPr/>
      <dgm:t>
        <a:bodyPr/>
        <a:lstStyle/>
        <a:p>
          <a:endParaRPr lang="en-IE"/>
        </a:p>
      </dgm:t>
    </dgm:pt>
    <dgm:pt modelId="{8579E82E-385A-40A1-B2A7-092DE7B4291B}" type="sibTrans" cxnId="{891366F3-E2FC-4BAF-8F45-B55C5AC80C92}">
      <dgm:prSet/>
      <dgm:spPr/>
      <dgm:t>
        <a:bodyPr/>
        <a:lstStyle/>
        <a:p>
          <a:endParaRPr lang="en-IE"/>
        </a:p>
      </dgm:t>
    </dgm:pt>
    <dgm:pt modelId="{891D9111-6C55-4692-A014-9332FD0845EC}">
      <dgm:prSet phldrT="[Text]"/>
      <dgm:spPr/>
      <dgm:t>
        <a:bodyPr/>
        <a:lstStyle/>
        <a:p>
          <a:r>
            <a:rPr lang="en-IE" dirty="0" smtClean="0"/>
            <a:t>Unit starting, unit suspended, or unit with trading halt applied</a:t>
          </a:r>
          <a:endParaRPr lang="en-IE" dirty="0"/>
        </a:p>
      </dgm:t>
    </dgm:pt>
    <dgm:pt modelId="{BEC61701-058F-4F48-9DD4-2035FEAAD6D6}" type="parTrans" cxnId="{74A6DAAA-999E-4AD2-A234-956B9CB81778}">
      <dgm:prSet/>
      <dgm:spPr/>
      <dgm:t>
        <a:bodyPr/>
        <a:lstStyle/>
        <a:p>
          <a:endParaRPr lang="en-IE"/>
        </a:p>
      </dgm:t>
    </dgm:pt>
    <dgm:pt modelId="{391B5409-2272-43D6-AD89-6A858024180E}" type="sibTrans" cxnId="{74A6DAAA-999E-4AD2-A234-956B9CB81778}">
      <dgm:prSet/>
      <dgm:spPr/>
      <dgm:t>
        <a:bodyPr/>
        <a:lstStyle/>
        <a:p>
          <a:endParaRPr lang="en-IE"/>
        </a:p>
      </dgm:t>
    </dgm:pt>
    <dgm:pt modelId="{85AFEF7F-AF76-4C1F-99B3-94618C25B4D8}">
      <dgm:prSet phldrT="[Text]"/>
      <dgm:spPr/>
      <dgm:t>
        <a:bodyPr/>
        <a:lstStyle/>
        <a:p>
          <a:r>
            <a:rPr lang="en-IE" b="1" dirty="0" smtClean="0"/>
            <a:t>Rare Event</a:t>
          </a:r>
          <a:endParaRPr lang="en-IE" b="1" dirty="0"/>
        </a:p>
      </dgm:t>
    </dgm:pt>
    <dgm:pt modelId="{37FEA281-367B-4F39-99CC-D0F6A036400F}" type="parTrans" cxnId="{44B9EF48-1EE1-4D5E-8C71-E6686FC22015}">
      <dgm:prSet/>
      <dgm:spPr/>
      <dgm:t>
        <a:bodyPr/>
        <a:lstStyle/>
        <a:p>
          <a:endParaRPr lang="en-IE"/>
        </a:p>
      </dgm:t>
    </dgm:pt>
    <dgm:pt modelId="{733165C7-D9AE-4ABF-B0B3-75E0002A0E91}" type="sibTrans" cxnId="{44B9EF48-1EE1-4D5E-8C71-E6686FC22015}">
      <dgm:prSet/>
      <dgm:spPr/>
      <dgm:t>
        <a:bodyPr/>
        <a:lstStyle/>
        <a:p>
          <a:endParaRPr lang="en-IE"/>
        </a:p>
      </dgm:t>
    </dgm:pt>
    <dgm:pt modelId="{49277F16-4507-4719-9409-6A438160FE6D}">
      <dgm:prSet phldrT="[Text]"/>
      <dgm:spPr/>
      <dgm:t>
        <a:bodyPr/>
        <a:lstStyle/>
        <a:p>
          <a:r>
            <a:rPr lang="en-IE" b="1" dirty="0" smtClean="0"/>
            <a:t>Very unlikely Event</a:t>
          </a:r>
          <a:endParaRPr lang="en-IE" b="1" dirty="0"/>
        </a:p>
      </dgm:t>
    </dgm:pt>
    <dgm:pt modelId="{295D5ABC-52CC-492B-95D2-29727733F23F}">
      <dgm:prSet phldrT="[Text]"/>
      <dgm:spPr/>
      <dgm:t>
        <a:bodyPr/>
        <a:lstStyle/>
        <a:p>
          <a:r>
            <a:rPr lang="en-IE" dirty="0" smtClean="0"/>
            <a:t>Error in communication or application of effective dates of unit in Ex-Ante trading system</a:t>
          </a:r>
          <a:endParaRPr lang="en-IE" dirty="0"/>
        </a:p>
      </dgm:t>
    </dgm:pt>
    <dgm:pt modelId="{48341B30-FA28-4CA2-A465-4B6462015405}">
      <dgm:prSet phldrT="[Text]"/>
      <dgm:spPr/>
      <dgm:t>
        <a:bodyPr/>
        <a:lstStyle/>
        <a:p>
          <a:r>
            <a:rPr lang="en-IE" dirty="0" smtClean="0"/>
            <a:t>Member Trades Anyway</a:t>
          </a:r>
          <a:endParaRPr lang="en-IE" b="1" dirty="0"/>
        </a:p>
      </dgm:t>
    </dgm:pt>
    <dgm:pt modelId="{F53C5EDD-F9FD-430D-BA37-9F1EE69A8513}" type="sibTrans" cxnId="{003DAEC2-B610-4338-9BE7-678D3B7845B4}">
      <dgm:prSet/>
      <dgm:spPr/>
      <dgm:t>
        <a:bodyPr/>
        <a:lstStyle/>
        <a:p>
          <a:endParaRPr lang="en-IE"/>
        </a:p>
      </dgm:t>
    </dgm:pt>
    <dgm:pt modelId="{A7B22913-C8A4-4DCA-8A02-9637E5D75A51}" type="parTrans" cxnId="{003DAEC2-B610-4338-9BE7-678D3B7845B4}">
      <dgm:prSet/>
      <dgm:spPr/>
      <dgm:t>
        <a:bodyPr/>
        <a:lstStyle/>
        <a:p>
          <a:endParaRPr lang="en-IE"/>
        </a:p>
      </dgm:t>
    </dgm:pt>
    <dgm:pt modelId="{C9800F41-2AD5-4D3B-89D0-FB4B4C9A7598}" type="sibTrans" cxnId="{7FECAB76-2BFC-4A59-8A8A-CF54FA09C3CC}">
      <dgm:prSet/>
      <dgm:spPr/>
      <dgm:t>
        <a:bodyPr/>
        <a:lstStyle/>
        <a:p>
          <a:endParaRPr lang="en-IE"/>
        </a:p>
      </dgm:t>
    </dgm:pt>
    <dgm:pt modelId="{977775F5-BB0F-48A4-AC62-3B45C5AFA517}" type="parTrans" cxnId="{7FECAB76-2BFC-4A59-8A8A-CF54FA09C3CC}">
      <dgm:prSet/>
      <dgm:spPr/>
      <dgm:t>
        <a:bodyPr/>
        <a:lstStyle/>
        <a:p>
          <a:endParaRPr lang="en-IE"/>
        </a:p>
      </dgm:t>
    </dgm:pt>
    <dgm:pt modelId="{F1C78EBB-92ED-424D-A8F0-2236E0C6EDEC}" type="sibTrans" cxnId="{FB2AB204-C569-46A8-96C1-D161987906F9}">
      <dgm:prSet/>
      <dgm:spPr/>
      <dgm:t>
        <a:bodyPr/>
        <a:lstStyle/>
        <a:p>
          <a:endParaRPr lang="en-IE"/>
        </a:p>
      </dgm:t>
    </dgm:pt>
    <dgm:pt modelId="{B73B6200-CF33-4A87-9596-E108F78E1750}" type="parTrans" cxnId="{FB2AB204-C569-46A8-96C1-D161987906F9}">
      <dgm:prSet/>
      <dgm:spPr/>
      <dgm:t>
        <a:bodyPr/>
        <a:lstStyle/>
        <a:p>
          <a:endParaRPr lang="en-IE"/>
        </a:p>
      </dgm:t>
    </dgm:pt>
    <dgm:pt modelId="{0457C112-828A-41C8-B791-1DA28BB26AB3}">
      <dgm:prSet phldrT="[Text]"/>
      <dgm:spPr/>
      <dgm:t>
        <a:bodyPr/>
        <a:lstStyle/>
        <a:p>
          <a:r>
            <a:rPr lang="en-IE" dirty="0" smtClean="0"/>
            <a:t> Obligations under rules not to trade when not valid to do so</a:t>
          </a:r>
          <a:endParaRPr lang="en-IE" dirty="0"/>
        </a:p>
      </dgm:t>
    </dgm:pt>
    <dgm:pt modelId="{6607443E-10B9-4917-A92A-3FD32AD3655B}" type="parTrans" cxnId="{B307DFF5-3016-4959-88CF-3FF72D9DA170}">
      <dgm:prSet/>
      <dgm:spPr/>
      <dgm:t>
        <a:bodyPr/>
        <a:lstStyle/>
        <a:p>
          <a:endParaRPr lang="en-IE"/>
        </a:p>
      </dgm:t>
    </dgm:pt>
    <dgm:pt modelId="{E2EEF649-44EE-41E6-84DC-6D7396355B81}" type="sibTrans" cxnId="{B307DFF5-3016-4959-88CF-3FF72D9DA170}">
      <dgm:prSet/>
      <dgm:spPr/>
      <dgm:t>
        <a:bodyPr/>
        <a:lstStyle/>
        <a:p>
          <a:endParaRPr lang="en-IE"/>
        </a:p>
      </dgm:t>
    </dgm:pt>
    <dgm:pt modelId="{055334B0-4425-4181-AE7E-24FA0D97EEE1}">
      <dgm:prSet phldrT="[Text]"/>
      <dgm:spPr/>
      <dgm:t>
        <a:bodyPr/>
        <a:lstStyle/>
        <a:p>
          <a:r>
            <a:rPr lang="en-IE" b="1" dirty="0" smtClean="0"/>
            <a:t>Unlikely Event</a:t>
          </a:r>
          <a:endParaRPr lang="en-IE"/>
        </a:p>
      </dgm:t>
    </dgm:pt>
    <dgm:pt modelId="{96F29330-35D8-4323-ABC7-3681118C12F1}" type="parTrans" cxnId="{2A6AD3F0-0689-4F99-B65E-2E40B4111A1D}">
      <dgm:prSet/>
      <dgm:spPr/>
      <dgm:t>
        <a:bodyPr/>
        <a:lstStyle/>
        <a:p>
          <a:endParaRPr lang="en-IE"/>
        </a:p>
      </dgm:t>
    </dgm:pt>
    <dgm:pt modelId="{081F1703-12EE-4E73-8F91-BCD5725BED7B}" type="sibTrans" cxnId="{2A6AD3F0-0689-4F99-B65E-2E40B4111A1D}">
      <dgm:prSet/>
      <dgm:spPr/>
      <dgm:t>
        <a:bodyPr/>
        <a:lstStyle/>
        <a:p>
          <a:endParaRPr lang="en-IE"/>
        </a:p>
      </dgm:t>
    </dgm:pt>
    <dgm:pt modelId="{77B0478D-2467-40ED-875E-60787C008F5A}">
      <dgm:prSet phldrT="[Text]"/>
      <dgm:spPr/>
      <dgm:t>
        <a:bodyPr/>
        <a:lstStyle/>
        <a:p>
          <a:r>
            <a:rPr lang="en-IE" dirty="0" smtClean="0"/>
            <a:t>Technical Restriction Not Made</a:t>
          </a:r>
          <a:endParaRPr lang="en-IE"/>
        </a:p>
      </dgm:t>
    </dgm:pt>
    <dgm:pt modelId="{C46F2C93-25DA-4681-B729-81109657AEAF}" type="parTrans" cxnId="{24116140-5BCC-4FFE-91CB-7DDB7B11BF6C}">
      <dgm:prSet/>
      <dgm:spPr/>
      <dgm:t>
        <a:bodyPr/>
        <a:lstStyle/>
        <a:p>
          <a:endParaRPr lang="en-IE"/>
        </a:p>
      </dgm:t>
    </dgm:pt>
    <dgm:pt modelId="{CE830F92-D974-4643-8F70-6BB37612EBAD}" type="sibTrans" cxnId="{24116140-5BCC-4FFE-91CB-7DDB7B11BF6C}">
      <dgm:prSet/>
      <dgm:spPr/>
      <dgm:t>
        <a:bodyPr/>
        <a:lstStyle/>
        <a:p>
          <a:endParaRPr lang="en-IE"/>
        </a:p>
      </dgm:t>
    </dgm:pt>
    <dgm:pt modelId="{251C51C9-FF06-4E3E-9D0C-E4CC0E72AE9B}">
      <dgm:prSet phldrT="[Text]" custT="1"/>
      <dgm:spPr>
        <a:solidFill>
          <a:schemeClr val="accent2"/>
        </a:solidFill>
      </dgm:spPr>
      <dgm:t>
        <a:bodyPr/>
        <a:lstStyle/>
        <a:p>
          <a:pPr algn="ctr"/>
          <a:r>
            <a:rPr lang="en-IE" sz="1200" dirty="0" smtClean="0"/>
            <a:t>Risk Eventuates</a:t>
          </a:r>
          <a:endParaRPr lang="en-IE" sz="1200" dirty="0"/>
        </a:p>
      </dgm:t>
    </dgm:pt>
    <dgm:pt modelId="{D0827340-FE8A-4735-AC89-BFE76EB7BF01}" type="sibTrans" cxnId="{5A1C27D3-C444-4299-A72A-E64267783E96}">
      <dgm:prSet/>
      <dgm:spPr/>
      <dgm:t>
        <a:bodyPr/>
        <a:lstStyle/>
        <a:p>
          <a:endParaRPr lang="en-IE"/>
        </a:p>
      </dgm:t>
    </dgm:pt>
    <dgm:pt modelId="{857F97C1-394E-473B-B031-5245127EBD79}" type="parTrans" cxnId="{5A1C27D3-C444-4299-A72A-E64267783E96}">
      <dgm:prSet/>
      <dgm:spPr/>
      <dgm:t>
        <a:bodyPr/>
        <a:lstStyle/>
        <a:p>
          <a:endParaRPr lang="en-IE"/>
        </a:p>
      </dgm:t>
    </dgm:pt>
    <dgm:pt modelId="{8054640E-9CCA-47A0-90C9-534C992E129F}" type="pres">
      <dgm:prSet presAssocID="{F010FFB7-5AAA-4174-9535-79FB29F3043E}" presName="linearFlow" presStyleCnt="0">
        <dgm:presLayoutVars>
          <dgm:dir/>
          <dgm:animLvl val="lvl"/>
          <dgm:resizeHandles val="exact"/>
        </dgm:presLayoutVars>
      </dgm:prSet>
      <dgm:spPr/>
      <dgm:t>
        <a:bodyPr/>
        <a:lstStyle/>
        <a:p>
          <a:endParaRPr lang="en-IE"/>
        </a:p>
      </dgm:t>
    </dgm:pt>
    <dgm:pt modelId="{76E62DD1-2782-408D-9294-4E54AF33E606}" type="pres">
      <dgm:prSet presAssocID="{AF701511-684E-447A-812A-854F6F8B6997}" presName="composite" presStyleCnt="0"/>
      <dgm:spPr/>
    </dgm:pt>
    <dgm:pt modelId="{3217C9BD-FAE6-4E47-BAB8-F6A6AA350AF0}" type="pres">
      <dgm:prSet presAssocID="{AF701511-684E-447A-812A-854F6F8B6997}" presName="parTx" presStyleLbl="node1" presStyleIdx="0" presStyleCnt="4">
        <dgm:presLayoutVars>
          <dgm:chMax val="0"/>
          <dgm:chPref val="0"/>
          <dgm:bulletEnabled val="1"/>
        </dgm:presLayoutVars>
      </dgm:prSet>
      <dgm:spPr/>
      <dgm:t>
        <a:bodyPr/>
        <a:lstStyle/>
        <a:p>
          <a:endParaRPr lang="en-IE"/>
        </a:p>
      </dgm:t>
    </dgm:pt>
    <dgm:pt modelId="{B6F4D404-B4D7-40E0-A2BC-055667AA25AF}" type="pres">
      <dgm:prSet presAssocID="{AF701511-684E-447A-812A-854F6F8B6997}" presName="parSh" presStyleLbl="node1" presStyleIdx="0" presStyleCnt="4"/>
      <dgm:spPr/>
      <dgm:t>
        <a:bodyPr/>
        <a:lstStyle/>
        <a:p>
          <a:endParaRPr lang="en-IE"/>
        </a:p>
      </dgm:t>
    </dgm:pt>
    <dgm:pt modelId="{7720A147-D73A-4867-86FB-15D106DC3CCE}" type="pres">
      <dgm:prSet presAssocID="{AF701511-684E-447A-812A-854F6F8B6997}" presName="desTx" presStyleLbl="fgAcc1" presStyleIdx="0" presStyleCnt="4">
        <dgm:presLayoutVars>
          <dgm:bulletEnabled val="1"/>
        </dgm:presLayoutVars>
      </dgm:prSet>
      <dgm:spPr/>
      <dgm:t>
        <a:bodyPr/>
        <a:lstStyle/>
        <a:p>
          <a:endParaRPr lang="en-IE"/>
        </a:p>
      </dgm:t>
    </dgm:pt>
    <dgm:pt modelId="{60A9FF28-EB90-4BE4-916F-418E0EBAE336}" type="pres">
      <dgm:prSet presAssocID="{8579E82E-385A-40A1-B2A7-092DE7B4291B}" presName="sibTrans" presStyleLbl="sibTrans2D1" presStyleIdx="0" presStyleCnt="3"/>
      <dgm:spPr/>
      <dgm:t>
        <a:bodyPr/>
        <a:lstStyle/>
        <a:p>
          <a:endParaRPr lang="en-IE"/>
        </a:p>
      </dgm:t>
    </dgm:pt>
    <dgm:pt modelId="{09CE43A5-DA0E-4B65-81FC-5BBEEC6A8BFE}" type="pres">
      <dgm:prSet presAssocID="{8579E82E-385A-40A1-B2A7-092DE7B4291B}" presName="connTx" presStyleLbl="sibTrans2D1" presStyleIdx="0" presStyleCnt="3"/>
      <dgm:spPr/>
      <dgm:t>
        <a:bodyPr/>
        <a:lstStyle/>
        <a:p>
          <a:endParaRPr lang="en-IE"/>
        </a:p>
      </dgm:t>
    </dgm:pt>
    <dgm:pt modelId="{232CBC8F-1F80-41C8-8026-9C2B32AF4716}" type="pres">
      <dgm:prSet presAssocID="{48341B30-FA28-4CA2-A465-4B6462015405}" presName="composite" presStyleCnt="0"/>
      <dgm:spPr/>
    </dgm:pt>
    <dgm:pt modelId="{8E19A3C5-52FE-4781-8EB8-82A597070CF4}" type="pres">
      <dgm:prSet presAssocID="{48341B30-FA28-4CA2-A465-4B6462015405}" presName="parTx" presStyleLbl="node1" presStyleIdx="0" presStyleCnt="4">
        <dgm:presLayoutVars>
          <dgm:chMax val="0"/>
          <dgm:chPref val="0"/>
          <dgm:bulletEnabled val="1"/>
        </dgm:presLayoutVars>
      </dgm:prSet>
      <dgm:spPr/>
      <dgm:t>
        <a:bodyPr/>
        <a:lstStyle/>
        <a:p>
          <a:endParaRPr lang="en-IE"/>
        </a:p>
      </dgm:t>
    </dgm:pt>
    <dgm:pt modelId="{171FBF0F-E9D1-4474-917B-8B699F4DCCB2}" type="pres">
      <dgm:prSet presAssocID="{48341B30-FA28-4CA2-A465-4B6462015405}" presName="parSh" presStyleLbl="node1" presStyleIdx="1" presStyleCnt="4"/>
      <dgm:spPr/>
      <dgm:t>
        <a:bodyPr/>
        <a:lstStyle/>
        <a:p>
          <a:endParaRPr lang="en-IE"/>
        </a:p>
      </dgm:t>
    </dgm:pt>
    <dgm:pt modelId="{8385A31F-884F-424C-8E06-A0476F36BF7A}" type="pres">
      <dgm:prSet presAssocID="{48341B30-FA28-4CA2-A465-4B6462015405}" presName="desTx" presStyleLbl="fgAcc1" presStyleIdx="1" presStyleCnt="4">
        <dgm:presLayoutVars>
          <dgm:bulletEnabled val="1"/>
        </dgm:presLayoutVars>
      </dgm:prSet>
      <dgm:spPr/>
      <dgm:t>
        <a:bodyPr/>
        <a:lstStyle/>
        <a:p>
          <a:endParaRPr lang="en-IE"/>
        </a:p>
      </dgm:t>
    </dgm:pt>
    <dgm:pt modelId="{18DB9BE6-6F09-4D5F-94AE-43C3884FEC7B}" type="pres">
      <dgm:prSet presAssocID="{F53C5EDD-F9FD-430D-BA37-9F1EE69A8513}" presName="sibTrans" presStyleLbl="sibTrans2D1" presStyleIdx="1" presStyleCnt="3"/>
      <dgm:spPr/>
      <dgm:t>
        <a:bodyPr/>
        <a:lstStyle/>
        <a:p>
          <a:endParaRPr lang="en-IE"/>
        </a:p>
      </dgm:t>
    </dgm:pt>
    <dgm:pt modelId="{D8EA8262-5194-42A5-BE30-9BA664A1031E}" type="pres">
      <dgm:prSet presAssocID="{F53C5EDD-F9FD-430D-BA37-9F1EE69A8513}" presName="connTx" presStyleLbl="sibTrans2D1" presStyleIdx="1" presStyleCnt="3"/>
      <dgm:spPr/>
      <dgm:t>
        <a:bodyPr/>
        <a:lstStyle/>
        <a:p>
          <a:endParaRPr lang="en-IE"/>
        </a:p>
      </dgm:t>
    </dgm:pt>
    <dgm:pt modelId="{66D93951-4A15-4122-A7F9-4802EE04A54D}" type="pres">
      <dgm:prSet presAssocID="{77B0478D-2467-40ED-875E-60787C008F5A}" presName="composite" presStyleCnt="0"/>
      <dgm:spPr/>
    </dgm:pt>
    <dgm:pt modelId="{E5AC1817-D5C4-475B-A62E-1D49CF05B147}" type="pres">
      <dgm:prSet presAssocID="{77B0478D-2467-40ED-875E-60787C008F5A}" presName="parTx" presStyleLbl="node1" presStyleIdx="1" presStyleCnt="4">
        <dgm:presLayoutVars>
          <dgm:chMax val="0"/>
          <dgm:chPref val="0"/>
          <dgm:bulletEnabled val="1"/>
        </dgm:presLayoutVars>
      </dgm:prSet>
      <dgm:spPr/>
      <dgm:t>
        <a:bodyPr/>
        <a:lstStyle/>
        <a:p>
          <a:endParaRPr lang="en-IE"/>
        </a:p>
      </dgm:t>
    </dgm:pt>
    <dgm:pt modelId="{016F8C30-3C24-4B89-801C-8482B74BEC66}" type="pres">
      <dgm:prSet presAssocID="{77B0478D-2467-40ED-875E-60787C008F5A}" presName="parSh" presStyleLbl="node1" presStyleIdx="2" presStyleCnt="4"/>
      <dgm:spPr/>
      <dgm:t>
        <a:bodyPr/>
        <a:lstStyle/>
        <a:p>
          <a:endParaRPr lang="en-IE"/>
        </a:p>
      </dgm:t>
    </dgm:pt>
    <dgm:pt modelId="{0E713F0D-5FE6-46A6-BE5D-AB45DAB7D4D2}" type="pres">
      <dgm:prSet presAssocID="{77B0478D-2467-40ED-875E-60787C008F5A}" presName="desTx" presStyleLbl="fgAcc1" presStyleIdx="2" presStyleCnt="4">
        <dgm:presLayoutVars>
          <dgm:bulletEnabled val="1"/>
        </dgm:presLayoutVars>
      </dgm:prSet>
      <dgm:spPr/>
      <dgm:t>
        <a:bodyPr/>
        <a:lstStyle/>
        <a:p>
          <a:endParaRPr lang="en-IE"/>
        </a:p>
      </dgm:t>
    </dgm:pt>
    <dgm:pt modelId="{1D005261-04EE-474D-A548-6A773CCB68E7}" type="pres">
      <dgm:prSet presAssocID="{CE830F92-D974-4643-8F70-6BB37612EBAD}" presName="sibTrans" presStyleLbl="sibTrans2D1" presStyleIdx="2" presStyleCnt="3"/>
      <dgm:spPr/>
      <dgm:t>
        <a:bodyPr/>
        <a:lstStyle/>
        <a:p>
          <a:endParaRPr lang="en-IE"/>
        </a:p>
      </dgm:t>
    </dgm:pt>
    <dgm:pt modelId="{DC93C792-DAFF-4040-B521-C7824122FD9D}" type="pres">
      <dgm:prSet presAssocID="{CE830F92-D974-4643-8F70-6BB37612EBAD}" presName="connTx" presStyleLbl="sibTrans2D1" presStyleIdx="2" presStyleCnt="3"/>
      <dgm:spPr/>
      <dgm:t>
        <a:bodyPr/>
        <a:lstStyle/>
        <a:p>
          <a:endParaRPr lang="en-IE"/>
        </a:p>
      </dgm:t>
    </dgm:pt>
    <dgm:pt modelId="{543C073C-3DB4-4AE9-A9D4-25005B3BD0B4}" type="pres">
      <dgm:prSet presAssocID="{251C51C9-FF06-4E3E-9D0C-E4CC0E72AE9B}" presName="composite" presStyleCnt="0"/>
      <dgm:spPr/>
    </dgm:pt>
    <dgm:pt modelId="{D9C21213-861E-40A6-A1B0-88787F213130}" type="pres">
      <dgm:prSet presAssocID="{251C51C9-FF06-4E3E-9D0C-E4CC0E72AE9B}" presName="parTx" presStyleLbl="node1" presStyleIdx="2" presStyleCnt="4">
        <dgm:presLayoutVars>
          <dgm:chMax val="0"/>
          <dgm:chPref val="0"/>
          <dgm:bulletEnabled val="1"/>
        </dgm:presLayoutVars>
      </dgm:prSet>
      <dgm:spPr/>
      <dgm:t>
        <a:bodyPr/>
        <a:lstStyle/>
        <a:p>
          <a:endParaRPr lang="en-IE"/>
        </a:p>
      </dgm:t>
    </dgm:pt>
    <dgm:pt modelId="{6BAD6101-648A-4066-9364-38E126362254}" type="pres">
      <dgm:prSet presAssocID="{251C51C9-FF06-4E3E-9D0C-E4CC0E72AE9B}" presName="parSh" presStyleLbl="node1" presStyleIdx="3" presStyleCnt="4" custScaleX="108843" custScaleY="135380" custLinFactNeighborY="-18376"/>
      <dgm:spPr/>
      <dgm:t>
        <a:bodyPr/>
        <a:lstStyle/>
        <a:p>
          <a:endParaRPr lang="en-IE"/>
        </a:p>
      </dgm:t>
    </dgm:pt>
    <dgm:pt modelId="{A4E440B0-FA62-483F-9060-894BBD9983FA}" type="pres">
      <dgm:prSet presAssocID="{251C51C9-FF06-4E3E-9D0C-E4CC0E72AE9B}" presName="desTx" presStyleLbl="fgAcc1" presStyleIdx="3" presStyleCnt="4">
        <dgm:presLayoutVars>
          <dgm:bulletEnabled val="1"/>
        </dgm:presLayoutVars>
      </dgm:prSet>
      <dgm:spPr>
        <a:noFill/>
        <a:ln>
          <a:noFill/>
        </a:ln>
      </dgm:spPr>
    </dgm:pt>
  </dgm:ptLst>
  <dgm:cxnLst>
    <dgm:cxn modelId="{FE955C25-0510-4EF4-ACF3-12E3526A4218}" type="presOf" srcId="{F53C5EDD-F9FD-430D-BA37-9F1EE69A8513}" destId="{D8EA8262-5194-42A5-BE30-9BA664A1031E}" srcOrd="1" destOrd="0" presId="urn:microsoft.com/office/officeart/2005/8/layout/process3"/>
    <dgm:cxn modelId="{B307DFF5-3016-4959-88CF-3FF72D9DA170}" srcId="{48341B30-FA28-4CA2-A465-4B6462015405}" destId="{0457C112-828A-41C8-B791-1DA28BB26AB3}" srcOrd="0" destOrd="0" parTransId="{6607443E-10B9-4917-A92A-3FD32AD3655B}" sibTransId="{E2EEF649-44EE-41E6-84DC-6D7396355B81}"/>
    <dgm:cxn modelId="{1CED9396-30DD-4C3A-84C4-64CD17130768}" type="presOf" srcId="{055334B0-4425-4181-AE7E-24FA0D97EEE1}" destId="{8385A31F-884F-424C-8E06-A0476F36BF7A}" srcOrd="0" destOrd="1" presId="urn:microsoft.com/office/officeart/2005/8/layout/process3"/>
    <dgm:cxn modelId="{44B9EF48-1EE1-4D5E-8C71-E6686FC22015}" srcId="{AF701511-684E-447A-812A-854F6F8B6997}" destId="{85AFEF7F-AF76-4C1F-99B3-94618C25B4D8}" srcOrd="1" destOrd="0" parTransId="{37FEA281-367B-4F39-99CC-D0F6A036400F}" sibTransId="{733165C7-D9AE-4ABF-B0B3-75E0002A0E91}"/>
    <dgm:cxn modelId="{1C81529A-96F5-4C8A-B304-AD737D943B3C}" type="presOf" srcId="{77B0478D-2467-40ED-875E-60787C008F5A}" destId="{016F8C30-3C24-4B89-801C-8482B74BEC66}" srcOrd="1" destOrd="0" presId="urn:microsoft.com/office/officeart/2005/8/layout/process3"/>
    <dgm:cxn modelId="{E29D85EE-0A8A-4B60-8260-6AEC55FD335A}" type="presOf" srcId="{AF701511-684E-447A-812A-854F6F8B6997}" destId="{B6F4D404-B4D7-40E0-A2BC-055667AA25AF}" srcOrd="1" destOrd="0" presId="urn:microsoft.com/office/officeart/2005/8/layout/process3"/>
    <dgm:cxn modelId="{26CF756C-0AE2-4387-96E9-6505AA7F7AA2}" type="presOf" srcId="{F010FFB7-5AAA-4174-9535-79FB29F3043E}" destId="{8054640E-9CCA-47A0-90C9-534C992E129F}" srcOrd="0" destOrd="0" presId="urn:microsoft.com/office/officeart/2005/8/layout/process3"/>
    <dgm:cxn modelId="{74A6DAAA-999E-4AD2-A234-956B9CB81778}" srcId="{AF701511-684E-447A-812A-854F6F8B6997}" destId="{891D9111-6C55-4692-A014-9332FD0845EC}" srcOrd="0" destOrd="0" parTransId="{BEC61701-058F-4F48-9DD4-2035FEAAD6D6}" sibTransId="{391B5409-2272-43D6-AD89-6A858024180E}"/>
    <dgm:cxn modelId="{35AF3680-9EEB-4BEC-AA77-BD6BA2DC6849}" type="presOf" srcId="{8579E82E-385A-40A1-B2A7-092DE7B4291B}" destId="{09CE43A5-DA0E-4B65-81FC-5BBEEC6A8BFE}" srcOrd="1" destOrd="0" presId="urn:microsoft.com/office/officeart/2005/8/layout/process3"/>
    <dgm:cxn modelId="{17B4166C-3156-4745-A7EA-4154BF25F82F}" type="presOf" srcId="{F53C5EDD-F9FD-430D-BA37-9F1EE69A8513}" destId="{18DB9BE6-6F09-4D5F-94AE-43C3884FEC7B}" srcOrd="0" destOrd="0" presId="urn:microsoft.com/office/officeart/2005/8/layout/process3"/>
    <dgm:cxn modelId="{44292F6A-6644-49FB-A7C4-CA14C203F48D}" type="presOf" srcId="{85AFEF7F-AF76-4C1F-99B3-94618C25B4D8}" destId="{7720A147-D73A-4867-86FB-15D106DC3CCE}" srcOrd="0" destOrd="1" presId="urn:microsoft.com/office/officeart/2005/8/layout/process3"/>
    <dgm:cxn modelId="{5A1C27D3-C444-4299-A72A-E64267783E96}" srcId="{F010FFB7-5AAA-4174-9535-79FB29F3043E}" destId="{251C51C9-FF06-4E3E-9D0C-E4CC0E72AE9B}" srcOrd="3" destOrd="0" parTransId="{857F97C1-394E-473B-B031-5245127EBD79}" sibTransId="{D0827340-FE8A-4735-AC89-BFE76EB7BF01}"/>
    <dgm:cxn modelId="{895E68F9-9F28-4624-A67A-C2D2773FA080}" type="presOf" srcId="{251C51C9-FF06-4E3E-9D0C-E4CC0E72AE9B}" destId="{6BAD6101-648A-4066-9364-38E126362254}" srcOrd="1" destOrd="0" presId="urn:microsoft.com/office/officeart/2005/8/layout/process3"/>
    <dgm:cxn modelId="{22860B5D-9BDF-40E9-95FC-3CD5B9859BE8}" type="presOf" srcId="{49277F16-4507-4719-9409-6A438160FE6D}" destId="{0E713F0D-5FE6-46A6-BE5D-AB45DAB7D4D2}" srcOrd="0" destOrd="1" presId="urn:microsoft.com/office/officeart/2005/8/layout/process3"/>
    <dgm:cxn modelId="{BFC6E9D5-44AD-4BE1-888C-A39284062924}" type="presOf" srcId="{295D5ABC-52CC-492B-95D2-29727733F23F}" destId="{0E713F0D-5FE6-46A6-BE5D-AB45DAB7D4D2}" srcOrd="0" destOrd="0" presId="urn:microsoft.com/office/officeart/2005/8/layout/process3"/>
    <dgm:cxn modelId="{7C6B1163-D4FF-4F9F-9536-BCB81D35CDAE}" type="presOf" srcId="{0457C112-828A-41C8-B791-1DA28BB26AB3}" destId="{8385A31F-884F-424C-8E06-A0476F36BF7A}" srcOrd="0" destOrd="0" presId="urn:microsoft.com/office/officeart/2005/8/layout/process3"/>
    <dgm:cxn modelId="{5B8DC541-C925-4F38-94BD-F246550EE027}" type="presOf" srcId="{48341B30-FA28-4CA2-A465-4B6462015405}" destId="{171FBF0F-E9D1-4474-917B-8B699F4DCCB2}" srcOrd="1" destOrd="0" presId="urn:microsoft.com/office/officeart/2005/8/layout/process3"/>
    <dgm:cxn modelId="{EC1CC0E9-396A-4335-9FE3-FED0E99673F4}" type="presOf" srcId="{48341B30-FA28-4CA2-A465-4B6462015405}" destId="{8E19A3C5-52FE-4781-8EB8-82A597070CF4}" srcOrd="0" destOrd="0" presId="urn:microsoft.com/office/officeart/2005/8/layout/process3"/>
    <dgm:cxn modelId="{56644441-0E2A-49BD-A392-9C49842900A6}" type="presOf" srcId="{CE830F92-D974-4643-8F70-6BB37612EBAD}" destId="{1D005261-04EE-474D-A548-6A773CCB68E7}" srcOrd="0" destOrd="0" presId="urn:microsoft.com/office/officeart/2005/8/layout/process3"/>
    <dgm:cxn modelId="{025E619F-312A-418F-90F6-4A70E4DA7DD8}" type="presOf" srcId="{891D9111-6C55-4692-A014-9332FD0845EC}" destId="{7720A147-D73A-4867-86FB-15D106DC3CCE}" srcOrd="0" destOrd="0" presId="urn:microsoft.com/office/officeart/2005/8/layout/process3"/>
    <dgm:cxn modelId="{823618FE-F6E1-45B0-B18B-2E825AB3F70E}" type="presOf" srcId="{CE830F92-D974-4643-8F70-6BB37612EBAD}" destId="{DC93C792-DAFF-4040-B521-C7824122FD9D}" srcOrd="1" destOrd="0" presId="urn:microsoft.com/office/officeart/2005/8/layout/process3"/>
    <dgm:cxn modelId="{FB2AB204-C569-46A8-96C1-D161987906F9}" srcId="{77B0478D-2467-40ED-875E-60787C008F5A}" destId="{295D5ABC-52CC-492B-95D2-29727733F23F}" srcOrd="0" destOrd="0" parTransId="{B73B6200-CF33-4A87-9596-E108F78E1750}" sibTransId="{F1C78EBB-92ED-424D-A8F0-2236E0C6EDEC}"/>
    <dgm:cxn modelId="{003DAEC2-B610-4338-9BE7-678D3B7845B4}" srcId="{F010FFB7-5AAA-4174-9535-79FB29F3043E}" destId="{48341B30-FA28-4CA2-A465-4B6462015405}" srcOrd="1" destOrd="0" parTransId="{A7B22913-C8A4-4DCA-8A02-9637E5D75A51}" sibTransId="{F53C5EDD-F9FD-430D-BA37-9F1EE69A8513}"/>
    <dgm:cxn modelId="{2F4C4AE9-5152-4F29-AB47-DFB8861FA998}" type="presOf" srcId="{251C51C9-FF06-4E3E-9D0C-E4CC0E72AE9B}" destId="{D9C21213-861E-40A6-A1B0-88787F213130}" srcOrd="0" destOrd="0" presId="urn:microsoft.com/office/officeart/2005/8/layout/process3"/>
    <dgm:cxn modelId="{24116140-5BCC-4FFE-91CB-7DDB7B11BF6C}" srcId="{F010FFB7-5AAA-4174-9535-79FB29F3043E}" destId="{77B0478D-2467-40ED-875E-60787C008F5A}" srcOrd="2" destOrd="0" parTransId="{C46F2C93-25DA-4681-B729-81109657AEAF}" sibTransId="{CE830F92-D974-4643-8F70-6BB37612EBAD}"/>
    <dgm:cxn modelId="{4E4F81BA-8F3A-4690-9C86-8A505485BD60}" type="presOf" srcId="{AF701511-684E-447A-812A-854F6F8B6997}" destId="{3217C9BD-FAE6-4E47-BAB8-F6A6AA350AF0}" srcOrd="0" destOrd="0" presId="urn:microsoft.com/office/officeart/2005/8/layout/process3"/>
    <dgm:cxn modelId="{39490AE1-8593-409F-BBE5-56A61050ED2C}" type="presOf" srcId="{77B0478D-2467-40ED-875E-60787C008F5A}" destId="{E5AC1817-D5C4-475B-A62E-1D49CF05B147}" srcOrd="0" destOrd="0" presId="urn:microsoft.com/office/officeart/2005/8/layout/process3"/>
    <dgm:cxn modelId="{891366F3-E2FC-4BAF-8F45-B55C5AC80C92}" srcId="{F010FFB7-5AAA-4174-9535-79FB29F3043E}" destId="{AF701511-684E-447A-812A-854F6F8B6997}" srcOrd="0" destOrd="0" parTransId="{F25D9DFE-1D1F-45DF-99C6-448B0ECD707F}" sibTransId="{8579E82E-385A-40A1-B2A7-092DE7B4291B}"/>
    <dgm:cxn modelId="{5D4D2132-0EEE-4D62-91C8-040E263DB8B7}" type="presOf" srcId="{8579E82E-385A-40A1-B2A7-092DE7B4291B}" destId="{60A9FF28-EB90-4BE4-916F-418E0EBAE336}" srcOrd="0" destOrd="0" presId="urn:microsoft.com/office/officeart/2005/8/layout/process3"/>
    <dgm:cxn modelId="{7FECAB76-2BFC-4A59-8A8A-CF54FA09C3CC}" srcId="{77B0478D-2467-40ED-875E-60787C008F5A}" destId="{49277F16-4507-4719-9409-6A438160FE6D}" srcOrd="1" destOrd="0" parTransId="{977775F5-BB0F-48A4-AC62-3B45C5AFA517}" sibTransId="{C9800F41-2AD5-4D3B-89D0-FB4B4C9A7598}"/>
    <dgm:cxn modelId="{2A6AD3F0-0689-4F99-B65E-2E40B4111A1D}" srcId="{48341B30-FA28-4CA2-A465-4B6462015405}" destId="{055334B0-4425-4181-AE7E-24FA0D97EEE1}" srcOrd="1" destOrd="0" parTransId="{96F29330-35D8-4323-ABC7-3681118C12F1}" sibTransId="{081F1703-12EE-4E73-8F91-BCD5725BED7B}"/>
    <dgm:cxn modelId="{EB35DA33-13F0-4ECC-849E-5867156A5A80}" type="presParOf" srcId="{8054640E-9CCA-47A0-90C9-534C992E129F}" destId="{76E62DD1-2782-408D-9294-4E54AF33E606}" srcOrd="0" destOrd="0" presId="urn:microsoft.com/office/officeart/2005/8/layout/process3"/>
    <dgm:cxn modelId="{3C370E9D-5E00-448C-B52E-9CA5764C652E}" type="presParOf" srcId="{76E62DD1-2782-408D-9294-4E54AF33E606}" destId="{3217C9BD-FAE6-4E47-BAB8-F6A6AA350AF0}" srcOrd="0" destOrd="0" presId="urn:microsoft.com/office/officeart/2005/8/layout/process3"/>
    <dgm:cxn modelId="{6F0F0952-2993-4C82-A1C0-07BF02DDBE61}" type="presParOf" srcId="{76E62DD1-2782-408D-9294-4E54AF33E606}" destId="{B6F4D404-B4D7-40E0-A2BC-055667AA25AF}" srcOrd="1" destOrd="0" presId="urn:microsoft.com/office/officeart/2005/8/layout/process3"/>
    <dgm:cxn modelId="{BCB8314D-F885-45E1-9158-45CF9B88B1CF}" type="presParOf" srcId="{76E62DD1-2782-408D-9294-4E54AF33E606}" destId="{7720A147-D73A-4867-86FB-15D106DC3CCE}" srcOrd="2" destOrd="0" presId="urn:microsoft.com/office/officeart/2005/8/layout/process3"/>
    <dgm:cxn modelId="{7C6062EA-E475-4405-832E-BCE8BE7A8E5D}" type="presParOf" srcId="{8054640E-9CCA-47A0-90C9-534C992E129F}" destId="{60A9FF28-EB90-4BE4-916F-418E0EBAE336}" srcOrd="1" destOrd="0" presId="urn:microsoft.com/office/officeart/2005/8/layout/process3"/>
    <dgm:cxn modelId="{2CD71714-7C5C-437E-9BFE-96E664F259A9}" type="presParOf" srcId="{60A9FF28-EB90-4BE4-916F-418E0EBAE336}" destId="{09CE43A5-DA0E-4B65-81FC-5BBEEC6A8BFE}" srcOrd="0" destOrd="0" presId="urn:microsoft.com/office/officeart/2005/8/layout/process3"/>
    <dgm:cxn modelId="{B6F557D9-A117-4E15-A9F7-C19A636F94FC}" type="presParOf" srcId="{8054640E-9CCA-47A0-90C9-534C992E129F}" destId="{232CBC8F-1F80-41C8-8026-9C2B32AF4716}" srcOrd="2" destOrd="0" presId="urn:microsoft.com/office/officeart/2005/8/layout/process3"/>
    <dgm:cxn modelId="{8E0E0ED0-FB09-47B3-A3AB-FA357CB38E1D}" type="presParOf" srcId="{232CBC8F-1F80-41C8-8026-9C2B32AF4716}" destId="{8E19A3C5-52FE-4781-8EB8-82A597070CF4}" srcOrd="0" destOrd="0" presId="urn:microsoft.com/office/officeart/2005/8/layout/process3"/>
    <dgm:cxn modelId="{BEB34E84-0972-49B1-93BC-93EA85F4D734}" type="presParOf" srcId="{232CBC8F-1F80-41C8-8026-9C2B32AF4716}" destId="{171FBF0F-E9D1-4474-917B-8B699F4DCCB2}" srcOrd="1" destOrd="0" presId="urn:microsoft.com/office/officeart/2005/8/layout/process3"/>
    <dgm:cxn modelId="{356180AE-41D2-4820-8C6C-CA706A28E817}" type="presParOf" srcId="{232CBC8F-1F80-41C8-8026-9C2B32AF4716}" destId="{8385A31F-884F-424C-8E06-A0476F36BF7A}" srcOrd="2" destOrd="0" presId="urn:microsoft.com/office/officeart/2005/8/layout/process3"/>
    <dgm:cxn modelId="{E2B4745B-1E4D-4D4F-B1EC-DB1AC700412D}" type="presParOf" srcId="{8054640E-9CCA-47A0-90C9-534C992E129F}" destId="{18DB9BE6-6F09-4D5F-94AE-43C3884FEC7B}" srcOrd="3" destOrd="0" presId="urn:microsoft.com/office/officeart/2005/8/layout/process3"/>
    <dgm:cxn modelId="{7E35525E-FCF1-4BA5-9391-C48D26B298FA}" type="presParOf" srcId="{18DB9BE6-6F09-4D5F-94AE-43C3884FEC7B}" destId="{D8EA8262-5194-42A5-BE30-9BA664A1031E}" srcOrd="0" destOrd="0" presId="urn:microsoft.com/office/officeart/2005/8/layout/process3"/>
    <dgm:cxn modelId="{DEF67429-D955-4D4C-8417-66F43FC63BB6}" type="presParOf" srcId="{8054640E-9CCA-47A0-90C9-534C992E129F}" destId="{66D93951-4A15-4122-A7F9-4802EE04A54D}" srcOrd="4" destOrd="0" presId="urn:microsoft.com/office/officeart/2005/8/layout/process3"/>
    <dgm:cxn modelId="{A0D6A370-15B1-44D7-9CC4-288257CE9D5B}" type="presParOf" srcId="{66D93951-4A15-4122-A7F9-4802EE04A54D}" destId="{E5AC1817-D5C4-475B-A62E-1D49CF05B147}" srcOrd="0" destOrd="0" presId="urn:microsoft.com/office/officeart/2005/8/layout/process3"/>
    <dgm:cxn modelId="{E9823804-D2FD-40B4-B3CA-780C81FA5CD9}" type="presParOf" srcId="{66D93951-4A15-4122-A7F9-4802EE04A54D}" destId="{016F8C30-3C24-4B89-801C-8482B74BEC66}" srcOrd="1" destOrd="0" presId="urn:microsoft.com/office/officeart/2005/8/layout/process3"/>
    <dgm:cxn modelId="{82C55BA5-BAE1-43B6-A0BF-AF41FCD986B8}" type="presParOf" srcId="{66D93951-4A15-4122-A7F9-4802EE04A54D}" destId="{0E713F0D-5FE6-46A6-BE5D-AB45DAB7D4D2}" srcOrd="2" destOrd="0" presId="urn:microsoft.com/office/officeart/2005/8/layout/process3"/>
    <dgm:cxn modelId="{97AC7659-8408-479A-913F-C98EE6D8986E}" type="presParOf" srcId="{8054640E-9CCA-47A0-90C9-534C992E129F}" destId="{1D005261-04EE-474D-A548-6A773CCB68E7}" srcOrd="5" destOrd="0" presId="urn:microsoft.com/office/officeart/2005/8/layout/process3"/>
    <dgm:cxn modelId="{FED0E4E0-D069-4C69-AD08-5407D2C49F11}" type="presParOf" srcId="{1D005261-04EE-474D-A548-6A773CCB68E7}" destId="{DC93C792-DAFF-4040-B521-C7824122FD9D}" srcOrd="0" destOrd="0" presId="urn:microsoft.com/office/officeart/2005/8/layout/process3"/>
    <dgm:cxn modelId="{05127099-0696-4F88-93FD-A70271D806F1}" type="presParOf" srcId="{8054640E-9CCA-47A0-90C9-534C992E129F}" destId="{543C073C-3DB4-4AE9-A9D4-25005B3BD0B4}" srcOrd="6" destOrd="0" presId="urn:microsoft.com/office/officeart/2005/8/layout/process3"/>
    <dgm:cxn modelId="{C6640E3C-19D4-478A-A2AC-E54CE40A99B0}" type="presParOf" srcId="{543C073C-3DB4-4AE9-A9D4-25005B3BD0B4}" destId="{D9C21213-861E-40A6-A1B0-88787F213130}" srcOrd="0" destOrd="0" presId="urn:microsoft.com/office/officeart/2005/8/layout/process3"/>
    <dgm:cxn modelId="{06E343CB-C630-4549-AA32-02D6BBA2B8D8}" type="presParOf" srcId="{543C073C-3DB4-4AE9-A9D4-25005B3BD0B4}" destId="{6BAD6101-648A-4066-9364-38E126362254}" srcOrd="1" destOrd="0" presId="urn:microsoft.com/office/officeart/2005/8/layout/process3"/>
    <dgm:cxn modelId="{B3DE55D8-7580-46EE-B45B-931445A6F7AA}" type="presParOf" srcId="{543C073C-3DB4-4AE9-A9D4-25005B3BD0B4}" destId="{A4E440B0-FA62-483F-9060-894BBD9983FA}"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F4D404-B4D7-40E0-A2BC-055667AA25AF}">
      <dsp:nvSpPr>
        <dsp:cNvPr id="0" name=""/>
        <dsp:cNvSpPr/>
      </dsp:nvSpPr>
      <dsp:spPr>
        <a:xfrm>
          <a:off x="1343" y="1452678"/>
          <a:ext cx="1456202" cy="7071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IE" sz="1200" kern="1200" dirty="0" smtClean="0"/>
            <a:t>Change in Validity of Unit for Trading</a:t>
          </a:r>
          <a:endParaRPr lang="en-IE" sz="1200" kern="1200" dirty="0"/>
        </a:p>
      </dsp:txBody>
      <dsp:txXfrm>
        <a:off x="1343" y="1452678"/>
        <a:ext cx="1456202" cy="471442"/>
      </dsp:txXfrm>
    </dsp:sp>
    <dsp:sp modelId="{7720A147-D73A-4867-86FB-15D106DC3CCE}">
      <dsp:nvSpPr>
        <dsp:cNvPr id="0" name=""/>
        <dsp:cNvSpPr/>
      </dsp:nvSpPr>
      <dsp:spPr>
        <a:xfrm>
          <a:off x="299602" y="1924121"/>
          <a:ext cx="1456202" cy="16524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IE" sz="1200" kern="1200" dirty="0" smtClean="0"/>
            <a:t>Unit starting, unit suspended, or unit with trading halt applied</a:t>
          </a:r>
          <a:endParaRPr lang="en-IE" sz="1200" kern="1200" dirty="0"/>
        </a:p>
        <a:p>
          <a:pPr marL="114300" lvl="1" indent="-114300" algn="l" defTabSz="533400">
            <a:lnSpc>
              <a:spcPct val="90000"/>
            </a:lnSpc>
            <a:spcBef>
              <a:spcPct val="0"/>
            </a:spcBef>
            <a:spcAft>
              <a:spcPct val="15000"/>
            </a:spcAft>
            <a:buChar char="••"/>
          </a:pPr>
          <a:r>
            <a:rPr lang="en-IE" sz="1200" b="1" kern="1200" dirty="0" smtClean="0"/>
            <a:t>Rare Event</a:t>
          </a:r>
          <a:endParaRPr lang="en-IE" sz="1200" b="1" kern="1200" dirty="0"/>
        </a:p>
      </dsp:txBody>
      <dsp:txXfrm>
        <a:off x="342253" y="1966772"/>
        <a:ext cx="1370900" cy="1567098"/>
      </dsp:txXfrm>
    </dsp:sp>
    <dsp:sp modelId="{60A9FF28-EB90-4BE4-916F-418E0EBAE336}">
      <dsp:nvSpPr>
        <dsp:cNvPr id="0" name=""/>
        <dsp:cNvSpPr/>
      </dsp:nvSpPr>
      <dsp:spPr>
        <a:xfrm>
          <a:off x="1678300" y="1507123"/>
          <a:ext cx="468000" cy="3625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IE" sz="1000" kern="1200"/>
        </a:p>
      </dsp:txBody>
      <dsp:txXfrm>
        <a:off x="1678300" y="1579633"/>
        <a:ext cx="359234" cy="217532"/>
      </dsp:txXfrm>
    </dsp:sp>
    <dsp:sp modelId="{171FBF0F-E9D1-4474-917B-8B699F4DCCB2}">
      <dsp:nvSpPr>
        <dsp:cNvPr id="0" name=""/>
        <dsp:cNvSpPr/>
      </dsp:nvSpPr>
      <dsp:spPr>
        <a:xfrm>
          <a:off x="2340565" y="1452678"/>
          <a:ext cx="1456202" cy="7071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IE" sz="1200" kern="1200" dirty="0" smtClean="0"/>
            <a:t>Member Trades Anyway</a:t>
          </a:r>
          <a:endParaRPr lang="en-IE" sz="1200" b="1" kern="1200" dirty="0"/>
        </a:p>
      </dsp:txBody>
      <dsp:txXfrm>
        <a:off x="2340565" y="1452678"/>
        <a:ext cx="1456202" cy="471442"/>
      </dsp:txXfrm>
    </dsp:sp>
    <dsp:sp modelId="{8385A31F-884F-424C-8E06-A0476F36BF7A}">
      <dsp:nvSpPr>
        <dsp:cNvPr id="0" name=""/>
        <dsp:cNvSpPr/>
      </dsp:nvSpPr>
      <dsp:spPr>
        <a:xfrm>
          <a:off x="2638824" y="1924121"/>
          <a:ext cx="1456202" cy="16524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IE" sz="1200" kern="1200" dirty="0" smtClean="0"/>
            <a:t> Obligations under rules not to trade when not valid to do so</a:t>
          </a:r>
          <a:endParaRPr lang="en-IE" sz="1200" kern="1200" dirty="0"/>
        </a:p>
        <a:p>
          <a:pPr marL="114300" lvl="1" indent="-114300" algn="l" defTabSz="533400">
            <a:lnSpc>
              <a:spcPct val="90000"/>
            </a:lnSpc>
            <a:spcBef>
              <a:spcPct val="0"/>
            </a:spcBef>
            <a:spcAft>
              <a:spcPct val="15000"/>
            </a:spcAft>
            <a:buChar char="••"/>
          </a:pPr>
          <a:r>
            <a:rPr lang="en-IE" sz="1200" b="1" kern="1200" dirty="0" smtClean="0"/>
            <a:t>Unlikely Event</a:t>
          </a:r>
          <a:endParaRPr lang="en-IE" sz="1200" kern="1200"/>
        </a:p>
      </dsp:txBody>
      <dsp:txXfrm>
        <a:off x="2681475" y="1966772"/>
        <a:ext cx="1370900" cy="1567098"/>
      </dsp:txXfrm>
    </dsp:sp>
    <dsp:sp modelId="{18DB9BE6-6F09-4D5F-94AE-43C3884FEC7B}">
      <dsp:nvSpPr>
        <dsp:cNvPr id="0" name=""/>
        <dsp:cNvSpPr/>
      </dsp:nvSpPr>
      <dsp:spPr>
        <a:xfrm>
          <a:off x="4017522" y="1507123"/>
          <a:ext cx="468000" cy="3625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IE" sz="1000" kern="1200"/>
        </a:p>
      </dsp:txBody>
      <dsp:txXfrm>
        <a:off x="4017522" y="1579633"/>
        <a:ext cx="359234" cy="217532"/>
      </dsp:txXfrm>
    </dsp:sp>
    <dsp:sp modelId="{016F8C30-3C24-4B89-801C-8482B74BEC66}">
      <dsp:nvSpPr>
        <dsp:cNvPr id="0" name=""/>
        <dsp:cNvSpPr/>
      </dsp:nvSpPr>
      <dsp:spPr>
        <a:xfrm>
          <a:off x="4679787" y="1452678"/>
          <a:ext cx="1456202" cy="7071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IE" sz="1200" kern="1200" dirty="0" smtClean="0"/>
            <a:t>Technical Restriction Not Made</a:t>
          </a:r>
          <a:endParaRPr lang="en-IE" sz="1200" kern="1200"/>
        </a:p>
      </dsp:txBody>
      <dsp:txXfrm>
        <a:off x="4679787" y="1452678"/>
        <a:ext cx="1456202" cy="471442"/>
      </dsp:txXfrm>
    </dsp:sp>
    <dsp:sp modelId="{0E713F0D-5FE6-46A6-BE5D-AB45DAB7D4D2}">
      <dsp:nvSpPr>
        <dsp:cNvPr id="0" name=""/>
        <dsp:cNvSpPr/>
      </dsp:nvSpPr>
      <dsp:spPr>
        <a:xfrm>
          <a:off x="4978046" y="1924121"/>
          <a:ext cx="1456202" cy="16524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IE" sz="1200" kern="1200" dirty="0" smtClean="0"/>
            <a:t>Error in communication or application of effective dates of unit in Ex-Ante trading system</a:t>
          </a:r>
          <a:endParaRPr lang="en-IE" sz="1200" kern="1200" dirty="0"/>
        </a:p>
        <a:p>
          <a:pPr marL="114300" lvl="1" indent="-114300" algn="l" defTabSz="533400">
            <a:lnSpc>
              <a:spcPct val="90000"/>
            </a:lnSpc>
            <a:spcBef>
              <a:spcPct val="0"/>
            </a:spcBef>
            <a:spcAft>
              <a:spcPct val="15000"/>
            </a:spcAft>
            <a:buChar char="••"/>
          </a:pPr>
          <a:r>
            <a:rPr lang="en-IE" sz="1200" b="1" kern="1200" dirty="0" smtClean="0"/>
            <a:t>Very unlikely Event</a:t>
          </a:r>
          <a:endParaRPr lang="en-IE" sz="1200" b="1" kern="1200" dirty="0"/>
        </a:p>
      </dsp:txBody>
      <dsp:txXfrm>
        <a:off x="5020697" y="1966772"/>
        <a:ext cx="1370900" cy="1567098"/>
      </dsp:txXfrm>
    </dsp:sp>
    <dsp:sp modelId="{1D005261-04EE-474D-A548-6A773CCB68E7}">
      <dsp:nvSpPr>
        <dsp:cNvPr id="0" name=""/>
        <dsp:cNvSpPr/>
      </dsp:nvSpPr>
      <dsp:spPr>
        <a:xfrm rot="21444069">
          <a:off x="6356503" y="1453434"/>
          <a:ext cx="468482" cy="3625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IE" sz="1000" kern="1200"/>
        </a:p>
      </dsp:txBody>
      <dsp:txXfrm>
        <a:off x="6356559" y="1528410"/>
        <a:ext cx="359716" cy="217532"/>
      </dsp:txXfrm>
    </dsp:sp>
    <dsp:sp modelId="{6BAD6101-648A-4066-9364-38E126362254}">
      <dsp:nvSpPr>
        <dsp:cNvPr id="0" name=""/>
        <dsp:cNvSpPr/>
      </dsp:nvSpPr>
      <dsp:spPr>
        <a:xfrm>
          <a:off x="7019009" y="1260181"/>
          <a:ext cx="1584974" cy="957359"/>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ctr" defTabSz="533400">
            <a:lnSpc>
              <a:spcPct val="90000"/>
            </a:lnSpc>
            <a:spcBef>
              <a:spcPct val="0"/>
            </a:spcBef>
            <a:spcAft>
              <a:spcPct val="35000"/>
            </a:spcAft>
          </a:pPr>
          <a:r>
            <a:rPr lang="en-IE" sz="1200" kern="1200" dirty="0" smtClean="0"/>
            <a:t>Risk Eventuates</a:t>
          </a:r>
          <a:endParaRPr lang="en-IE" sz="1200" kern="1200" dirty="0"/>
        </a:p>
      </dsp:txBody>
      <dsp:txXfrm>
        <a:off x="7019009" y="1260181"/>
        <a:ext cx="1584974" cy="638239"/>
      </dsp:txXfrm>
    </dsp:sp>
    <dsp:sp modelId="{A4E440B0-FA62-483F-9060-894BBD9983FA}">
      <dsp:nvSpPr>
        <dsp:cNvPr id="0" name=""/>
        <dsp:cNvSpPr/>
      </dsp:nvSpPr>
      <dsp:spPr>
        <a:xfrm>
          <a:off x="7381654" y="1986670"/>
          <a:ext cx="1456202" cy="1652400"/>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177647D2-A869-4358-B5D3-3DC94DF5E449}" type="datetimeFigureOut">
              <a:rPr lang="en-IE" smtClean="0"/>
              <a:t>22/01/2018</a:t>
            </a:fld>
            <a:endParaRPr lang="en-IE"/>
          </a:p>
        </p:txBody>
      </p:sp>
      <p:sp>
        <p:nvSpPr>
          <p:cNvPr id="4" name="Footer Placeholder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D1946F22-3152-4E20-8D18-C6735A074179}" type="slidenum">
              <a:rPr lang="en-IE" smtClean="0"/>
              <a:t>‹#›</a:t>
            </a:fld>
            <a:endParaRPr lang="en-IE"/>
          </a:p>
        </p:txBody>
      </p:sp>
    </p:spTree>
    <p:extLst>
      <p:ext uri="{BB962C8B-B14F-4D97-AF65-F5344CB8AC3E}">
        <p14:creationId xmlns:p14="http://schemas.microsoft.com/office/powerpoint/2010/main" val="26174388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7625" y="0"/>
            <a:ext cx="2951163" cy="496888"/>
          </a:xfrm>
          <a:prstGeom prst="rect">
            <a:avLst/>
          </a:prstGeom>
        </p:spPr>
        <p:txBody>
          <a:bodyPr vert="horz" lIns="91440" tIns="45720" rIns="91440" bIns="45720" rtlCol="0"/>
          <a:lstStyle>
            <a:lvl1pPr algn="r">
              <a:defRPr sz="1200"/>
            </a:lvl1pPr>
          </a:lstStyle>
          <a:p>
            <a:fld id="{2DBCF95E-72C0-46BF-8E9C-E973603EFE3F}" type="datetimeFigureOut">
              <a:rPr lang="en-IE" smtClean="0"/>
              <a:t>22/01/2018</a:t>
            </a:fld>
            <a:endParaRPr lang="en-IE"/>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1038" y="4722813"/>
            <a:ext cx="5448300" cy="44735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44038"/>
            <a:ext cx="2951163" cy="4968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7625" y="9444038"/>
            <a:ext cx="2951163" cy="496887"/>
          </a:xfrm>
          <a:prstGeom prst="rect">
            <a:avLst/>
          </a:prstGeom>
        </p:spPr>
        <p:txBody>
          <a:bodyPr vert="horz" lIns="91440" tIns="45720" rIns="91440" bIns="45720" rtlCol="0" anchor="b"/>
          <a:lstStyle>
            <a:lvl1pPr algn="r">
              <a:defRPr sz="1200"/>
            </a:lvl1pPr>
          </a:lstStyle>
          <a:p>
            <a:fld id="{91FC4B6A-AB70-47B2-9FA2-1A08548039AD}" type="slidenum">
              <a:rPr lang="en-IE" smtClean="0"/>
              <a:t>‹#›</a:t>
            </a:fld>
            <a:endParaRPr lang="en-IE"/>
          </a:p>
        </p:txBody>
      </p:sp>
    </p:spTree>
    <p:extLst>
      <p:ext uri="{BB962C8B-B14F-4D97-AF65-F5344CB8AC3E}">
        <p14:creationId xmlns:p14="http://schemas.microsoft.com/office/powerpoint/2010/main" val="2633977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BF751977-6620-49DC-B4AA-8820F804DC58}" type="datetime1">
              <a:rPr lang="en-IE" smtClean="0"/>
              <a:t>22/01/2018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86CE832-FA75-459F-A071-87AAF53281CD}" type="slidenum">
              <a:rPr lang="en-IE" smtClean="0"/>
              <a:t>‹#›</a:t>
            </a:fld>
            <a:endParaRPr lang="en-IE"/>
          </a:p>
        </p:txBody>
      </p:sp>
    </p:spTree>
    <p:extLst>
      <p:ext uri="{BB962C8B-B14F-4D97-AF65-F5344CB8AC3E}">
        <p14:creationId xmlns:p14="http://schemas.microsoft.com/office/powerpoint/2010/main" val="4289517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20ED72C5-F0C8-4286-82F6-495D8E83C6BA}" type="datetime1">
              <a:rPr lang="en-IE" smtClean="0"/>
              <a:t>22/01/2018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86CE832-FA75-459F-A071-87AAF53281CD}" type="slidenum">
              <a:rPr lang="en-IE" smtClean="0"/>
              <a:t>‹#›</a:t>
            </a:fld>
            <a:endParaRPr lang="en-IE"/>
          </a:p>
        </p:txBody>
      </p:sp>
    </p:spTree>
    <p:extLst>
      <p:ext uri="{BB962C8B-B14F-4D97-AF65-F5344CB8AC3E}">
        <p14:creationId xmlns:p14="http://schemas.microsoft.com/office/powerpoint/2010/main" val="2303040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316A8BE-7D4A-463E-B071-2DEB93325CC2}" type="datetime1">
              <a:rPr lang="en-IE" smtClean="0"/>
              <a:t>22/01/2018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86CE832-FA75-459F-A071-87AAF53281CD}" type="slidenum">
              <a:rPr lang="en-IE" smtClean="0"/>
              <a:t>‹#›</a:t>
            </a:fld>
            <a:endParaRPr lang="en-IE"/>
          </a:p>
        </p:txBody>
      </p:sp>
    </p:spTree>
    <p:extLst>
      <p:ext uri="{BB962C8B-B14F-4D97-AF65-F5344CB8AC3E}">
        <p14:creationId xmlns:p14="http://schemas.microsoft.com/office/powerpoint/2010/main" val="1708435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CE11419-3F3B-450D-B82C-1549D6F3C3DB}" type="datetime1">
              <a:rPr lang="en-IE" smtClean="0"/>
              <a:t>22/01/2018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86CE832-FA75-459F-A071-87AAF53281CD}" type="slidenum">
              <a:rPr lang="en-IE" smtClean="0"/>
              <a:t>‹#›</a:t>
            </a:fld>
            <a:endParaRPr lang="en-IE"/>
          </a:p>
        </p:txBody>
      </p:sp>
    </p:spTree>
    <p:extLst>
      <p:ext uri="{BB962C8B-B14F-4D97-AF65-F5344CB8AC3E}">
        <p14:creationId xmlns:p14="http://schemas.microsoft.com/office/powerpoint/2010/main" val="2168887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8AC32A-7F36-4FBE-9725-A70BC715B30B}" type="datetime1">
              <a:rPr lang="en-IE" smtClean="0"/>
              <a:t>22/01/2018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86CE832-FA75-459F-A071-87AAF53281CD}" type="slidenum">
              <a:rPr lang="en-IE" smtClean="0"/>
              <a:t>‹#›</a:t>
            </a:fld>
            <a:endParaRPr lang="en-IE"/>
          </a:p>
        </p:txBody>
      </p:sp>
    </p:spTree>
    <p:extLst>
      <p:ext uri="{BB962C8B-B14F-4D97-AF65-F5344CB8AC3E}">
        <p14:creationId xmlns:p14="http://schemas.microsoft.com/office/powerpoint/2010/main" val="2378451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7F0C9ECB-7988-4C08-BD53-1D419233B497}" type="datetime1">
              <a:rPr lang="en-IE" smtClean="0"/>
              <a:t>22/01/2018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B86CE832-FA75-459F-A071-87AAF53281CD}" type="slidenum">
              <a:rPr lang="en-IE" smtClean="0"/>
              <a:t>‹#›</a:t>
            </a:fld>
            <a:endParaRPr lang="en-IE"/>
          </a:p>
        </p:txBody>
      </p:sp>
    </p:spTree>
    <p:extLst>
      <p:ext uri="{BB962C8B-B14F-4D97-AF65-F5344CB8AC3E}">
        <p14:creationId xmlns:p14="http://schemas.microsoft.com/office/powerpoint/2010/main" val="3244001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0B3A66EB-C605-4794-B66F-900D9129F89C}" type="datetime1">
              <a:rPr lang="en-IE" smtClean="0"/>
              <a:t>22/01/2018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B86CE832-FA75-459F-A071-87AAF53281CD}" type="slidenum">
              <a:rPr lang="en-IE" smtClean="0"/>
              <a:t>‹#›</a:t>
            </a:fld>
            <a:endParaRPr lang="en-IE"/>
          </a:p>
        </p:txBody>
      </p:sp>
    </p:spTree>
    <p:extLst>
      <p:ext uri="{BB962C8B-B14F-4D97-AF65-F5344CB8AC3E}">
        <p14:creationId xmlns:p14="http://schemas.microsoft.com/office/powerpoint/2010/main" val="356216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A603C982-9028-421C-A43D-27E5BFB40A9D}" type="datetime1">
              <a:rPr lang="en-IE" smtClean="0"/>
              <a:t>22/01/2018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B86CE832-FA75-459F-A071-87AAF53281CD}" type="slidenum">
              <a:rPr lang="en-IE" smtClean="0"/>
              <a:t>‹#›</a:t>
            </a:fld>
            <a:endParaRPr lang="en-IE"/>
          </a:p>
        </p:txBody>
      </p:sp>
    </p:spTree>
    <p:extLst>
      <p:ext uri="{BB962C8B-B14F-4D97-AF65-F5344CB8AC3E}">
        <p14:creationId xmlns:p14="http://schemas.microsoft.com/office/powerpoint/2010/main" val="587944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D71FF-FFD4-4F3F-A857-E82BA6F4F737}" type="datetime1">
              <a:rPr lang="en-IE" smtClean="0"/>
              <a:t>22/01/2018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B86CE832-FA75-459F-A071-87AAF53281CD}" type="slidenum">
              <a:rPr lang="en-IE" smtClean="0"/>
              <a:t>‹#›</a:t>
            </a:fld>
            <a:endParaRPr lang="en-IE"/>
          </a:p>
        </p:txBody>
      </p:sp>
    </p:spTree>
    <p:extLst>
      <p:ext uri="{BB962C8B-B14F-4D97-AF65-F5344CB8AC3E}">
        <p14:creationId xmlns:p14="http://schemas.microsoft.com/office/powerpoint/2010/main" val="1710425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35ADA-6D4E-457D-85ED-B91BDD09C19A}" type="datetime1">
              <a:rPr lang="en-IE" smtClean="0"/>
              <a:t>22/01/2018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B86CE832-FA75-459F-A071-87AAF53281CD}" type="slidenum">
              <a:rPr lang="en-IE" smtClean="0"/>
              <a:t>‹#›</a:t>
            </a:fld>
            <a:endParaRPr lang="en-IE"/>
          </a:p>
        </p:txBody>
      </p:sp>
    </p:spTree>
    <p:extLst>
      <p:ext uri="{BB962C8B-B14F-4D97-AF65-F5344CB8AC3E}">
        <p14:creationId xmlns:p14="http://schemas.microsoft.com/office/powerpoint/2010/main" val="3029231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C77531-2BBB-4B31-8C69-C73EE00836E8}" type="datetime1">
              <a:rPr lang="en-IE" smtClean="0"/>
              <a:t>22/01/2018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B86CE832-FA75-459F-A071-87AAF53281CD}" type="slidenum">
              <a:rPr lang="en-IE" smtClean="0"/>
              <a:t>‹#›</a:t>
            </a:fld>
            <a:endParaRPr lang="en-IE"/>
          </a:p>
        </p:txBody>
      </p:sp>
    </p:spTree>
    <p:extLst>
      <p:ext uri="{BB962C8B-B14F-4D97-AF65-F5344CB8AC3E}">
        <p14:creationId xmlns:p14="http://schemas.microsoft.com/office/powerpoint/2010/main" val="3359108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F0F69-9830-4863-BC40-F074610EB652}" type="datetime1">
              <a:rPr lang="en-IE" smtClean="0"/>
              <a:t>22/01/2018</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6CE832-FA75-459F-A071-87AAF53281CD}" type="slidenum">
              <a:rPr lang="en-IE" smtClean="0"/>
              <a:t>‹#›</a:t>
            </a:fld>
            <a:endParaRPr lang="en-IE"/>
          </a:p>
        </p:txBody>
      </p:sp>
    </p:spTree>
    <p:extLst>
      <p:ext uri="{BB962C8B-B14F-4D97-AF65-F5344CB8AC3E}">
        <p14:creationId xmlns:p14="http://schemas.microsoft.com/office/powerpoint/2010/main" val="2491519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em-o.com/MarketDevelopment/ModificationDocuments/MOD%2017_17%20-%20Recovery%20of%20Costs%20due%20to%20Invalid%20Ex-Ante%20Contracted%20Quantities%20in%20Imbalance%20Settlement%20(2).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484784"/>
            <a:ext cx="8496944" cy="1470025"/>
          </a:xfrm>
        </p:spPr>
        <p:txBody>
          <a:bodyPr>
            <a:normAutofit fontScale="90000"/>
          </a:bodyPr>
          <a:lstStyle/>
          <a:p>
            <a:r>
              <a:rPr lang="en-IE" dirty="0" smtClean="0"/>
              <a:t>Recovery of Costs due to </a:t>
            </a:r>
            <a:br>
              <a:rPr lang="en-IE" dirty="0" smtClean="0"/>
            </a:br>
            <a:r>
              <a:rPr lang="en-IE" dirty="0" smtClean="0"/>
              <a:t>Invalid Ex-Ante Contracted Quantities</a:t>
            </a:r>
            <a:br>
              <a:rPr lang="en-IE" dirty="0" smtClean="0"/>
            </a:br>
            <a:r>
              <a:rPr lang="en-IE" dirty="0" smtClean="0"/>
              <a:t>in Imbalance Settlement</a:t>
            </a:r>
            <a:endParaRPr lang="en-IE" dirty="0"/>
          </a:p>
        </p:txBody>
      </p:sp>
      <p:sp>
        <p:nvSpPr>
          <p:cNvPr id="3" name="Subtitle 2"/>
          <p:cNvSpPr>
            <a:spLocks noGrp="1"/>
          </p:cNvSpPr>
          <p:nvPr>
            <p:ph type="subTitle" idx="1"/>
          </p:nvPr>
        </p:nvSpPr>
        <p:spPr/>
        <p:txBody>
          <a:bodyPr/>
          <a:lstStyle/>
          <a:p>
            <a:r>
              <a:rPr lang="en-IE" dirty="0" smtClean="0"/>
              <a:t>12</a:t>
            </a:r>
            <a:r>
              <a:rPr lang="en-IE" baseline="30000" dirty="0" smtClean="0"/>
              <a:t>th</a:t>
            </a:r>
            <a:r>
              <a:rPr lang="en-IE" dirty="0" smtClean="0"/>
              <a:t> December 2017</a:t>
            </a:r>
            <a:endParaRPr lang="en-IE" dirty="0"/>
          </a:p>
        </p:txBody>
      </p:sp>
    </p:spTree>
    <p:extLst>
      <p:ext uri="{BB962C8B-B14F-4D97-AF65-F5344CB8AC3E}">
        <p14:creationId xmlns:p14="http://schemas.microsoft.com/office/powerpoint/2010/main" val="3626534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Legal Drafting Overview</a:t>
            </a:r>
            <a:endParaRPr lang="en-IE" dirty="0"/>
          </a:p>
        </p:txBody>
      </p:sp>
      <p:sp>
        <p:nvSpPr>
          <p:cNvPr id="3" name="Content Placeholder 2"/>
          <p:cNvSpPr>
            <a:spLocks noGrp="1"/>
          </p:cNvSpPr>
          <p:nvPr>
            <p:ph idx="1"/>
          </p:nvPr>
        </p:nvSpPr>
        <p:spPr>
          <a:xfrm>
            <a:off x="457200" y="1340768"/>
            <a:ext cx="8229600" cy="5069160"/>
          </a:xfrm>
        </p:spPr>
        <p:txBody>
          <a:bodyPr>
            <a:normAutofit fontScale="92500" lnSpcReduction="10000"/>
          </a:bodyPr>
          <a:lstStyle/>
          <a:p>
            <a:r>
              <a:rPr lang="en-IE" sz="2400" dirty="0" smtClean="0"/>
              <a:t>Majority of changes likely to Section G of Part B of TSC</a:t>
            </a:r>
          </a:p>
          <a:p>
            <a:pPr marL="457200" indent="-457200">
              <a:buAutoNum type="alphaLcParenR"/>
            </a:pPr>
            <a:r>
              <a:rPr lang="en-IE" sz="2400" dirty="0" smtClean="0"/>
              <a:t>SEM NEMO can notify MO where invalid Contracted Quantity imbalance cannot be recovered in time for imbalance payment timelines, including details of the invalid Contracted Quantity and cost needing to be recovered</a:t>
            </a:r>
          </a:p>
          <a:p>
            <a:pPr marL="457200" indent="-457200">
              <a:buAutoNum type="alphaLcParenR"/>
            </a:pPr>
            <a:r>
              <a:rPr lang="en-IE" sz="2400" dirty="0" smtClean="0"/>
              <a:t>MO will:</a:t>
            </a:r>
          </a:p>
          <a:p>
            <a:pPr marL="914400" lvl="1" indent="-514350">
              <a:buFont typeface="+mj-lt"/>
              <a:buAutoNum type="romanLcPeriod"/>
            </a:pPr>
            <a:r>
              <a:rPr lang="en-IE" sz="2000" dirty="0" smtClean="0"/>
              <a:t>Withhold payments due to the Participant for which the invalid Contracted Quantity (if available)</a:t>
            </a:r>
          </a:p>
          <a:p>
            <a:pPr marL="914400" lvl="1" indent="-514350">
              <a:buFont typeface="+mj-lt"/>
              <a:buAutoNum type="romanLcPeriod"/>
            </a:pPr>
            <a:r>
              <a:rPr lang="en-IE" sz="2000" dirty="0" smtClean="0"/>
              <a:t>Use short pay functionality to fund the imbalance until costs recovered by the SEM NEMO</a:t>
            </a:r>
          </a:p>
          <a:p>
            <a:pPr marL="457200" indent="-457200">
              <a:buFont typeface="Arial" panose="020B0604020202020204" pitchFamily="34" charset="0"/>
              <a:buAutoNum type="alphaLcParenR"/>
            </a:pPr>
            <a:r>
              <a:rPr lang="en-IE" sz="2400" dirty="0" smtClean="0"/>
              <a:t>If </a:t>
            </a:r>
            <a:r>
              <a:rPr lang="en-IE" sz="2400" dirty="0"/>
              <a:t>correct notification in a) given to </a:t>
            </a:r>
            <a:r>
              <a:rPr lang="en-IE" sz="2400" dirty="0" smtClean="0"/>
              <a:t>MO, then the MO will not consider SEM NEMO in default or subject to inclusion of invalid Contracted Quantity as part of credit cover requirements.</a:t>
            </a:r>
          </a:p>
          <a:p>
            <a:pPr marL="457200" indent="-457200">
              <a:buFont typeface="Arial" panose="020B0604020202020204" pitchFamily="34" charset="0"/>
              <a:buAutoNum type="alphaLcParenR"/>
            </a:pPr>
            <a:r>
              <a:rPr lang="en-IE" sz="2400" dirty="0" smtClean="0"/>
              <a:t>Where SEM NEMO recovers costs these are paid to the MO for distribution to all Participants who were short paid.</a:t>
            </a:r>
          </a:p>
          <a:p>
            <a:endParaRPr lang="en-IE" dirty="0" smtClean="0"/>
          </a:p>
          <a:p>
            <a:endParaRPr lang="en-IE" dirty="0"/>
          </a:p>
        </p:txBody>
      </p:sp>
      <p:sp>
        <p:nvSpPr>
          <p:cNvPr id="4" name="Slide Number Placeholder 3"/>
          <p:cNvSpPr>
            <a:spLocks noGrp="1"/>
          </p:cNvSpPr>
          <p:nvPr>
            <p:ph type="sldNum" sz="quarter" idx="12"/>
          </p:nvPr>
        </p:nvSpPr>
        <p:spPr/>
        <p:txBody>
          <a:bodyPr/>
          <a:lstStyle/>
          <a:p>
            <a:fld id="{B86CE832-FA75-459F-A071-87AAF53281CD}" type="slidenum">
              <a:rPr lang="en-IE" smtClean="0"/>
              <a:t>10</a:t>
            </a:fld>
            <a:endParaRPr lang="en-IE"/>
          </a:p>
        </p:txBody>
      </p:sp>
    </p:spTree>
    <p:extLst>
      <p:ext uri="{BB962C8B-B14F-4D97-AF65-F5344CB8AC3E}">
        <p14:creationId xmlns:p14="http://schemas.microsoft.com/office/powerpoint/2010/main" val="4347389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Next Steps</a:t>
            </a:r>
            <a:endParaRPr lang="en-IE" dirty="0"/>
          </a:p>
        </p:txBody>
      </p:sp>
      <p:sp>
        <p:nvSpPr>
          <p:cNvPr id="3" name="Content Placeholder 2"/>
          <p:cNvSpPr>
            <a:spLocks noGrp="1"/>
          </p:cNvSpPr>
          <p:nvPr>
            <p:ph idx="1"/>
          </p:nvPr>
        </p:nvSpPr>
        <p:spPr>
          <a:xfrm>
            <a:off x="457200" y="1628800"/>
            <a:ext cx="8229600" cy="5112568"/>
          </a:xfrm>
        </p:spPr>
        <p:txBody>
          <a:bodyPr>
            <a:normAutofit/>
          </a:bodyPr>
          <a:lstStyle/>
          <a:p>
            <a:r>
              <a:rPr lang="en-IE" sz="2400" dirty="0"/>
              <a:t>Agreement in principles (today)</a:t>
            </a:r>
          </a:p>
          <a:p>
            <a:r>
              <a:rPr lang="en-IE" sz="2400" dirty="0"/>
              <a:t>Legal drafting for consideration at next Mods Meeting (January)</a:t>
            </a:r>
          </a:p>
          <a:p>
            <a:r>
              <a:rPr lang="en-IE" sz="2400" dirty="0" smtClean="0"/>
              <a:t>Approval </a:t>
            </a:r>
            <a:r>
              <a:rPr lang="en-IE" sz="2400" dirty="0"/>
              <a:t>of </a:t>
            </a:r>
            <a:r>
              <a:rPr lang="en-IE" sz="2400" dirty="0" smtClean="0"/>
              <a:t>Proposal (January)</a:t>
            </a:r>
            <a:endParaRPr lang="en-IE" sz="2400" dirty="0"/>
          </a:p>
          <a:p>
            <a:r>
              <a:rPr lang="en-IE" sz="2400" dirty="0"/>
              <a:t>Implementation (Jan-May)</a:t>
            </a:r>
          </a:p>
          <a:p>
            <a:endParaRPr lang="en-IE" sz="2400" dirty="0" smtClean="0"/>
          </a:p>
          <a:p>
            <a:endParaRPr lang="en-IE" dirty="0" smtClean="0"/>
          </a:p>
          <a:p>
            <a:endParaRPr lang="en-IE" dirty="0"/>
          </a:p>
        </p:txBody>
      </p:sp>
      <p:sp>
        <p:nvSpPr>
          <p:cNvPr id="4" name="Slide Number Placeholder 3"/>
          <p:cNvSpPr>
            <a:spLocks noGrp="1"/>
          </p:cNvSpPr>
          <p:nvPr>
            <p:ph type="sldNum" sz="quarter" idx="12"/>
          </p:nvPr>
        </p:nvSpPr>
        <p:spPr/>
        <p:txBody>
          <a:bodyPr/>
          <a:lstStyle/>
          <a:p>
            <a:fld id="{B86CE832-FA75-459F-A071-87AAF53281CD}" type="slidenum">
              <a:rPr lang="en-IE" smtClean="0"/>
              <a:t>11</a:t>
            </a:fld>
            <a:endParaRPr lang="en-IE"/>
          </a:p>
        </p:txBody>
      </p:sp>
    </p:spTree>
    <p:extLst>
      <p:ext uri="{BB962C8B-B14F-4D97-AF65-F5344CB8AC3E}">
        <p14:creationId xmlns:p14="http://schemas.microsoft.com/office/powerpoint/2010/main" val="30220253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Background</a:t>
            </a:r>
            <a:endParaRPr lang="en-IE" dirty="0"/>
          </a:p>
        </p:txBody>
      </p:sp>
      <p:sp>
        <p:nvSpPr>
          <p:cNvPr id="3" name="Content Placeholder 2"/>
          <p:cNvSpPr>
            <a:spLocks noGrp="1"/>
          </p:cNvSpPr>
          <p:nvPr>
            <p:ph idx="1"/>
          </p:nvPr>
        </p:nvSpPr>
        <p:spPr>
          <a:xfrm>
            <a:off x="467544" y="1268760"/>
            <a:ext cx="8229600" cy="4785395"/>
          </a:xfrm>
        </p:spPr>
        <p:txBody>
          <a:bodyPr>
            <a:noAutofit/>
          </a:bodyPr>
          <a:lstStyle/>
          <a:p>
            <a:r>
              <a:rPr lang="en-US" sz="2200" b="1" dirty="0" smtClean="0"/>
              <a:t>Specific extremely low </a:t>
            </a:r>
            <a:r>
              <a:rPr lang="en-US" sz="2200" b="1" dirty="0"/>
              <a:t>p</a:t>
            </a:r>
            <a:r>
              <a:rPr lang="en-US" sz="2200" b="1" dirty="0" smtClean="0"/>
              <a:t>robability </a:t>
            </a:r>
            <a:r>
              <a:rPr lang="en-US" sz="2200" b="1" dirty="0"/>
              <a:t>r</a:t>
            </a:r>
            <a:r>
              <a:rPr lang="en-US" sz="2200" b="1" dirty="0" smtClean="0"/>
              <a:t>isks </a:t>
            </a:r>
            <a:r>
              <a:rPr lang="en-US" sz="2200" dirty="0" smtClean="0"/>
              <a:t>identified </a:t>
            </a:r>
            <a:r>
              <a:rPr lang="en-US" sz="2200" b="1" dirty="0" smtClean="0"/>
              <a:t>resulting in invalid Ex-Ante Market Contracted Quantities</a:t>
            </a:r>
          </a:p>
          <a:p>
            <a:r>
              <a:rPr lang="en-US" sz="2200" dirty="0" smtClean="0"/>
              <a:t>These invalid Contracted Quantities will not be accepted by Imbalance Settlement </a:t>
            </a:r>
            <a:r>
              <a:rPr lang="en-US" sz="2200" b="1" dirty="0" smtClean="0"/>
              <a:t>leading to an imbalance against a SEM NEMO</a:t>
            </a:r>
          </a:p>
          <a:p>
            <a:r>
              <a:rPr lang="en-US" sz="2200" dirty="0" smtClean="0"/>
              <a:t>Looking for a </a:t>
            </a:r>
            <a:r>
              <a:rPr lang="en-US" sz="2200" b="1" dirty="0" smtClean="0"/>
              <a:t>workable solution </a:t>
            </a:r>
            <a:r>
              <a:rPr lang="en-US" sz="2200" dirty="0" smtClean="0"/>
              <a:t>for I-SEM go-live to mitigate and resolve such imbalances should they eventuate.</a:t>
            </a:r>
          </a:p>
          <a:p>
            <a:r>
              <a:rPr lang="en-US" sz="2200" b="1" dirty="0" smtClean="0"/>
              <a:t>Limitations on SEM NEMO’s </a:t>
            </a:r>
            <a:r>
              <a:rPr lang="en-US" sz="2200" dirty="0" smtClean="0"/>
              <a:t>ability to finance the imbalance in the short term, and cover costs in the long term if not recovered mitigation measures.</a:t>
            </a:r>
          </a:p>
          <a:p>
            <a:r>
              <a:rPr lang="en-US" sz="2200" b="1" dirty="0" smtClean="0"/>
              <a:t>Modifications to the SEM NEMO Rules </a:t>
            </a:r>
            <a:r>
              <a:rPr lang="en-US" sz="2200" dirty="0" smtClean="0"/>
              <a:t>are being progressed </a:t>
            </a:r>
            <a:r>
              <a:rPr lang="en-US" sz="2200" b="1" dirty="0" smtClean="0"/>
              <a:t>to assist with the mitigation </a:t>
            </a:r>
            <a:r>
              <a:rPr lang="en-US" sz="2200" dirty="0" smtClean="0"/>
              <a:t>measures, but modifications to the TSC are also required.</a:t>
            </a:r>
          </a:p>
          <a:p>
            <a:r>
              <a:rPr lang="en-US" sz="2200" dirty="0" smtClean="0"/>
              <a:t>The </a:t>
            </a:r>
            <a:r>
              <a:rPr lang="en-US" sz="2200" dirty="0"/>
              <a:t>modification proposal is </a:t>
            </a:r>
            <a:r>
              <a:rPr lang="en-US" sz="2200" dirty="0">
                <a:hlinkClick r:id="rId2"/>
              </a:rPr>
              <a:t>here</a:t>
            </a:r>
            <a:endParaRPr lang="en-US" sz="2200" dirty="0"/>
          </a:p>
          <a:p>
            <a:endParaRPr lang="en-IE" sz="2400" b="1" dirty="0" smtClean="0"/>
          </a:p>
          <a:p>
            <a:endParaRPr lang="en-IE" sz="1800" dirty="0"/>
          </a:p>
        </p:txBody>
      </p:sp>
      <p:sp>
        <p:nvSpPr>
          <p:cNvPr id="4" name="Slide Number Placeholder 3"/>
          <p:cNvSpPr>
            <a:spLocks noGrp="1"/>
          </p:cNvSpPr>
          <p:nvPr>
            <p:ph type="sldNum" sz="quarter" idx="12"/>
          </p:nvPr>
        </p:nvSpPr>
        <p:spPr/>
        <p:txBody>
          <a:bodyPr/>
          <a:lstStyle/>
          <a:p>
            <a:fld id="{B86CE832-FA75-459F-A071-87AAF53281CD}" type="slidenum">
              <a:rPr lang="en-IE" smtClean="0"/>
              <a:t>2</a:t>
            </a:fld>
            <a:endParaRPr lang="en-IE"/>
          </a:p>
        </p:txBody>
      </p:sp>
    </p:spTree>
    <p:extLst>
      <p:ext uri="{BB962C8B-B14F-4D97-AF65-F5344CB8AC3E}">
        <p14:creationId xmlns:p14="http://schemas.microsoft.com/office/powerpoint/2010/main" val="1895249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b="1" dirty="0" smtClean="0"/>
              <a:t/>
            </a:r>
            <a:br>
              <a:rPr lang="en-US" sz="3200" b="1" dirty="0" smtClean="0"/>
            </a:br>
            <a:r>
              <a:rPr lang="en-US" sz="3200" b="1" dirty="0" smtClean="0"/>
              <a:t>Invalid Contracted Quantities - Scenarios</a:t>
            </a:r>
            <a:endParaRPr lang="en-US" sz="3200" b="1" dirty="0"/>
          </a:p>
        </p:txBody>
      </p:sp>
      <p:graphicFrame>
        <p:nvGraphicFramePr>
          <p:cNvPr id="4" name="Table 3"/>
          <p:cNvGraphicFramePr>
            <a:graphicFrameLocks noGrp="1"/>
          </p:cNvGraphicFramePr>
          <p:nvPr>
            <p:extLst>
              <p:ext uri="{D42A27DB-BD31-4B8C-83A1-F6EECF244321}">
                <p14:modId xmlns:p14="http://schemas.microsoft.com/office/powerpoint/2010/main" val="2636973131"/>
              </p:ext>
            </p:extLst>
          </p:nvPr>
        </p:nvGraphicFramePr>
        <p:xfrm>
          <a:off x="457200" y="1828800"/>
          <a:ext cx="8153400" cy="3428365"/>
        </p:xfrm>
        <a:graphic>
          <a:graphicData uri="http://schemas.openxmlformats.org/drawingml/2006/table">
            <a:tbl>
              <a:tblPr firstRow="1" bandRow="1">
                <a:tableStyleId>{5C22544A-7EE6-4342-B048-85BDC9FD1C3A}</a:tableStyleId>
              </a:tblPr>
              <a:tblGrid>
                <a:gridCol w="6075591"/>
                <a:gridCol w="2077809"/>
              </a:tblGrid>
              <a:tr h="542608">
                <a:tc>
                  <a:txBody>
                    <a:bodyPr/>
                    <a:lstStyle/>
                    <a:p>
                      <a:pPr algn="ctr" hangingPunct="0">
                        <a:lnSpc>
                          <a:spcPct val="115000"/>
                        </a:lnSpc>
                        <a:spcAft>
                          <a:spcPts val="1000"/>
                        </a:spcAft>
                      </a:pPr>
                      <a:r>
                        <a:rPr lang="en-IE" sz="2000" dirty="0">
                          <a:effectLst/>
                        </a:rPr>
                        <a:t>Scenario</a:t>
                      </a:r>
                      <a:endParaRPr lang="en-IE" sz="2000" dirty="0">
                        <a:solidFill>
                          <a:srgbClr val="365F91"/>
                        </a:solidFill>
                        <a:effectLst/>
                        <a:latin typeface="Times New Roman"/>
                        <a:ea typeface="Times New Roman"/>
                      </a:endParaRPr>
                    </a:p>
                  </a:txBody>
                  <a:tcPr marL="68580" marR="68580" marT="0" marB="0"/>
                </a:tc>
                <a:tc>
                  <a:txBody>
                    <a:bodyPr/>
                    <a:lstStyle/>
                    <a:p>
                      <a:pPr algn="ctr" hangingPunct="0">
                        <a:lnSpc>
                          <a:spcPct val="115000"/>
                        </a:lnSpc>
                        <a:spcAft>
                          <a:spcPts val="1000"/>
                        </a:spcAft>
                      </a:pPr>
                      <a:r>
                        <a:rPr lang="en-IE" sz="2000" dirty="0">
                          <a:effectLst/>
                        </a:rPr>
                        <a:t>Probability</a:t>
                      </a:r>
                      <a:endParaRPr lang="en-IE" sz="2000" dirty="0">
                        <a:solidFill>
                          <a:srgbClr val="365F91"/>
                        </a:solidFill>
                        <a:effectLst/>
                        <a:latin typeface="Times New Roman"/>
                        <a:ea typeface="Times New Roman"/>
                      </a:endParaRPr>
                    </a:p>
                  </a:txBody>
                  <a:tcPr marL="68580" marR="68580" marT="0" marB="0"/>
                </a:tc>
              </a:tr>
              <a:tr h="892628">
                <a:tc>
                  <a:txBody>
                    <a:bodyPr/>
                    <a:lstStyle/>
                    <a:p>
                      <a:pPr hangingPunct="0">
                        <a:spcAft>
                          <a:spcPts val="0"/>
                        </a:spcAft>
                      </a:pPr>
                      <a:r>
                        <a:rPr lang="en-IE" sz="2000" dirty="0">
                          <a:effectLst/>
                        </a:rPr>
                        <a:t>Exchange Member trades in the Ex-Ante Markets before a Unit is effective in the Balancing Market</a:t>
                      </a:r>
                      <a:endParaRPr lang="en-IE" sz="2000" dirty="0">
                        <a:solidFill>
                          <a:srgbClr val="365F91"/>
                        </a:solidFill>
                        <a:effectLst/>
                        <a:latin typeface="Times New Roman"/>
                        <a:ea typeface="Times New Roman"/>
                      </a:endParaRPr>
                    </a:p>
                  </a:txBody>
                  <a:tcPr marL="68580" marR="68580" marT="0" marB="0"/>
                </a:tc>
                <a:tc>
                  <a:txBody>
                    <a:bodyPr/>
                    <a:lstStyle/>
                    <a:p>
                      <a:pPr algn="ctr" hangingPunct="0">
                        <a:spcAft>
                          <a:spcPts val="0"/>
                        </a:spcAft>
                      </a:pPr>
                      <a:r>
                        <a:rPr lang="en-IE" sz="2000" dirty="0">
                          <a:effectLst/>
                        </a:rPr>
                        <a:t>Extremely Low</a:t>
                      </a:r>
                      <a:endParaRPr lang="en-IE" sz="2000" dirty="0">
                        <a:solidFill>
                          <a:srgbClr val="365F91"/>
                        </a:solidFill>
                        <a:effectLst/>
                        <a:latin typeface="Times New Roman"/>
                        <a:ea typeface="Times New Roman"/>
                      </a:endParaRPr>
                    </a:p>
                  </a:txBody>
                  <a:tcPr marL="68580" marR="68580" marT="0" marB="0"/>
                </a:tc>
              </a:tr>
              <a:tr h="892628">
                <a:tc>
                  <a:txBody>
                    <a:bodyPr/>
                    <a:lstStyle/>
                    <a:p>
                      <a:pPr hangingPunct="0">
                        <a:spcAft>
                          <a:spcPts val="0"/>
                        </a:spcAft>
                      </a:pPr>
                      <a:r>
                        <a:rPr lang="en-IE" sz="2000" dirty="0">
                          <a:effectLst/>
                        </a:rPr>
                        <a:t>Exchange Member trades in the Ex-Ante Markets while a Trading Halt should have been in effect.</a:t>
                      </a:r>
                      <a:endParaRPr lang="en-IE" sz="2000" dirty="0">
                        <a:solidFill>
                          <a:srgbClr val="365F91"/>
                        </a:solidFill>
                        <a:effectLst/>
                        <a:latin typeface="Times New Roman"/>
                        <a:ea typeface="Times New Roman"/>
                      </a:endParaRPr>
                    </a:p>
                  </a:txBody>
                  <a:tcPr marL="68580" marR="68580" marT="0" marB="0"/>
                </a:tc>
                <a:tc>
                  <a:txBody>
                    <a:bodyPr/>
                    <a:lstStyle/>
                    <a:p>
                      <a:pPr algn="ctr" hangingPunct="0">
                        <a:spcAft>
                          <a:spcPts val="0"/>
                        </a:spcAft>
                      </a:pPr>
                      <a:r>
                        <a:rPr lang="en-IE" sz="2000" dirty="0">
                          <a:effectLst/>
                        </a:rPr>
                        <a:t>Very Low</a:t>
                      </a:r>
                      <a:endParaRPr lang="en-IE" sz="2000" dirty="0">
                        <a:solidFill>
                          <a:srgbClr val="365F91"/>
                        </a:solidFill>
                        <a:effectLst/>
                        <a:latin typeface="Times New Roman"/>
                        <a:ea typeface="Times New Roman"/>
                      </a:endParaRPr>
                    </a:p>
                  </a:txBody>
                  <a:tcPr marL="68580" marR="68580" marT="0" marB="0"/>
                </a:tc>
              </a:tr>
              <a:tr h="1100501">
                <a:tc>
                  <a:txBody>
                    <a:bodyPr/>
                    <a:lstStyle/>
                    <a:p>
                      <a:pPr hangingPunct="0">
                        <a:spcAft>
                          <a:spcPts val="0"/>
                        </a:spcAft>
                      </a:pPr>
                      <a:r>
                        <a:rPr lang="en-IE" sz="2000">
                          <a:effectLst/>
                        </a:rPr>
                        <a:t>Exchange Member trades in the Ex-Ante Markets while a Suspension of the relevant Unit from the Balancing Market is in effect.</a:t>
                      </a:r>
                      <a:endParaRPr lang="en-IE" sz="2000">
                        <a:solidFill>
                          <a:srgbClr val="365F91"/>
                        </a:solidFill>
                        <a:effectLst/>
                        <a:latin typeface="Times New Roman"/>
                        <a:ea typeface="Times New Roman"/>
                      </a:endParaRPr>
                    </a:p>
                  </a:txBody>
                  <a:tcPr marL="68580" marR="68580" marT="0" marB="0"/>
                </a:tc>
                <a:tc>
                  <a:txBody>
                    <a:bodyPr/>
                    <a:lstStyle/>
                    <a:p>
                      <a:pPr algn="ctr" hangingPunct="0">
                        <a:spcAft>
                          <a:spcPts val="0"/>
                        </a:spcAft>
                      </a:pPr>
                      <a:r>
                        <a:rPr lang="en-IE" sz="2000" dirty="0">
                          <a:effectLst/>
                        </a:rPr>
                        <a:t>Extremely Low</a:t>
                      </a:r>
                      <a:endParaRPr lang="en-IE" sz="2000" dirty="0">
                        <a:solidFill>
                          <a:srgbClr val="365F91"/>
                        </a:solidFill>
                        <a:effectLst/>
                        <a:latin typeface="Times New Roman"/>
                        <a:ea typeface="Times New Roman"/>
                      </a:endParaRPr>
                    </a:p>
                  </a:txBody>
                  <a:tcPr marL="68580" marR="68580" marT="0" marB="0"/>
                </a:tc>
              </a:tr>
            </a:tbl>
          </a:graphicData>
        </a:graphic>
      </p:graphicFrame>
      <p:sp>
        <p:nvSpPr>
          <p:cNvPr id="5" name="Rectangle 1"/>
          <p:cNvSpPr>
            <a:spLocks noChangeArrowheads="1"/>
          </p:cNvSpPr>
          <p:nvPr/>
        </p:nvSpPr>
        <p:spPr bwMode="auto">
          <a:xfrm>
            <a:off x="1736725" y="31511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73258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b="1" dirty="0" smtClean="0"/>
              <a:t/>
            </a:r>
            <a:br>
              <a:rPr lang="en-US" sz="3200" b="1" dirty="0" smtClean="0"/>
            </a:br>
            <a:r>
              <a:rPr lang="en-US" sz="3200" b="1" dirty="0" smtClean="0"/>
              <a:t>Invalid Contracted Quantities - Probability</a:t>
            </a:r>
            <a:endParaRPr lang="en-US" sz="3200" b="1" dirty="0"/>
          </a:p>
        </p:txBody>
      </p:sp>
      <p:sp>
        <p:nvSpPr>
          <p:cNvPr id="3" name="Content Placeholder 2"/>
          <p:cNvSpPr>
            <a:spLocks noGrp="1"/>
          </p:cNvSpPr>
          <p:nvPr>
            <p:ph idx="1"/>
          </p:nvPr>
        </p:nvSpPr>
        <p:spPr>
          <a:xfrm>
            <a:off x="457200" y="1447800"/>
            <a:ext cx="8229600" cy="838200"/>
          </a:xfrm>
        </p:spPr>
        <p:txBody>
          <a:bodyPr>
            <a:noAutofit/>
          </a:bodyPr>
          <a:lstStyle/>
          <a:p>
            <a:r>
              <a:rPr lang="en-IE" sz="1800" dirty="0" smtClean="0"/>
              <a:t>Why is this an extremely </a:t>
            </a:r>
            <a:r>
              <a:rPr lang="en-IE" sz="1800" dirty="0"/>
              <a:t>low </a:t>
            </a:r>
            <a:r>
              <a:rPr lang="en-IE" sz="1800" dirty="0" smtClean="0"/>
              <a:t>probability? - The </a:t>
            </a:r>
            <a:r>
              <a:rPr lang="en-IE" sz="1800" dirty="0"/>
              <a:t>diagram below shows the sequence of events that would need to occur in order for this risk to eventuate.</a:t>
            </a:r>
          </a:p>
          <a:p>
            <a:endParaRPr lang="en-US" sz="1800" dirty="0" smtClean="0"/>
          </a:p>
        </p:txBody>
      </p:sp>
      <p:sp>
        <p:nvSpPr>
          <p:cNvPr id="5" name="Rectangle 1"/>
          <p:cNvSpPr>
            <a:spLocks noChangeArrowheads="1"/>
          </p:cNvSpPr>
          <p:nvPr/>
        </p:nvSpPr>
        <p:spPr bwMode="auto">
          <a:xfrm>
            <a:off x="1736725" y="31511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6" name="Diagram 5"/>
          <p:cNvGraphicFramePr/>
          <p:nvPr>
            <p:extLst>
              <p:ext uri="{D42A27DB-BD31-4B8C-83A1-F6EECF244321}">
                <p14:modId xmlns:p14="http://schemas.microsoft.com/office/powerpoint/2010/main" val="1481979409"/>
              </p:ext>
            </p:extLst>
          </p:nvPr>
        </p:nvGraphicFramePr>
        <p:xfrm>
          <a:off x="228600" y="1371600"/>
          <a:ext cx="88392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82062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b="1" dirty="0" smtClean="0"/>
              <a:t/>
            </a:r>
            <a:br>
              <a:rPr lang="en-US" sz="3200" b="1" dirty="0" smtClean="0"/>
            </a:br>
            <a:r>
              <a:rPr lang="en-US" sz="3200" b="1" dirty="0" smtClean="0"/>
              <a:t>Invalid Contracted Quantities - Impact</a:t>
            </a:r>
            <a:endParaRPr lang="en-US" sz="3200" b="1" dirty="0"/>
          </a:p>
        </p:txBody>
      </p:sp>
      <p:sp>
        <p:nvSpPr>
          <p:cNvPr id="3" name="Content Placeholder 2"/>
          <p:cNvSpPr>
            <a:spLocks noGrp="1"/>
          </p:cNvSpPr>
          <p:nvPr>
            <p:ph idx="1"/>
          </p:nvPr>
        </p:nvSpPr>
        <p:spPr>
          <a:xfrm>
            <a:off x="457200" y="914400"/>
            <a:ext cx="8229600" cy="5638800"/>
          </a:xfrm>
        </p:spPr>
        <p:txBody>
          <a:bodyPr>
            <a:noAutofit/>
          </a:bodyPr>
          <a:lstStyle/>
          <a:p>
            <a:endParaRPr lang="en-US" sz="1800" dirty="0" smtClean="0"/>
          </a:p>
          <a:p>
            <a:r>
              <a:rPr lang="en-IE" sz="1800" dirty="0"/>
              <a:t>While the probability of the scenario occurring is extremely low the impact of such an event could be significant. </a:t>
            </a:r>
            <a:endParaRPr lang="en-IE" sz="1800" dirty="0" smtClean="0"/>
          </a:p>
          <a:p>
            <a:r>
              <a:rPr lang="en-IE" sz="1800" dirty="0" smtClean="0"/>
              <a:t>It </a:t>
            </a:r>
            <a:r>
              <a:rPr lang="en-IE" sz="1800" dirty="0"/>
              <a:t>is difficult to quantify the monetary impact of the scenarios – as there is a great deal of variability and lack of historical data in most cases. </a:t>
            </a:r>
            <a:endParaRPr lang="en-IE" sz="1800" dirty="0" smtClean="0"/>
          </a:p>
          <a:p>
            <a:r>
              <a:rPr lang="en-IE" sz="1800" dirty="0" smtClean="0"/>
              <a:t>However</a:t>
            </a:r>
            <a:r>
              <a:rPr lang="en-IE" sz="1800" dirty="0"/>
              <a:t>, examples of the costs that could need recovery are illustrated below</a:t>
            </a:r>
            <a:r>
              <a:rPr lang="en-IE" sz="1800" dirty="0" smtClean="0"/>
              <a:t>.</a:t>
            </a:r>
          </a:p>
          <a:p>
            <a:pPr marL="0" indent="0">
              <a:buNone/>
            </a:pPr>
            <a:endParaRPr lang="en-IE" sz="1800" dirty="0"/>
          </a:p>
        </p:txBody>
      </p:sp>
      <p:sp>
        <p:nvSpPr>
          <p:cNvPr id="5" name="Rectangle 4"/>
          <p:cNvSpPr/>
          <p:nvPr/>
        </p:nvSpPr>
        <p:spPr>
          <a:xfrm>
            <a:off x="228600" y="6019800"/>
            <a:ext cx="29718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4" name="Picture 3"/>
          <p:cNvPicPr/>
          <p:nvPr/>
        </p:nvPicPr>
        <p:blipFill>
          <a:blip r:embed="rId2" cstate="print"/>
          <a:stretch>
            <a:fillRect/>
          </a:stretch>
        </p:blipFill>
        <p:spPr>
          <a:xfrm>
            <a:off x="827584" y="2989312"/>
            <a:ext cx="7211144" cy="2239888"/>
          </a:xfrm>
          <a:prstGeom prst="rect">
            <a:avLst/>
          </a:prstGeom>
        </p:spPr>
      </p:pic>
      <p:sp>
        <p:nvSpPr>
          <p:cNvPr id="6" name="Content Placeholder 2"/>
          <p:cNvSpPr txBox="1">
            <a:spLocks/>
          </p:cNvSpPr>
          <p:nvPr/>
        </p:nvSpPr>
        <p:spPr>
          <a:xfrm>
            <a:off x="590872" y="5157192"/>
            <a:ext cx="8229600" cy="12241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1800" dirty="0" smtClean="0"/>
          </a:p>
          <a:p>
            <a:pPr marL="0" indent="0">
              <a:buFont typeface="Arial" panose="020B0604020202020204" pitchFamily="34" charset="0"/>
              <a:buNone/>
            </a:pPr>
            <a:r>
              <a:rPr lang="en-IE" sz="1200" dirty="0" smtClean="0"/>
              <a:t>Notes:</a:t>
            </a:r>
          </a:p>
          <a:p>
            <a:pPr>
              <a:buFont typeface="+mj-lt"/>
              <a:buAutoNum type="arabicPeriod"/>
            </a:pPr>
            <a:r>
              <a:rPr lang="en-IE" sz="1200" dirty="0" smtClean="0"/>
              <a:t>Would only relate to one auction as measures could be implemented immediately to rectify once issue identified</a:t>
            </a:r>
          </a:p>
          <a:p>
            <a:pPr>
              <a:buFont typeface="+mj-lt"/>
              <a:buAutoNum type="arabicPeriod"/>
            </a:pPr>
            <a:r>
              <a:rPr lang="en-IE" sz="1200" dirty="0" smtClean="0"/>
              <a:t>Figures assume DAM/IDM payment has not been able to be withheld to minimise the costs.</a:t>
            </a:r>
          </a:p>
          <a:p>
            <a:endParaRPr lang="en-IE" sz="1800" dirty="0"/>
          </a:p>
        </p:txBody>
      </p:sp>
    </p:spTree>
    <p:extLst>
      <p:ext uri="{BB962C8B-B14F-4D97-AF65-F5344CB8AC3E}">
        <p14:creationId xmlns:p14="http://schemas.microsoft.com/office/powerpoint/2010/main" val="2186029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Mitigation Measures</a:t>
            </a:r>
            <a:endParaRPr lang="en-IE" dirty="0"/>
          </a:p>
        </p:txBody>
      </p:sp>
      <p:sp>
        <p:nvSpPr>
          <p:cNvPr id="4" name="Slide Number Placeholder 3"/>
          <p:cNvSpPr>
            <a:spLocks noGrp="1"/>
          </p:cNvSpPr>
          <p:nvPr>
            <p:ph type="sldNum" sz="quarter" idx="12"/>
          </p:nvPr>
        </p:nvSpPr>
        <p:spPr/>
        <p:txBody>
          <a:bodyPr/>
          <a:lstStyle/>
          <a:p>
            <a:fld id="{B86CE832-FA75-459F-A071-87AAF53281CD}" type="slidenum">
              <a:rPr lang="en-IE" smtClean="0"/>
              <a:t>6</a:t>
            </a:fld>
            <a:endParaRPr lang="en-IE"/>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060848"/>
            <a:ext cx="7920880" cy="4669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1"/>
          <p:cNvSpPr txBox="1">
            <a:spLocks/>
          </p:cNvSpPr>
          <p:nvPr/>
        </p:nvSpPr>
        <p:spPr>
          <a:xfrm>
            <a:off x="457200" y="1066800"/>
            <a:ext cx="8229600" cy="48307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hangingPunct="0">
              <a:buFont typeface="Arial" panose="020B0604020202020204" pitchFamily="34" charset="0"/>
              <a:buNone/>
            </a:pPr>
            <a:r>
              <a:rPr lang="en-IE" sz="1800" dirty="0" smtClean="0"/>
              <a:t>The potential measures to mitigate any costs of invalid Contracted Quantities impacting on Imbalance Settlement include:</a:t>
            </a:r>
          </a:p>
          <a:p>
            <a:pPr marL="0" indent="0" hangingPunct="0">
              <a:buFont typeface="Arial" panose="020B0604020202020204" pitchFamily="34" charset="0"/>
              <a:buNone/>
            </a:pPr>
            <a:r>
              <a:rPr lang="en-IE" sz="1800" i="1" dirty="0" smtClean="0"/>
              <a:t>Note: These are measures are subject to further validation of viability</a:t>
            </a:r>
            <a:r>
              <a:rPr lang="en-IE" sz="1800" dirty="0" smtClean="0"/>
              <a:t> </a:t>
            </a:r>
            <a:endParaRPr lang="en-IE" sz="1800" dirty="0"/>
          </a:p>
        </p:txBody>
      </p:sp>
    </p:spTree>
    <p:extLst>
      <p:ext uri="{BB962C8B-B14F-4D97-AF65-F5344CB8AC3E}">
        <p14:creationId xmlns:p14="http://schemas.microsoft.com/office/powerpoint/2010/main" val="456949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Key Components of the Modification Proposal</a:t>
            </a:r>
            <a:endParaRPr lang="en-IE" dirty="0"/>
          </a:p>
        </p:txBody>
      </p:sp>
      <p:sp>
        <p:nvSpPr>
          <p:cNvPr id="3" name="Content Placeholder 2"/>
          <p:cNvSpPr>
            <a:spLocks noGrp="1"/>
          </p:cNvSpPr>
          <p:nvPr>
            <p:ph idx="1"/>
          </p:nvPr>
        </p:nvSpPr>
        <p:spPr>
          <a:xfrm>
            <a:off x="457200" y="1628800"/>
            <a:ext cx="8229600" cy="5112568"/>
          </a:xfrm>
        </p:spPr>
        <p:txBody>
          <a:bodyPr>
            <a:normAutofit/>
          </a:bodyPr>
          <a:lstStyle/>
          <a:p>
            <a:r>
              <a:rPr lang="en-IE" sz="2800" dirty="0" smtClean="0"/>
              <a:t>Provide SEM NEMO’s with time to recover costs through mitigation measures</a:t>
            </a:r>
          </a:p>
          <a:p>
            <a:r>
              <a:rPr lang="en-IE" sz="2800" dirty="0" smtClean="0"/>
              <a:t>Adds right of SEMO to withhold TSC payment to Participant that invalid Contracted Quantities relates to minimise cost recovery</a:t>
            </a:r>
          </a:p>
          <a:p>
            <a:r>
              <a:rPr lang="en-IE" sz="2800" dirty="0" smtClean="0"/>
              <a:t>Utilise short pay function under TSC to manage imbalance until imbalance recovered</a:t>
            </a:r>
          </a:p>
          <a:p>
            <a:r>
              <a:rPr lang="en-IE" sz="2800" dirty="0" smtClean="0"/>
              <a:t>Invalid </a:t>
            </a:r>
            <a:r>
              <a:rPr lang="en-IE" sz="2800" dirty="0"/>
              <a:t>Contracted </a:t>
            </a:r>
            <a:r>
              <a:rPr lang="en-IE" sz="2800" dirty="0" smtClean="0"/>
              <a:t>Quantity imbalance not included in credit cover requirements for SEM NEMO</a:t>
            </a:r>
            <a:endParaRPr lang="en-IE" sz="2400" dirty="0" smtClean="0"/>
          </a:p>
          <a:p>
            <a:endParaRPr lang="en-IE" dirty="0" smtClean="0"/>
          </a:p>
          <a:p>
            <a:endParaRPr lang="en-IE" dirty="0"/>
          </a:p>
        </p:txBody>
      </p:sp>
      <p:sp>
        <p:nvSpPr>
          <p:cNvPr id="4" name="Slide Number Placeholder 3"/>
          <p:cNvSpPr>
            <a:spLocks noGrp="1"/>
          </p:cNvSpPr>
          <p:nvPr>
            <p:ph type="sldNum" sz="quarter" idx="12"/>
          </p:nvPr>
        </p:nvSpPr>
        <p:spPr/>
        <p:txBody>
          <a:bodyPr/>
          <a:lstStyle/>
          <a:p>
            <a:fld id="{B86CE832-FA75-459F-A071-87AAF53281CD}" type="slidenum">
              <a:rPr lang="en-IE" smtClean="0"/>
              <a:t>7</a:t>
            </a:fld>
            <a:endParaRPr lang="en-IE"/>
          </a:p>
        </p:txBody>
      </p:sp>
    </p:spTree>
    <p:extLst>
      <p:ext uri="{BB962C8B-B14F-4D97-AF65-F5344CB8AC3E}">
        <p14:creationId xmlns:p14="http://schemas.microsoft.com/office/powerpoint/2010/main" val="1603150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9392"/>
            <a:ext cx="8229600" cy="1143000"/>
          </a:xfrm>
        </p:spPr>
        <p:txBody>
          <a:bodyPr/>
          <a:lstStyle/>
          <a:p>
            <a:r>
              <a:rPr lang="en-IE" dirty="0" smtClean="0"/>
              <a:t>Proposal - Benefits</a:t>
            </a:r>
            <a:endParaRPr lang="en-IE" dirty="0"/>
          </a:p>
        </p:txBody>
      </p:sp>
      <p:sp>
        <p:nvSpPr>
          <p:cNvPr id="3" name="Content Placeholder 2"/>
          <p:cNvSpPr>
            <a:spLocks noGrp="1"/>
          </p:cNvSpPr>
          <p:nvPr>
            <p:ph idx="1"/>
          </p:nvPr>
        </p:nvSpPr>
        <p:spPr>
          <a:xfrm>
            <a:off x="457200" y="1196752"/>
            <a:ext cx="8229600" cy="6048672"/>
          </a:xfrm>
        </p:spPr>
        <p:txBody>
          <a:bodyPr>
            <a:normAutofit/>
          </a:bodyPr>
          <a:lstStyle/>
          <a:p>
            <a:pPr>
              <a:buFont typeface="Wingdings" panose="05000000000000000000" pitchFamily="2" charset="2"/>
              <a:buChar char="ü"/>
            </a:pPr>
            <a:r>
              <a:rPr lang="en-IE" sz="2400" b="1" dirty="0" smtClean="0"/>
              <a:t>Workable solution </a:t>
            </a:r>
            <a:r>
              <a:rPr lang="en-IE" sz="2400" dirty="0" smtClean="0"/>
              <a:t>for I-SEM Go-Live</a:t>
            </a:r>
          </a:p>
          <a:p>
            <a:pPr>
              <a:buFont typeface="Wingdings" panose="05000000000000000000" pitchFamily="2" charset="2"/>
              <a:buChar char="ü"/>
            </a:pPr>
            <a:r>
              <a:rPr lang="en-IE" sz="2400" dirty="0" smtClean="0"/>
              <a:t>No </a:t>
            </a:r>
            <a:r>
              <a:rPr lang="en-IE" sz="2400" b="1" dirty="0" smtClean="0"/>
              <a:t>additional upfront costs to Participants:</a:t>
            </a:r>
          </a:p>
          <a:p>
            <a:pPr lvl="1">
              <a:buFont typeface="Wingdings" panose="05000000000000000000" pitchFamily="2" charset="2"/>
              <a:buChar char="ü"/>
            </a:pPr>
            <a:r>
              <a:rPr lang="en-IE" sz="2000" b="1" dirty="0" smtClean="0"/>
              <a:t> </a:t>
            </a:r>
            <a:r>
              <a:rPr lang="en-IE" sz="2000" dirty="0" smtClean="0"/>
              <a:t>as costs only eventuate where the extremely low probability event occurs and the mitigation measures don’t work</a:t>
            </a:r>
          </a:p>
          <a:p>
            <a:pPr>
              <a:buFont typeface="Wingdings" panose="05000000000000000000" pitchFamily="2" charset="2"/>
              <a:buChar char="ü"/>
            </a:pPr>
            <a:r>
              <a:rPr lang="en-IE" sz="2400" b="1" dirty="0" smtClean="0"/>
              <a:t>Accounts for limitations </a:t>
            </a:r>
            <a:r>
              <a:rPr lang="en-IE" sz="2400" dirty="0" smtClean="0"/>
              <a:t>on SEM NEMO’s financial and operating model</a:t>
            </a:r>
          </a:p>
        </p:txBody>
      </p:sp>
      <p:sp>
        <p:nvSpPr>
          <p:cNvPr id="4" name="Slide Number Placeholder 3"/>
          <p:cNvSpPr>
            <a:spLocks noGrp="1"/>
          </p:cNvSpPr>
          <p:nvPr>
            <p:ph type="sldNum" sz="quarter" idx="12"/>
          </p:nvPr>
        </p:nvSpPr>
        <p:spPr/>
        <p:txBody>
          <a:bodyPr/>
          <a:lstStyle/>
          <a:p>
            <a:fld id="{B86CE832-FA75-459F-A071-87AAF53281CD}" type="slidenum">
              <a:rPr lang="en-IE" smtClean="0"/>
              <a:t>8</a:t>
            </a:fld>
            <a:endParaRPr lang="en-IE"/>
          </a:p>
        </p:txBody>
      </p:sp>
    </p:spTree>
    <p:extLst>
      <p:ext uri="{BB962C8B-B14F-4D97-AF65-F5344CB8AC3E}">
        <p14:creationId xmlns:p14="http://schemas.microsoft.com/office/powerpoint/2010/main" val="3477909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9392"/>
            <a:ext cx="8229600" cy="1143000"/>
          </a:xfrm>
        </p:spPr>
        <p:txBody>
          <a:bodyPr>
            <a:normAutofit/>
          </a:bodyPr>
          <a:lstStyle/>
          <a:p>
            <a:r>
              <a:rPr lang="en-IE" dirty="0" smtClean="0"/>
              <a:t> Proposal – Implications</a:t>
            </a:r>
            <a:endParaRPr lang="en-IE" dirty="0"/>
          </a:p>
        </p:txBody>
      </p:sp>
      <p:sp>
        <p:nvSpPr>
          <p:cNvPr id="3" name="Content Placeholder 2"/>
          <p:cNvSpPr>
            <a:spLocks noGrp="1"/>
          </p:cNvSpPr>
          <p:nvPr>
            <p:ph idx="1"/>
          </p:nvPr>
        </p:nvSpPr>
        <p:spPr>
          <a:xfrm>
            <a:off x="457200" y="980728"/>
            <a:ext cx="8229600" cy="5544616"/>
          </a:xfrm>
        </p:spPr>
        <p:txBody>
          <a:bodyPr>
            <a:noAutofit/>
          </a:bodyPr>
          <a:lstStyle/>
          <a:p>
            <a:pPr>
              <a:buFont typeface="Wingdings" panose="05000000000000000000" pitchFamily="2" charset="2"/>
              <a:buChar char="û"/>
            </a:pPr>
            <a:r>
              <a:rPr lang="en-IE" sz="2400" dirty="0" smtClean="0"/>
              <a:t>TSC Participants temporary reduction in payments while costs are recovered by SEM NEMO</a:t>
            </a:r>
          </a:p>
          <a:p>
            <a:pPr>
              <a:buFont typeface="Wingdings" panose="05000000000000000000" pitchFamily="2" charset="2"/>
              <a:buChar char="û"/>
            </a:pPr>
            <a:endParaRPr lang="en-IE" sz="2400" dirty="0" smtClean="0"/>
          </a:p>
          <a:p>
            <a:pPr>
              <a:buFont typeface="Wingdings" panose="05000000000000000000" pitchFamily="2" charset="2"/>
              <a:buChar char="û"/>
            </a:pPr>
            <a:r>
              <a:rPr lang="en-IE" sz="2400" dirty="0" smtClean="0"/>
              <a:t>TSC Participants backstop costs if (and only if):</a:t>
            </a:r>
          </a:p>
          <a:p>
            <a:pPr marL="1314450" lvl="2" indent="-457200">
              <a:buAutoNum type="alphaLcParenR"/>
            </a:pPr>
            <a:r>
              <a:rPr lang="en-IE" sz="2000" dirty="0" smtClean="0"/>
              <a:t>the extremely low probability event actually occurs, and</a:t>
            </a:r>
          </a:p>
          <a:p>
            <a:pPr marL="1314450" lvl="2" indent="-457200">
              <a:buAutoNum type="alphaLcParenR"/>
            </a:pPr>
            <a:r>
              <a:rPr lang="en-IE" sz="2000" dirty="0" smtClean="0"/>
              <a:t>all the mitigation measures don’t result in the recover costs</a:t>
            </a:r>
          </a:p>
        </p:txBody>
      </p:sp>
      <p:sp>
        <p:nvSpPr>
          <p:cNvPr id="4" name="Slide Number Placeholder 3"/>
          <p:cNvSpPr>
            <a:spLocks noGrp="1"/>
          </p:cNvSpPr>
          <p:nvPr>
            <p:ph type="sldNum" sz="quarter" idx="12"/>
          </p:nvPr>
        </p:nvSpPr>
        <p:spPr/>
        <p:txBody>
          <a:bodyPr/>
          <a:lstStyle/>
          <a:p>
            <a:fld id="{B86CE832-FA75-459F-A071-87AAF53281CD}" type="slidenum">
              <a:rPr lang="en-IE" smtClean="0"/>
              <a:t>9</a:t>
            </a:fld>
            <a:endParaRPr lang="en-IE"/>
          </a:p>
        </p:txBody>
      </p:sp>
    </p:spTree>
    <p:extLst>
      <p:ext uri="{BB962C8B-B14F-4D97-AF65-F5344CB8AC3E}">
        <p14:creationId xmlns:p14="http://schemas.microsoft.com/office/powerpoint/2010/main" val="3495228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romMMT xmlns="f69c7b9a-bbed-41f8-b24c-bbeb71979adf">true</FromMMT>
    <MMTID xmlns="f69c7b9a-bbed-41f8-b24c-bbeb71979adf">1788</MMTID>
    <ModID xmlns="bd8dd43f-48f8-46ce-9b8d-78f402b7750b">735</ModID>
  </documentManagement>
</p:properties>
</file>

<file path=customXml/itemProps1.xml><?xml version="1.0" encoding="utf-8"?>
<ds:datastoreItem xmlns:ds="http://schemas.openxmlformats.org/officeDocument/2006/customXml" ds:itemID="{BC5D252D-4217-4807-83CC-DD9F1FB9831F}"/>
</file>

<file path=customXml/itemProps2.xml><?xml version="1.0" encoding="utf-8"?>
<ds:datastoreItem xmlns:ds="http://schemas.openxmlformats.org/officeDocument/2006/customXml" ds:itemID="{75A7D8FB-A5C0-41AF-88CB-06B1C8857E4D}"/>
</file>

<file path=customXml/itemProps3.xml><?xml version="1.0" encoding="utf-8"?>
<ds:datastoreItem xmlns:ds="http://schemas.openxmlformats.org/officeDocument/2006/customXml" ds:itemID="{9D1538AA-C7BB-458D-8D6F-7FAF05D88886}"/>
</file>

<file path=docProps/app.xml><?xml version="1.0" encoding="utf-8"?>
<Properties xmlns="http://schemas.openxmlformats.org/officeDocument/2006/extended-properties" xmlns:vt="http://schemas.openxmlformats.org/officeDocument/2006/docPropsVTypes">
  <TotalTime>837</TotalTime>
  <Words>724</Words>
  <Application>Microsoft Office PowerPoint</Application>
  <PresentationFormat>On-screen Show (4:3)</PresentationFormat>
  <Paragraphs>79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Recovery of Costs due to  Invalid Ex-Ante Contracted Quantities in Imbalance Settlement</vt:lpstr>
      <vt:lpstr>Background</vt:lpstr>
      <vt:lpstr> Invalid Contracted Quantities - Scenarios</vt:lpstr>
      <vt:lpstr> Invalid Contracted Quantities - Probability</vt:lpstr>
      <vt:lpstr> Invalid Contracted Quantities - Impact</vt:lpstr>
      <vt:lpstr>Mitigation Measures</vt:lpstr>
      <vt:lpstr>Key Components of the Modification Proposal</vt:lpstr>
      <vt:lpstr>Proposal - Benefits</vt:lpstr>
      <vt:lpstr> Proposal – Implications</vt:lpstr>
      <vt:lpstr>Legal Drafting Overview</vt:lpstr>
      <vt:lpstr>Next Steps</vt:lpstr>
    </vt:vector>
  </TitlesOfParts>
  <Company>EirGrid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Mod_17_17 presentation 12122017</dc:title>
  <dc:creator>Thomson, Nigel</dc:creator>
  <cp:lastModifiedBy>Nigel Thomson</cp:lastModifiedBy>
  <cp:revision>99</cp:revision>
  <cp:lastPrinted>2017-10-18T10:37:28Z</cp:lastPrinted>
  <dcterms:created xsi:type="dcterms:W3CDTF">2017-10-10T18:47:47Z</dcterms:created>
  <dcterms:modified xsi:type="dcterms:W3CDTF">2018-01-22T09:11:12Z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3" name="File Category">
    <vt:lpwstr/>
  </property>
  <property fmtid="{D5CDD505-2E9C-101B-9397-08002B2CF9AE}" pid="4" name="iab7cdb7554d4997ae876b11632fa575">
    <vt:lpwstr/>
  </property>
  <property fmtid="{D5CDD505-2E9C-101B-9397-08002B2CF9AE}" pid="5" name="Process Type">
    <vt:lpwstr>Document</vt:lpwstr>
  </property>
  <property fmtid="{D5CDD505-2E9C-101B-9397-08002B2CF9AE}" pid="6" name="Doc Type">
    <vt:lpwstr>Modifications</vt:lpwstr>
  </property>
  <property fmtid="{D5CDD505-2E9C-101B-9397-08002B2CF9AE}" pid="9" name="Copy to Website">
    <vt:lpwstr>true</vt:lpwstr>
  </property>
  <property fmtid="{D5CDD505-2E9C-101B-9397-08002B2CF9AE}" pid="10" name="Mod ID">
    <vt:lpwstr>1073</vt:lpwstr>
  </property>
  <property fmtid="{D5CDD505-2E9C-101B-9397-08002B2CF9AE}" pid="11" name="Year of Modification Proposal">
    <vt:lpwstr>2017</vt:lpwstr>
  </property>
  <property fmtid="{D5CDD505-2E9C-101B-9397-08002B2CF9AE}" pid="12" name="Document Type">
    <vt:lpwstr>Slides</vt:lpwstr>
  </property>
  <property fmtid="{D5CDD505-2E9C-101B-9397-08002B2CF9AE}" pid="14" name="_CopySource">
    <vt:lpwstr>Mod_17_17 presentation 12122017.pptx</vt:lpwstr>
  </property>
  <property fmtid="{D5CDD505-2E9C-101B-9397-08002B2CF9AE}" pid="15" name="Order">
    <vt:r8>377000</vt:r8>
  </property>
</Properties>
</file>