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F4A29-030D-4B4F-B785-7ED1ED9ADCB5}" type="datetimeFigureOut">
              <a:rPr lang="en-IE" smtClean="0"/>
              <a:pPr/>
              <a:t>20/06/2018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964B5-F27B-4079-9831-3A1C4054BA1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88640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524000" y="1524000"/>
            <a:ext cx="583264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800" b="1" smtClean="0"/>
              <a:t>MOD_20_18</a:t>
            </a:r>
            <a:endParaRPr lang="en-GB" sz="3800" b="1" dirty="0" smtClean="0"/>
          </a:p>
          <a:p>
            <a:pPr algn="ctr"/>
            <a:endParaRPr lang="en-GB" sz="3800" b="1" dirty="0" smtClean="0"/>
          </a:p>
          <a:p>
            <a:pPr algn="ctr"/>
            <a:r>
              <a:rPr lang="en-GB" sz="3000" b="1" dirty="0" smtClean="0"/>
              <a:t>Agreed Procedure Updates</a:t>
            </a:r>
          </a:p>
          <a:p>
            <a:pPr algn="ctr"/>
            <a:endParaRPr lang="en-GB" sz="3800" b="1" dirty="0" smtClean="0"/>
          </a:p>
          <a:p>
            <a:pPr algn="ctr"/>
            <a:r>
              <a:rPr lang="en-GB" sz="3800" b="1" dirty="0" smtClean="0"/>
              <a:t>21</a:t>
            </a:r>
            <a:r>
              <a:rPr lang="en-GB" sz="3800" b="1" baseline="30000" dirty="0" smtClean="0"/>
              <a:t>st</a:t>
            </a:r>
            <a:r>
              <a:rPr lang="en-GB" sz="3800" b="1" dirty="0" smtClean="0"/>
              <a:t> June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28600" y="1447800"/>
            <a:ext cx="849694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Wingdings" pitchFamily="2" charset="2"/>
              <a:buChar char="Ø"/>
            </a:pPr>
            <a:r>
              <a:rPr lang="en-GB" sz="1600" dirty="0" smtClean="0"/>
              <a:t>This proposal seeks to make four Agreed Procedure changes, two of these correct errors and two add additional detail</a:t>
            </a:r>
          </a:p>
          <a:p>
            <a:pPr marL="179388" indent="-179388">
              <a:buFont typeface="Wingdings" pitchFamily="2" charset="2"/>
              <a:buChar char="Ø"/>
            </a:pPr>
            <a:endParaRPr lang="en-GB" sz="1600" dirty="0" smtClean="0"/>
          </a:p>
          <a:p>
            <a:pPr marL="179388" indent="-179388">
              <a:buFont typeface="Wingdings" pitchFamily="2" charset="2"/>
              <a:buChar char="Ø"/>
            </a:pPr>
            <a:endParaRPr lang="en-GB" sz="1600" dirty="0" smtClean="0"/>
          </a:p>
          <a:p>
            <a:pPr marL="179388" indent="-179388">
              <a:buFont typeface="Wingdings" pitchFamily="2" charset="2"/>
              <a:buChar char="Ø"/>
            </a:pPr>
            <a:r>
              <a:rPr lang="en-GB" sz="1600" dirty="0" smtClean="0"/>
              <a:t>The first error correction addresses an incorrect reference to Agreed Procedure 2 within Agreed Procedure 1. There is no longer an Agreed Procedure 2 in Part B so the correct reference is to Agreed Procedure 3 “Communication Channel Qualification”.</a:t>
            </a:r>
          </a:p>
          <a:p>
            <a:pPr marL="179388" indent="-179388">
              <a:buFont typeface="Wingdings" pitchFamily="2" charset="2"/>
              <a:buChar char="Ø"/>
            </a:pPr>
            <a:endParaRPr lang="en-GB" sz="1600" dirty="0" smtClean="0"/>
          </a:p>
          <a:p>
            <a:pPr marL="179388" indent="-179388">
              <a:buFont typeface="Wingdings" pitchFamily="2" charset="2"/>
              <a:buChar char="Ø"/>
            </a:pPr>
            <a:endParaRPr lang="en-GB" sz="1600" dirty="0" smtClean="0"/>
          </a:p>
          <a:p>
            <a:pPr marL="179388" indent="-179388">
              <a:buFont typeface="Wingdings" pitchFamily="2" charset="2"/>
              <a:buChar char="Ø"/>
            </a:pPr>
            <a:r>
              <a:rPr lang="en-GB" sz="1600" dirty="0" smtClean="0"/>
              <a:t>The second error correction is within Agreed Procedure 4 which states that a Gate Closure Identifier must be submitted when selecting a VDS for a Trading Day; however, no such identifier exists or is required since VDS can only be submitted prior to Gate Closure One</a:t>
            </a:r>
          </a:p>
          <a:p>
            <a:pPr marL="179388" indent="-179388">
              <a:buFont typeface="Wingdings" pitchFamily="2" charset="2"/>
              <a:buChar char="Ø"/>
            </a:pPr>
            <a:endParaRPr lang="en-GB" sz="16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524000" y="38100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Summary Information</a:t>
            </a:r>
            <a:endParaRPr lang="en-IE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04800" y="1524000"/>
            <a:ext cx="849694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Wingdings" pitchFamily="2" charset="2"/>
              <a:buChar char="Ø"/>
            </a:pPr>
            <a:r>
              <a:rPr lang="en-GB" sz="1600" dirty="0" smtClean="0"/>
              <a:t>The first piece of additional detail proposed is to add text to Agreed Procedure 15 which states ‘The Market Operator may include Variable Market Operator Charges for a Participant in a Billing Period in the next Market Operator Charge Invoice that is issued for Fixed Market Operator Charges’</a:t>
            </a:r>
          </a:p>
          <a:p>
            <a:pPr marL="179388" indent="-179388">
              <a:buFont typeface="Wingdings" pitchFamily="2" charset="2"/>
              <a:buChar char="Ø"/>
            </a:pPr>
            <a:endParaRPr lang="en-GB" sz="1600" dirty="0" smtClean="0"/>
          </a:p>
          <a:p>
            <a:pPr marL="179388" indent="-179388">
              <a:buFont typeface="Wingdings" pitchFamily="2" charset="2"/>
              <a:buChar char="Ø"/>
            </a:pPr>
            <a:r>
              <a:rPr lang="en-GB" sz="1600" dirty="0" smtClean="0"/>
              <a:t>This wording supplements text already in Appendix G which states that both charges may be included on a single invoice and replaces text in the AP which similarly states that they can be consolidated onto a single invoice but adds that VMOC can be included in </a:t>
            </a:r>
            <a:r>
              <a:rPr lang="en-GB" sz="1600" i="1" dirty="0" smtClean="0"/>
              <a:t>the next </a:t>
            </a:r>
            <a:r>
              <a:rPr lang="en-GB" sz="1600" dirty="0" smtClean="0"/>
              <a:t>FMOC invoice</a:t>
            </a:r>
          </a:p>
          <a:p>
            <a:pPr marL="179388" indent="-179388"/>
            <a:endParaRPr lang="en-GB" sz="1600" dirty="0" smtClean="0"/>
          </a:p>
          <a:p>
            <a:pPr marL="179388" indent="-179388">
              <a:buFont typeface="Wingdings" pitchFamily="2" charset="2"/>
              <a:buChar char="Ø"/>
            </a:pPr>
            <a:r>
              <a:rPr lang="en-GB" sz="1600" dirty="0" smtClean="0"/>
              <a:t>This second piece of additional detail proposed is to state what banking details will be used for payments to Participants</a:t>
            </a:r>
          </a:p>
          <a:p>
            <a:pPr marL="179388" indent="-179388">
              <a:buFont typeface="Wingdings" pitchFamily="2" charset="2"/>
              <a:buChar char="Ø"/>
            </a:pPr>
            <a:endParaRPr lang="en-GB" sz="1600" dirty="0" smtClean="0"/>
          </a:p>
          <a:p>
            <a:pPr marL="179388" indent="-179388">
              <a:buFont typeface="Wingdings" pitchFamily="2" charset="2"/>
              <a:buChar char="Ø"/>
            </a:pPr>
            <a:r>
              <a:rPr lang="en-GB" sz="1600" dirty="0" smtClean="0"/>
              <a:t>It is not currently specified when a change of account details will take effect</a:t>
            </a:r>
          </a:p>
          <a:p>
            <a:pPr marL="179388" indent="-179388">
              <a:buFont typeface="Wingdings" pitchFamily="2" charset="2"/>
              <a:buChar char="Ø"/>
            </a:pPr>
            <a:endParaRPr lang="en-GB" sz="1600" dirty="0" smtClean="0"/>
          </a:p>
          <a:p>
            <a:pPr marL="179388" indent="-179388">
              <a:buFont typeface="Wingdings" pitchFamily="2" charset="2"/>
              <a:buChar char="Ø"/>
            </a:pPr>
            <a:r>
              <a:rPr lang="en-GB" sz="1600" dirty="0" smtClean="0"/>
              <a:t>This proposal seeks to clarify that they will apply to settlement documents issued from the day after they have been approved in the Balancing Market Interface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38100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Summary Information Cont.</a:t>
            </a:r>
            <a:endParaRPr lang="en-IE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04800" y="2514600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Wingdings" pitchFamily="2" charset="2"/>
              <a:buChar char="Ø"/>
            </a:pPr>
            <a:r>
              <a:rPr lang="en-GB" sz="1600" dirty="0" smtClean="0"/>
              <a:t>These pieces of minor error correction and additional detail within the Agreed Procedures are intended to enhance the transparency of the affected clauses</a:t>
            </a:r>
          </a:p>
          <a:p>
            <a:pPr marL="179388" indent="-179388">
              <a:buFont typeface="Wingdings" pitchFamily="2" charset="2"/>
              <a:buChar char="Ø"/>
            </a:pPr>
            <a:endParaRPr lang="en-GB" sz="1600" dirty="0" smtClean="0"/>
          </a:p>
          <a:p>
            <a:pPr marL="179388" indent="-179388">
              <a:buFont typeface="Wingdings" pitchFamily="2" charset="2"/>
              <a:buChar char="Ø"/>
            </a:pPr>
            <a:endParaRPr lang="en-GB" sz="1600" dirty="0" smtClean="0"/>
          </a:p>
          <a:p>
            <a:pPr marL="179388" indent="-179388">
              <a:buFont typeface="Wingdings" pitchFamily="2" charset="2"/>
              <a:buChar char="Ø"/>
            </a:pPr>
            <a:endParaRPr lang="en-GB" sz="1600" dirty="0" smtClean="0"/>
          </a:p>
          <a:p>
            <a:pPr marL="179388" indent="-179388">
              <a:buFont typeface="Wingdings" pitchFamily="2" charset="2"/>
              <a:buChar char="Ø"/>
            </a:pPr>
            <a:r>
              <a:rPr lang="en-GB" sz="1600" dirty="0" smtClean="0"/>
              <a:t>If this proposal is not implemented then two errors will remain and two areas will lack sufficient detail on the procedures they describe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381000"/>
            <a:ext cx="583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Justification and Implications of not Implementing</a:t>
            </a:r>
            <a:endParaRPr lang="en-IE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1884</MMTID>
    <ModID xmlns="bd8dd43f-48f8-46ce-9b8d-78f402b7750b">756</ModID>
  </documentManagement>
</p:properties>
</file>

<file path=customXml/itemProps1.xml><?xml version="1.0" encoding="utf-8"?>
<ds:datastoreItem xmlns:ds="http://schemas.openxmlformats.org/officeDocument/2006/customXml" ds:itemID="{98CFA891-9C27-479A-AB5D-E0E6F851A491}"/>
</file>

<file path=customXml/itemProps2.xml><?xml version="1.0" encoding="utf-8"?>
<ds:datastoreItem xmlns:ds="http://schemas.openxmlformats.org/officeDocument/2006/customXml" ds:itemID="{162A4ACA-CB01-4E73-AE78-DE9E2978A818}"/>
</file>

<file path=customXml/itemProps3.xml><?xml version="1.0" encoding="utf-8"?>
<ds:datastoreItem xmlns:ds="http://schemas.openxmlformats.org/officeDocument/2006/customXml" ds:itemID="{43A987B0-1C70-40A4-9547-E20EC5266FC0}"/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339</Words>
  <Application>Microsoft Office PowerPoint</Application>
  <PresentationFormat>On-screen Show (4:3)</PresentationFormat>
  <Paragraphs>33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/>
  <cp:lastModifiedBy>Chris Goodman</cp:lastModifiedBy>
  <cp:revision>57</cp:revision>
  <dcterms:created xsi:type="dcterms:W3CDTF">2006-08-16T00:00:00Z</dcterms:created>
  <dcterms:modified xsi:type="dcterms:W3CDTF">2018-06-20T10:41:42Z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5" name="Copy to Website">
    <vt:lpwstr>true</vt:lpwstr>
  </property>
  <property fmtid="{D5CDD505-2E9C-101B-9397-08002B2CF9AE}" pid="6" name="Mod ID">
    <vt:lpwstr>1094</vt:lpwstr>
  </property>
  <property fmtid="{D5CDD505-2E9C-101B-9397-08002B2CF9AE}" pid="7" name="Year of Modification Proposal">
    <vt:lpwstr>2018</vt:lpwstr>
  </property>
  <property fmtid="{D5CDD505-2E9C-101B-9397-08002B2CF9AE}" pid="8" name="Document Type">
    <vt:lpwstr>Slides</vt:lpwstr>
  </property>
  <property fmtid="{D5CDD505-2E9C-101B-9397-08002B2CF9AE}" pid="10" name="_CopySource">
    <vt:lpwstr>Mod_20_18 Agreed Procedure Updates.pptx</vt:lpwstr>
  </property>
  <property fmtid="{D5CDD505-2E9C-101B-9397-08002B2CF9AE}" pid="11" name="Order">
    <vt:r8>387900</vt:r8>
  </property>
</Properties>
</file>