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F4A29-030D-4B4F-B785-7ED1ED9ADCB5}" type="datetimeFigureOut">
              <a:rPr lang="en-IE" smtClean="0"/>
              <a:pPr/>
              <a:t>15/08/2018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964B5-F27B-4079-9831-3A1C4054BA1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547664" y="1700808"/>
            <a:ext cx="583264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800" b="1" dirty="0" smtClean="0"/>
              <a:t>MOD_20_18</a:t>
            </a:r>
          </a:p>
          <a:p>
            <a:pPr algn="ctr"/>
            <a:r>
              <a:rPr lang="en-GB" sz="3800" b="1" dirty="0" smtClean="0"/>
              <a:t>Agreed Procedure Updates Version 2</a:t>
            </a:r>
          </a:p>
          <a:p>
            <a:pPr algn="ctr"/>
            <a:endParaRPr lang="en-GB" sz="3800" b="1" dirty="0" smtClean="0"/>
          </a:p>
          <a:p>
            <a:pPr algn="ctr"/>
            <a:r>
              <a:rPr lang="en-GB" sz="3800" b="1" smtClean="0"/>
              <a:t>16</a:t>
            </a:r>
            <a:r>
              <a:rPr lang="en-GB" sz="3800" b="1" baseline="30000" smtClean="0"/>
              <a:t>th</a:t>
            </a:r>
            <a:r>
              <a:rPr lang="en-GB" sz="3800" b="1" smtClean="0"/>
              <a:t> August 2018</a:t>
            </a:r>
          </a:p>
          <a:p>
            <a:pPr algn="ctr"/>
            <a:endParaRPr lang="en-GB" sz="3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28600" y="1066800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Agreed Procedure updates proposal seeks to correct two errors (Unchanged from Version 1) and add two pieces of additional or more detailed information (Updated from Version 1)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Error Correction: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Correct a reference to Agreed Procedure 2 that should be to Agreed Procedure 3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Remove an incorrect reference to Gate Closure Identifier within submissions to select Validation Data Set number </a:t>
            </a:r>
          </a:p>
          <a:p>
            <a:pPr lvl="1">
              <a:buFont typeface="Wingdings" pitchFamily="2" charset="2"/>
              <a:buChar char="Ø"/>
            </a:pPr>
            <a:endParaRPr lang="en-GB" dirty="0" smtClean="0"/>
          </a:p>
          <a:p>
            <a:pPr marL="0" lvl="1">
              <a:buFont typeface="Wingdings" pitchFamily="2" charset="2"/>
              <a:buChar char="Ø"/>
            </a:pPr>
            <a:r>
              <a:rPr lang="en-GB" dirty="0" smtClean="0"/>
              <a:t>Additional Information:</a:t>
            </a:r>
          </a:p>
          <a:p>
            <a:pPr marL="457200" lvl="2">
              <a:buFont typeface="Wingdings" pitchFamily="2" charset="2"/>
              <a:buChar char="Ø"/>
            </a:pPr>
            <a:r>
              <a:rPr lang="en-GB" dirty="0" smtClean="0"/>
              <a:t>Details added to more explicitly specify Monthly invoicing of Variable Market Operator Charge and to specify that this will be included on a single invoices where this is currently ‘as required/as the Market Operator shall decide’ (wording updated to reflect calendar month for version 2)</a:t>
            </a:r>
          </a:p>
          <a:p>
            <a:pPr marL="457200" lvl="2">
              <a:buFont typeface="Wingdings" pitchFamily="2" charset="2"/>
              <a:buChar char="Ø"/>
            </a:pPr>
            <a:r>
              <a:rPr lang="en-GB" dirty="0" smtClean="0"/>
              <a:t>Reference to Billing Period summations for Variable Market Operator Charges removed (Code Body update new to Version 2)</a:t>
            </a:r>
          </a:p>
          <a:p>
            <a:pPr marL="457200" lvl="2">
              <a:buFont typeface="Wingdings" pitchFamily="2" charset="2"/>
              <a:buChar char="Ø"/>
            </a:pPr>
            <a:r>
              <a:rPr lang="en-GB" dirty="0" smtClean="0"/>
              <a:t>Details on what banking information is used based on when it is approved (wording amended for version 2)</a:t>
            </a:r>
          </a:p>
          <a:p>
            <a:pPr marL="457200" lvl="2">
              <a:buFont typeface="Wingdings" pitchFamily="2" charset="2"/>
              <a:buChar char="Ø"/>
            </a:pPr>
            <a:endParaRPr lang="en-GB" dirty="0" smtClean="0"/>
          </a:p>
          <a:p>
            <a:pPr lvl="1">
              <a:buFont typeface="Wingdings" pitchFamily="2" charset="2"/>
              <a:buChar char="Ø"/>
            </a:pPr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Summary Information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Legal Drafting Changes</a:t>
            </a:r>
            <a:endParaRPr lang="en-IE" sz="2400" b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 l="16667" t="34074" r="16667" b="9630"/>
          <a:stretch>
            <a:fillRect/>
          </a:stretch>
        </p:blipFill>
        <p:spPr bwMode="auto">
          <a:xfrm>
            <a:off x="457200" y="1371600"/>
            <a:ext cx="8382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Legal Drafting Changes</a:t>
            </a:r>
            <a:endParaRPr lang="en-IE" sz="2400" b="1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 l="17083" t="20000" r="16667" b="8889"/>
          <a:stretch>
            <a:fillRect/>
          </a:stretch>
        </p:blipFill>
        <p:spPr bwMode="auto">
          <a:xfrm>
            <a:off x="457200" y="1143000"/>
            <a:ext cx="8153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Legal Drafting Changes</a:t>
            </a:r>
            <a:endParaRPr lang="en-IE" sz="2400" b="1" u="sng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print"/>
          <a:srcRect l="30833" t="16296" r="30833" b="8148"/>
          <a:stretch>
            <a:fillRect/>
          </a:stretch>
        </p:blipFill>
        <p:spPr bwMode="auto">
          <a:xfrm>
            <a:off x="304800" y="1371600"/>
            <a:ext cx="8534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85800" y="1066800"/>
            <a:ext cx="762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Note – associated changes to ‘where’ clauses not shown</a:t>
            </a:r>
            <a:endParaRPr lang="en-IE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Legal Drafting Changes</a:t>
            </a:r>
            <a:endParaRPr lang="en-IE" sz="2400" b="1" u="sng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 cstate="print"/>
          <a:srcRect l="31195" t="42870" r="30833" b="16296"/>
          <a:stretch>
            <a:fillRect/>
          </a:stretch>
        </p:blipFill>
        <p:spPr bwMode="auto">
          <a:xfrm>
            <a:off x="533400" y="1143000"/>
            <a:ext cx="8001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19672" y="620688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Justification and Implications of </a:t>
            </a:r>
            <a:r>
              <a:rPr lang="en-GB" sz="2400" b="1" u="sng" smtClean="0"/>
              <a:t>Not Implementing</a:t>
            </a:r>
            <a:endParaRPr lang="en-IE" sz="2400" b="1" u="sng" dirty="0"/>
          </a:p>
        </p:txBody>
      </p:sp>
      <p:sp>
        <p:nvSpPr>
          <p:cNvPr id="7" name="Rectangle 6"/>
          <p:cNvSpPr/>
          <p:nvPr/>
        </p:nvSpPr>
        <p:spPr>
          <a:xfrm>
            <a:off x="838200" y="1859340"/>
            <a:ext cx="7696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buFont typeface="Wingdings" pitchFamily="2" charset="2"/>
              <a:buChar char="Ø"/>
            </a:pPr>
            <a:r>
              <a:rPr lang="en-GB" dirty="0" smtClean="0"/>
              <a:t>These pieces of minor error correction and additional detail within the Agreed Procedures are intended to enhance the transparency of the affected clauses</a:t>
            </a:r>
          </a:p>
          <a:p>
            <a:pPr marL="179388" indent="-179388">
              <a:buFont typeface="Wingdings" pitchFamily="2" charset="2"/>
              <a:buChar char="Ø"/>
            </a:pPr>
            <a:endParaRPr lang="en-GB" dirty="0" smtClean="0"/>
          </a:p>
          <a:p>
            <a:pPr marL="179388" indent="-179388">
              <a:buFont typeface="Wingdings" pitchFamily="2" charset="2"/>
              <a:buChar char="Ø"/>
            </a:pPr>
            <a:endParaRPr lang="en-GB" dirty="0" smtClean="0"/>
          </a:p>
          <a:p>
            <a:pPr marL="179388" indent="-179388">
              <a:buFont typeface="Wingdings" pitchFamily="2" charset="2"/>
              <a:buChar char="Ø"/>
            </a:pPr>
            <a:endParaRPr lang="en-GB" dirty="0" smtClean="0"/>
          </a:p>
          <a:p>
            <a:pPr marL="179388" indent="-179388">
              <a:buFont typeface="Wingdings" pitchFamily="2" charset="2"/>
              <a:buChar char="Ø"/>
            </a:pPr>
            <a:r>
              <a:rPr lang="en-GB" dirty="0" smtClean="0"/>
              <a:t>If this proposal is not implemented then two errors will remain, two areas will lack sufficient detail on the procedures they describe and the </a:t>
            </a:r>
            <a:r>
              <a:rPr lang="en-GB" smtClean="0"/>
              <a:t>VMOC invoicing </a:t>
            </a:r>
            <a:r>
              <a:rPr lang="en-GB" dirty="0" smtClean="0"/>
              <a:t>approach in particular will be misleading within the Code and </a:t>
            </a:r>
            <a:r>
              <a:rPr lang="en-GB" smtClean="0"/>
              <a:t>Agreed Procedure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1901</MMTID>
    <ModID xmlns="bd8dd43f-48f8-46ce-9b8d-78f402b7750b">756</ModID>
  </documentManagement>
</p:properties>
</file>

<file path=customXml/itemProps1.xml><?xml version="1.0" encoding="utf-8"?>
<ds:datastoreItem xmlns:ds="http://schemas.openxmlformats.org/officeDocument/2006/customXml" ds:itemID="{3F2066D6-15C0-4119-A854-9533C99DB943}"/>
</file>

<file path=customXml/itemProps2.xml><?xml version="1.0" encoding="utf-8"?>
<ds:datastoreItem xmlns:ds="http://schemas.openxmlformats.org/officeDocument/2006/customXml" ds:itemID="{7EDC0438-2326-4C5F-89CD-526FD1A2B9F8}"/>
</file>

<file path=customXml/itemProps3.xml><?xml version="1.0" encoding="utf-8"?>
<ds:datastoreItem xmlns:ds="http://schemas.openxmlformats.org/officeDocument/2006/customXml" ds:itemID="{B8D578C5-C3EC-4A06-BD03-74744D35603B}"/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265</Words>
  <Application>Microsoft Office PowerPoint</Application>
  <PresentationFormat>On-screen Show (4:3)</PresentationFormat>
  <Paragraphs>33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2</dc:title>
  <dc:creator/>
  <cp:lastModifiedBy>slinnane</cp:lastModifiedBy>
  <cp:revision>40</cp:revision>
  <dcterms:created xsi:type="dcterms:W3CDTF">2006-08-16T00:00:00Z</dcterms:created>
  <dcterms:modified xsi:type="dcterms:W3CDTF">2018-08-15T15:07:41Z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3" name="Copy to Website Date">
    <vt:lpwstr>2018-08-21T11:10:00+00:00</vt:lpwstr>
  </property>
  <property fmtid="{D5CDD505-2E9C-101B-9397-08002B2CF9AE}" pid="4" name="Copy Status">
    <vt:lpwstr>Success!</vt:lpwstr>
  </property>
  <property fmtid="{D5CDD505-2E9C-101B-9397-08002B2CF9AE}" pid="5" name="Copy to Website">
    <vt:lpwstr>true</vt:lpwstr>
  </property>
  <property fmtid="{D5CDD505-2E9C-101B-9397-08002B2CF9AE}" pid="6" name="Mod ID">
    <vt:lpwstr>1094</vt:lpwstr>
  </property>
  <property fmtid="{D5CDD505-2E9C-101B-9397-08002B2CF9AE}" pid="7" name="Year of Modification Proposal">
    <vt:lpwstr>2018</vt:lpwstr>
  </property>
  <property fmtid="{D5CDD505-2E9C-101B-9397-08002B2CF9AE}" pid="8" name="Document Type">
    <vt:lpwstr>Slides</vt:lpwstr>
  </property>
  <property fmtid="{D5CDD505-2E9C-101B-9397-08002B2CF9AE}" pid="10" name="_CopySource">
    <vt:lpwstr>Mod_20_18 Agreed Procedure Updates Version 2 .pptx</vt:lpwstr>
  </property>
  <property fmtid="{D5CDD505-2E9C-101B-9397-08002B2CF9AE}" pid="11" name="Order">
    <vt:r8>389600</vt:r8>
  </property>
</Properties>
</file>