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>
        <p:scale>
          <a:sx n="79" d="100"/>
          <a:sy n="79" d="100"/>
        </p:scale>
        <p:origin x="-2556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15/08/2018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794571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Mod_21_18v2</a:t>
            </a:r>
          </a:p>
          <a:p>
            <a:pPr algn="ctr"/>
            <a:r>
              <a:rPr lang="en-GB" sz="3800" b="1" dirty="0" smtClean="0"/>
              <a:t>Application of Settlement Reallocation Agreements to Market Operator Charges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dirty="0" smtClean="0"/>
              <a:t>16</a:t>
            </a:r>
            <a:r>
              <a:rPr lang="en-GB" sz="3800" b="1" baseline="30000" dirty="0" smtClean="0"/>
              <a:t>th</a:t>
            </a:r>
            <a:r>
              <a:rPr lang="en-GB" sz="3800" b="1" dirty="0" smtClean="0"/>
              <a:t> August 2018</a:t>
            </a:r>
          </a:p>
          <a:p>
            <a:pPr algn="ctr"/>
            <a:endParaRPr lang="en-GB" sz="3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</a:t>
            </a:r>
            <a:r>
              <a:rPr lang="en-GB" sz="2400" b="1" u="sng" dirty="0"/>
              <a:t>Drafting</a:t>
            </a:r>
            <a:r>
              <a:rPr lang="en-GB" sz="2400" b="1" u="sng" dirty="0" smtClean="0"/>
              <a:t>:</a:t>
            </a:r>
            <a:endParaRPr lang="en-IE" sz="2400" b="1" u="sng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65300" y="11207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77976"/>
            <a:ext cx="6310313" cy="345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12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51756" y="62068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Drafting:</a:t>
            </a:r>
            <a:endParaRPr lang="en-IE" sz="2400" b="1" u="sng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65300" y="11207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77976"/>
            <a:ext cx="6310313" cy="345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4793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1066800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The ISEM Market Rules Working Groups included an understanding that the Settlement Reallocation Agreements should cover all periodical financial obligations, including Market Operator Charges.</a:t>
            </a:r>
            <a:endParaRPr lang="en-GB" dirty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This has not been reflected in the drafting of the SRAs as circulated.  </a:t>
            </a:r>
          </a:p>
          <a:p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Although Mod_21_18v1 aimed to deal with this issue; the effect of Mod_21_18v1 would be to negatively impact on the understanding of Settlement Documents in the TSC as developed with the Irish Revenue and HM Revenue and Customs.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Mod_21_18v2 therefore proposes to amend both Agreed Procedure 10 of the TSC and Appendix 2 of AP10 (The Settlement Reallocation Agreement), which will now have to be re-executed by Market Participants.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Modification Proposal Justification and Implications of not Implementing</a:t>
            </a:r>
            <a:endParaRPr lang="en-IE" sz="24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905000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This rules do not currently provide for Settlement Reallocation Agreements to apply to transfer of amounts owing related to Market Operator Charges.  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Since the decision during the rules working groups was that the Market Operator Charge should be included, this proposal aims to reflect that decision.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If this Modification is not made, then all Secondary Participants would need to be fully collateralised to participate in the market at Go-Live.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</a:t>
            </a:r>
            <a:endParaRPr lang="en-IE" sz="2400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3038" y="2171700"/>
            <a:ext cx="62579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</a:t>
            </a:r>
            <a:endParaRPr lang="en-IE" sz="2400" b="1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0663" y="2362200"/>
            <a:ext cx="61626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5178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Drafting: AP 10 – Appendix 2</a:t>
            </a:r>
            <a:endParaRPr lang="en-IE" sz="2400" b="1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9688" y="1528763"/>
            <a:ext cx="6524625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1066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Drafting: TSC PART B</a:t>
            </a:r>
            <a:endParaRPr lang="en-IE" sz="2400" b="1" u="sn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4038"/>
            <a:ext cx="777240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3305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Drafting: TSC PART B Glossary</a:t>
            </a:r>
            <a:endParaRPr lang="en-IE" sz="2400" b="1" u="sng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9238" y="1905000"/>
            <a:ext cx="61055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2029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</a:t>
            </a:r>
            <a:r>
              <a:rPr lang="en-GB" sz="2400" b="1" u="sng" dirty="0"/>
              <a:t>: TSC PART B Glossary</a:t>
            </a:r>
            <a:endParaRPr lang="en-IE" sz="2400" b="1" u="sng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9238" y="1905000"/>
            <a:ext cx="61055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801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1896</MMTID>
    <ModID xmlns="bd8dd43f-48f8-46ce-9b8d-78f402b7750b">757</Mod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6D8C71-DB53-4CAF-BCD9-C610E44656D2}"/>
</file>

<file path=customXml/itemProps2.xml><?xml version="1.0" encoding="utf-8"?>
<ds:datastoreItem xmlns:ds="http://schemas.openxmlformats.org/officeDocument/2006/customXml" ds:itemID="{FE288842-D059-4865-957E-0AFED3358C71}"/>
</file>

<file path=customXml/itemProps3.xml><?xml version="1.0" encoding="utf-8"?>
<ds:datastoreItem xmlns:ds="http://schemas.openxmlformats.org/officeDocument/2006/customXml" ds:itemID="{217CC923-54F8-4343-A0B8-1D6851DB3439}"/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261</Words>
  <Application>Microsoft Office PowerPoint</Application>
  <PresentationFormat>On-screen Show (4:3)</PresentationFormat>
  <Paragraphs>38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Gallagher, Elaine</dc:creator>
  <cp:lastModifiedBy>slinnane</cp:lastModifiedBy>
  <cp:revision>16</cp:revision>
  <dcterms:created xsi:type="dcterms:W3CDTF">2006-08-16T00:00:00Z</dcterms:created>
  <dcterms:modified xsi:type="dcterms:W3CDTF">2018-08-15T15:22:51Z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1095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Mod_21_18 Application of Settlement Reallocation Agreements to Market Operator Charges.pptx</vt:lpwstr>
  </property>
  <property fmtid="{D5CDD505-2E9C-101B-9397-08002B2CF9AE}" pid="11" name="Order">
    <vt:r8>389100</vt:r8>
  </property>
</Properties>
</file>