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1F4A29-030D-4B4F-B785-7ED1ED9ADCB5}" type="datetimeFigureOut">
              <a:rPr lang="en-IE" smtClean="0"/>
              <a:pPr/>
              <a:t>13/06/2018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685800" y="1524000"/>
            <a:ext cx="8077200" cy="2893100"/>
          </a:xfrm>
          <a:prstGeom prst="rect">
            <a:avLst/>
          </a:prstGeom>
          <a:noFill/>
        </p:spPr>
        <p:txBody>
          <a:bodyPr wrap="square" rtlCol="0">
            <a:spAutoFit/>
          </a:bodyPr>
          <a:lstStyle/>
          <a:p>
            <a:pPr algn="ctr"/>
            <a:r>
              <a:rPr lang="en-GB" sz="3800" b="1" dirty="0" smtClean="0"/>
              <a:t>MOD_22_18</a:t>
            </a:r>
          </a:p>
          <a:p>
            <a:pPr algn="ctr"/>
            <a:endParaRPr lang="en-GB" sz="3800" b="1" dirty="0" smtClean="0"/>
          </a:p>
          <a:p>
            <a:pPr algn="ctr"/>
            <a:r>
              <a:rPr lang="en-GB" sz="3000" b="1" dirty="0" smtClean="0"/>
              <a:t>Credit Cover Signage and Subscript Correction	</a:t>
            </a:r>
            <a:r>
              <a:rPr lang="en-GB" sz="3800" b="1" dirty="0" smtClean="0"/>
              <a:t>	</a:t>
            </a:r>
          </a:p>
          <a:p>
            <a:pPr algn="ctr"/>
            <a:r>
              <a:rPr lang="en-GB" sz="3800" b="1" dirty="0" smtClean="0"/>
              <a:t>21</a:t>
            </a:r>
            <a:r>
              <a:rPr lang="en-GB" sz="3800" b="1" baseline="30000" dirty="0" smtClean="0"/>
              <a:t>st</a:t>
            </a:r>
            <a:r>
              <a:rPr lang="en-GB" sz="3800" b="1" dirty="0" smtClean="0"/>
              <a:t> June 2018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1143000"/>
            <a:ext cx="8496944" cy="3785652"/>
          </a:xfrm>
          <a:prstGeom prst="rect">
            <a:avLst/>
          </a:prstGeom>
          <a:noFill/>
        </p:spPr>
        <p:txBody>
          <a:bodyPr wrap="square" rtlCol="0">
            <a:spAutoFit/>
          </a:bodyPr>
          <a:lstStyle/>
          <a:p>
            <a:pPr marL="179388" indent="-179388">
              <a:buFont typeface="Wingdings" pitchFamily="2" charset="2"/>
              <a:buChar char="Ø"/>
            </a:pPr>
            <a:r>
              <a:rPr lang="en-GB" sz="2000" dirty="0" smtClean="0"/>
              <a:t>This proposal seeks to address two issues with the algebraic formulation of some of the credit cover rules within Part B as follows;</a:t>
            </a:r>
          </a:p>
          <a:p>
            <a:pPr marL="179388" indent="-179388">
              <a:buFont typeface="Wingdings" pitchFamily="2" charset="2"/>
              <a:buChar char="Ø"/>
            </a:pPr>
            <a:endParaRPr lang="en-GB" sz="2000" dirty="0" smtClean="0"/>
          </a:p>
          <a:p>
            <a:pPr marL="636588" lvl="1" indent="-179388">
              <a:buFont typeface="Wingdings" pitchFamily="2" charset="2"/>
              <a:buChar char="Ø"/>
            </a:pPr>
            <a:r>
              <a:rPr lang="en-GB" sz="2000" u="sng" dirty="0" smtClean="0"/>
              <a:t>There is no subscript assigned to the Historical Assessment Period (HAP</a:t>
            </a:r>
            <a:r>
              <a:rPr lang="en-GB" sz="2000" u="sng" dirty="0" smtClean="0"/>
              <a:t>) in Part B </a:t>
            </a:r>
            <a:r>
              <a:rPr lang="en-GB" sz="2000" u="sng" dirty="0" smtClean="0"/>
              <a:t>and as a result the subscripts for Billing Periods and Undefined Exposure </a:t>
            </a:r>
            <a:r>
              <a:rPr lang="en-GB" sz="2000" u="sng" dirty="0" smtClean="0"/>
              <a:t>Periods are </a:t>
            </a:r>
            <a:r>
              <a:rPr lang="en-GB" sz="2000" u="sng" dirty="0" smtClean="0"/>
              <a:t>being </a:t>
            </a:r>
            <a:r>
              <a:rPr lang="en-GB" sz="2000" u="sng" dirty="0" smtClean="0"/>
              <a:t>incorrectly used </a:t>
            </a:r>
            <a:r>
              <a:rPr lang="en-GB" sz="2000" dirty="0" smtClean="0"/>
              <a:t>for one count and two sums over the HAP in clauses to calculate the mean of Daily Average Imbalance Settlement Prices</a:t>
            </a:r>
            <a:endParaRPr lang="en-GB" sz="2000" dirty="0" smtClean="0"/>
          </a:p>
          <a:p>
            <a:pPr marL="636588" lvl="1" indent="-179388"/>
            <a:endParaRPr lang="en-GB" sz="2000" dirty="0" smtClean="0"/>
          </a:p>
          <a:p>
            <a:pPr marL="636588" lvl="1" indent="-179388">
              <a:buFont typeface="Wingdings" pitchFamily="2" charset="2"/>
              <a:buChar char="Ø"/>
            </a:pPr>
            <a:r>
              <a:rPr lang="en-GB" sz="2000" u="sng" dirty="0" smtClean="0"/>
              <a:t>The application of </a:t>
            </a:r>
            <a:r>
              <a:rPr lang="en-GB" sz="2000" u="sng" dirty="0" smtClean="0"/>
              <a:t>standard </a:t>
            </a:r>
            <a:r>
              <a:rPr lang="en-GB" sz="2000" u="sng" dirty="0" smtClean="0"/>
              <a:t>d</a:t>
            </a:r>
            <a:r>
              <a:rPr lang="en-GB" sz="2000" u="sng" dirty="0" smtClean="0"/>
              <a:t>eviation </a:t>
            </a:r>
            <a:r>
              <a:rPr lang="en-GB" sz="2000" u="sng" dirty="0" smtClean="0"/>
              <a:t>is incorrect in three places due to the signage convention not accounting for the sign of the averaged variable to which the Standard Deviation is being applied </a:t>
            </a:r>
          </a:p>
        </p:txBody>
      </p:sp>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Summary Information</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28600" y="1219200"/>
            <a:ext cx="8496944" cy="4832092"/>
          </a:xfrm>
          <a:prstGeom prst="rect">
            <a:avLst/>
          </a:prstGeom>
          <a:noFill/>
        </p:spPr>
        <p:txBody>
          <a:bodyPr wrap="square" rtlCol="0">
            <a:spAutoFit/>
          </a:bodyPr>
          <a:lstStyle/>
          <a:p>
            <a:pPr marL="179388" indent="-179388">
              <a:buFont typeface="Wingdings" pitchFamily="2" charset="2"/>
              <a:buChar char="Ø"/>
            </a:pPr>
            <a:r>
              <a:rPr lang="en-GB" sz="1600" u="sng" dirty="0" smtClean="0"/>
              <a:t>We propose using a capital H, which is not currently in use, as the subscript for the </a:t>
            </a:r>
            <a:r>
              <a:rPr lang="en-GB" sz="1600" u="sng" dirty="0" smtClean="0"/>
              <a:t>Historical Assessment Period</a:t>
            </a:r>
            <a:endParaRPr lang="en-GB" sz="1600" u="sng" dirty="0" smtClean="0"/>
          </a:p>
          <a:p>
            <a:pPr marL="179388" indent="-179388">
              <a:buFont typeface="Wingdings" pitchFamily="2" charset="2"/>
              <a:buChar char="Ø"/>
            </a:pPr>
            <a:endParaRPr lang="en-GB" sz="1600" dirty="0" smtClean="0"/>
          </a:p>
          <a:p>
            <a:pPr marL="179388" indent="-179388">
              <a:buFont typeface="Wingdings" pitchFamily="2" charset="2"/>
              <a:buChar char="Ø"/>
            </a:pPr>
            <a:r>
              <a:rPr lang="en-GB" sz="1600" u="sng" dirty="0" smtClean="0"/>
              <a:t>The proposed approach mirrors the approach taken under Part A for similar calculations</a:t>
            </a:r>
            <a:r>
              <a:rPr lang="en-GB" sz="1600" dirty="0" smtClean="0"/>
              <a:t>, albeit that Part A had separate subscripts for energy and capacity Historical Assessment Periods where Part B only requires one for </a:t>
            </a:r>
            <a:r>
              <a:rPr lang="en-GB" sz="1600" dirty="0" smtClean="0"/>
              <a:t>energy due to credit calculations for capacity having  a different treatment under Part B (i.e. undefined exposure calculated by socialising payment amounts as opposed to determining a Credit Assessment Price)</a:t>
            </a:r>
            <a:endParaRPr lang="en-GB" sz="1600" dirty="0" smtClean="0"/>
          </a:p>
          <a:p>
            <a:pPr marL="179388" indent="-179388">
              <a:buFont typeface="Wingdings" pitchFamily="2" charset="2"/>
              <a:buChar char="Ø"/>
            </a:pPr>
            <a:endParaRPr lang="en-GB" sz="1600" dirty="0" smtClean="0"/>
          </a:p>
          <a:p>
            <a:pPr marL="179388" indent="-179388">
              <a:buFont typeface="Wingdings" pitchFamily="2" charset="2"/>
              <a:buChar char="Ø"/>
            </a:pPr>
            <a:r>
              <a:rPr lang="en-GB" sz="1600" u="sng" dirty="0" smtClean="0"/>
              <a:t>There are two incorrect subscript applications for the HAP as follows;</a:t>
            </a:r>
          </a:p>
          <a:p>
            <a:pPr marL="636588" lvl="1" indent="-179388">
              <a:buFont typeface="Wingdings" pitchFamily="2" charset="2"/>
              <a:buChar char="Ø"/>
            </a:pPr>
            <a:r>
              <a:rPr lang="en-GB" sz="1600" dirty="0" smtClean="0"/>
              <a:t>Paragraph G.14.2.2 calculates the number of Daily Average Imbalance Settlement Prices in the HAP by counting the Settlement Days in the applicable HAP but incorrectly denotes this as a count over ‘d in b’ where d is the subscript for a settlement day which is correct but </a:t>
            </a:r>
            <a:r>
              <a:rPr lang="en-GB" sz="1600" u="sng" dirty="0" smtClean="0"/>
              <a:t>b is the subscript for a Billing Period as opposed to a HAP</a:t>
            </a:r>
          </a:p>
          <a:p>
            <a:pPr marL="636588" lvl="1" indent="-179388">
              <a:buFont typeface="Wingdings" pitchFamily="2" charset="2"/>
              <a:buChar char="Ø"/>
            </a:pPr>
            <a:r>
              <a:rPr lang="en-GB" sz="1600" dirty="0" smtClean="0"/>
              <a:t>Paragraphs G.14.2.3 and G.14.2.4 each calculate a sum over days in a HAP as part of a broader calculation but incorrectly denote this as a sum over ‘d in g’ where </a:t>
            </a:r>
            <a:r>
              <a:rPr lang="en-GB" sz="1600" u="sng" dirty="0" smtClean="0"/>
              <a:t>g is the subscript for Undefined Exposure Period as opposed to a HAP</a:t>
            </a:r>
          </a:p>
          <a:p>
            <a:pPr marL="636588" lvl="1" indent="-179388">
              <a:buFont typeface="Wingdings" pitchFamily="2" charset="2"/>
              <a:buChar char="Ø"/>
            </a:pPr>
            <a:endParaRPr lang="en-GB" dirty="0" smtClean="0"/>
          </a:p>
          <a:p>
            <a:pPr marL="636588" lvl="1" indent="-179388">
              <a:buFont typeface="Wingdings" pitchFamily="2" charset="2"/>
              <a:buChar char="Ø"/>
            </a:pPr>
            <a:endParaRPr lang="en-GB" dirty="0" smtClean="0"/>
          </a:p>
        </p:txBody>
      </p:sp>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Summary Information – Subscript Errors</a:t>
            </a:r>
            <a:endParaRPr lang="en-IE" sz="24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1143000"/>
            <a:ext cx="8496944" cy="923330"/>
          </a:xfrm>
          <a:prstGeom prst="rect">
            <a:avLst/>
          </a:prstGeom>
          <a:noFill/>
        </p:spPr>
        <p:txBody>
          <a:bodyPr wrap="square" rtlCol="0">
            <a:spAutoFit/>
          </a:bodyPr>
          <a:lstStyle/>
          <a:p>
            <a:pPr marL="179388" indent="-179388">
              <a:buFont typeface="Wingdings" pitchFamily="2" charset="2"/>
              <a:buChar char="Ø"/>
            </a:pPr>
            <a:r>
              <a:rPr lang="en-GB" dirty="0" smtClean="0"/>
              <a:t>The proposed legal drafting changes to address </a:t>
            </a:r>
            <a:r>
              <a:rPr lang="en-GB" dirty="0" smtClean="0"/>
              <a:t>the subscript </a:t>
            </a:r>
            <a:r>
              <a:rPr lang="en-GB" dirty="0" smtClean="0"/>
              <a:t>items are as </a:t>
            </a:r>
            <a:r>
              <a:rPr lang="en-GB" dirty="0" smtClean="0"/>
              <a:t>follows;</a:t>
            </a:r>
            <a:endParaRPr lang="en-GB" dirty="0" smtClean="0"/>
          </a:p>
          <a:p>
            <a:pPr marL="179388" indent="-179388">
              <a:buFont typeface="Wingdings" pitchFamily="2" charset="2"/>
              <a:buChar char="Ø"/>
            </a:pPr>
            <a:endParaRPr lang="en-GB" dirty="0" smtClean="0"/>
          </a:p>
          <a:p>
            <a:pPr marL="179388" indent="-179388"/>
            <a:endParaRPr lang="en-GB" dirty="0" smtClean="0"/>
          </a:p>
        </p:txBody>
      </p:sp>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Legal Drafting 1 – Subscript Errors</a:t>
            </a:r>
            <a:endParaRPr lang="en-IE" sz="2400" b="1" u="sng" dirty="0"/>
          </a:p>
        </p:txBody>
      </p:sp>
      <p:pic>
        <p:nvPicPr>
          <p:cNvPr id="1026" name="Picture 2"/>
          <p:cNvPicPr>
            <a:picLocks noChangeAspect="1" noChangeArrowheads="1"/>
          </p:cNvPicPr>
          <p:nvPr/>
        </p:nvPicPr>
        <p:blipFill>
          <a:blip r:embed="rId6" cstate="print"/>
          <a:srcRect/>
          <a:stretch>
            <a:fillRect/>
          </a:stretch>
        </p:blipFill>
        <p:spPr bwMode="auto">
          <a:xfrm>
            <a:off x="685800" y="1600200"/>
            <a:ext cx="7848600" cy="426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Legal Drafting 2 – Subscript Errors</a:t>
            </a:r>
            <a:endParaRPr lang="en-IE" sz="2400" b="1" u="sng" dirty="0"/>
          </a:p>
        </p:txBody>
      </p:sp>
      <p:pic>
        <p:nvPicPr>
          <p:cNvPr id="2050" name="Picture 2"/>
          <p:cNvPicPr>
            <a:picLocks noChangeAspect="1" noChangeArrowheads="1"/>
          </p:cNvPicPr>
          <p:nvPr/>
        </p:nvPicPr>
        <p:blipFill>
          <a:blip r:embed="rId6" cstate="print"/>
          <a:srcRect/>
          <a:stretch>
            <a:fillRect/>
          </a:stretch>
        </p:blipFill>
        <p:spPr bwMode="auto">
          <a:xfrm>
            <a:off x="457200" y="1219200"/>
            <a:ext cx="7924800" cy="4667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3" cstate="print"/>
          <a:srcRect/>
          <a:stretch>
            <a:fillRect/>
          </a:stretch>
        </p:blipFill>
        <p:spPr bwMode="auto">
          <a:xfrm>
            <a:off x="304800" y="1784910"/>
            <a:ext cx="8305800" cy="4076700"/>
          </a:xfrm>
          <a:prstGeom prst="rect">
            <a:avLst/>
          </a:prstGeom>
          <a:noFill/>
          <a:ln w="9525">
            <a:noFill/>
            <a:miter lim="800000"/>
            <a:headEnd/>
            <a:tailEnd/>
          </a:ln>
        </p:spPr>
      </p:pic>
      <p:pic>
        <p:nvPicPr>
          <p:cNvPr id="4" name="Picture 1" descr="Semo Logo SMALL"/>
          <p:cNvPicPr>
            <a:picLocks noChangeAspect="1" noChangeArrowheads="1"/>
          </p:cNvPicPr>
          <p:nvPr/>
        </p:nvPicPr>
        <p:blipFill>
          <a:blip r:embed="rId4"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5"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6"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Legal Drafting 3 – Subscript Errors</a:t>
            </a:r>
            <a:endParaRPr lang="en-IE" sz="2400" b="1" u="sng" dirty="0"/>
          </a:p>
        </p:txBody>
      </p:sp>
      <p:sp>
        <p:nvSpPr>
          <p:cNvPr id="9" name="Rectangle 8"/>
          <p:cNvSpPr/>
          <p:nvPr/>
        </p:nvSpPr>
        <p:spPr>
          <a:xfrm>
            <a:off x="3581400" y="5181600"/>
            <a:ext cx="304800" cy="381000"/>
          </a:xfrm>
          <a:prstGeom prst="rect">
            <a:avLst/>
          </a:prstGeom>
          <a:solidFill>
            <a:srgbClr val="FFC000">
              <a:alpha val="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1143000" y="5562600"/>
            <a:ext cx="6705600" cy="260909"/>
          </a:xfrm>
          <a:prstGeom prst="rect">
            <a:avLst/>
          </a:prstGeom>
          <a:solidFill>
            <a:srgbClr val="FFC000">
              <a:alpha val="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TextBox 14"/>
          <p:cNvSpPr txBox="1"/>
          <p:nvPr/>
        </p:nvSpPr>
        <p:spPr>
          <a:xfrm>
            <a:off x="381000" y="1143000"/>
            <a:ext cx="8001000" cy="338554"/>
          </a:xfrm>
          <a:prstGeom prst="rect">
            <a:avLst/>
          </a:prstGeom>
          <a:noFill/>
        </p:spPr>
        <p:txBody>
          <a:bodyPr wrap="square" rtlCol="0">
            <a:spAutoFit/>
          </a:bodyPr>
          <a:lstStyle/>
          <a:p>
            <a:pPr algn="ctr"/>
            <a:r>
              <a:rPr lang="en-GB" sz="1600" b="1" u="sng" dirty="0" smtClean="0"/>
              <a:t>Note</a:t>
            </a:r>
            <a:r>
              <a:rPr lang="en-GB" sz="1600" b="1" u="sng" dirty="0" smtClean="0"/>
              <a:t> </a:t>
            </a:r>
            <a:r>
              <a:rPr lang="en-GB" sz="1600" b="1" u="sng" dirty="0" smtClean="0"/>
              <a:t>Drafting errors boxed below and please accept my apologies for the </a:t>
            </a:r>
            <a:r>
              <a:rPr lang="en-GB" sz="1600" b="1" u="sng" dirty="0" smtClean="0"/>
              <a:t>oversight here </a:t>
            </a:r>
            <a:endParaRPr lang="en-IE" sz="1600" b="1" u="sn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Further Information</a:t>
            </a:r>
            <a:r>
              <a:rPr lang="en-GB" sz="2400" b="1" u="sng" dirty="0" smtClean="0"/>
              <a:t> </a:t>
            </a:r>
            <a:r>
              <a:rPr lang="en-GB" sz="2400" b="1" u="sng" dirty="0" smtClean="0"/>
              <a:t>– </a:t>
            </a:r>
            <a:r>
              <a:rPr lang="en-GB" sz="2400" b="1" u="sng" dirty="0" smtClean="0"/>
              <a:t>Signage Errors</a:t>
            </a:r>
            <a:endParaRPr lang="en-IE" sz="2400" b="1" u="sng" dirty="0"/>
          </a:p>
        </p:txBody>
      </p:sp>
      <p:sp>
        <p:nvSpPr>
          <p:cNvPr id="15" name="TextBox 14"/>
          <p:cNvSpPr txBox="1"/>
          <p:nvPr/>
        </p:nvSpPr>
        <p:spPr>
          <a:xfrm>
            <a:off x="381000" y="1143000"/>
            <a:ext cx="8001000" cy="4478149"/>
          </a:xfrm>
          <a:prstGeom prst="rect">
            <a:avLst/>
          </a:prstGeom>
          <a:noFill/>
        </p:spPr>
        <p:txBody>
          <a:bodyPr wrap="square" rtlCol="0">
            <a:spAutoFit/>
          </a:bodyPr>
          <a:lstStyle/>
          <a:p>
            <a:pPr marL="0" lvl="1">
              <a:buFont typeface="Wingdings" pitchFamily="2" charset="2"/>
              <a:buChar char="Ø"/>
            </a:pPr>
            <a:r>
              <a:rPr lang="en-GB" sz="1500" dirty="0" smtClean="0"/>
              <a:t>Note tha</a:t>
            </a:r>
            <a:r>
              <a:rPr lang="en-GB" sz="1500" dirty="0" smtClean="0"/>
              <a:t>t, while legal drafting for G.14.7.6 on the calculation of the Billing Period Undefined Exposure Quantity for Standard Participant Supplier Units is displayed in this presentation (in the next slide), equivalent changes to G.14.10.4 for Trading Payments for Standard Participant Generator Units and G.14.12.4 for Standard Participant </a:t>
            </a:r>
            <a:r>
              <a:rPr lang="en-GB" sz="1500" dirty="0" err="1" smtClean="0"/>
              <a:t>Assetless</a:t>
            </a:r>
            <a:r>
              <a:rPr lang="en-GB" sz="1500" dirty="0" smtClean="0"/>
              <a:t> Units are also proposed</a:t>
            </a:r>
          </a:p>
          <a:p>
            <a:pPr marL="457200" lvl="3">
              <a:buFont typeface="Wingdings" pitchFamily="2" charset="2"/>
              <a:buChar char="Ø"/>
            </a:pPr>
            <a:r>
              <a:rPr lang="en-GB" sz="1500" dirty="0" smtClean="0"/>
              <a:t>Note also that the current system design reflects the proposed changes already so that </a:t>
            </a:r>
            <a:r>
              <a:rPr lang="en-GB" sz="1500" u="sng" dirty="0" smtClean="0"/>
              <a:t>a system change will be required if the proposed changes are not implemented and the current system design aligns to the intended market design </a:t>
            </a:r>
            <a:r>
              <a:rPr lang="en-GB" sz="1500" dirty="0" smtClean="0"/>
              <a:t>here with standard deviation increasing the magnitude of the averaged payment/volume variable whereas the current drafting would reduce the magnitude of those averages where the average is negative</a:t>
            </a:r>
          </a:p>
          <a:p>
            <a:pPr marL="0" lvl="1">
              <a:buFont typeface="Wingdings" pitchFamily="2" charset="2"/>
              <a:buChar char="Ø"/>
            </a:pPr>
            <a:endParaRPr lang="en-GB" sz="1500" dirty="0" smtClean="0"/>
          </a:p>
          <a:p>
            <a:pPr marL="0" lvl="1">
              <a:buFont typeface="Wingdings" pitchFamily="2" charset="2"/>
              <a:buChar char="Ø"/>
            </a:pPr>
            <a:r>
              <a:rPr lang="en-GB" sz="1500" dirty="0" smtClean="0"/>
              <a:t>Note that an equivalent change is not proposed for the application of Standard Deviation to the Credit Assessment Price despite the fact that hypothetically the same issue could be deemed to apply there</a:t>
            </a:r>
          </a:p>
          <a:p>
            <a:pPr marL="457200" lvl="3">
              <a:buFont typeface="Wingdings" pitchFamily="2" charset="2"/>
              <a:buChar char="Ø"/>
            </a:pPr>
            <a:r>
              <a:rPr lang="en-GB" sz="1500" dirty="0" smtClean="0"/>
              <a:t>This is because the current system design reflects the existing algebra here so that updating it would require a system change and</a:t>
            </a:r>
          </a:p>
          <a:p>
            <a:pPr marL="457200" lvl="3">
              <a:buFont typeface="Wingdings" pitchFamily="2" charset="2"/>
              <a:buChar char="Ø"/>
            </a:pPr>
            <a:r>
              <a:rPr lang="en-GB" sz="1500" dirty="0" smtClean="0"/>
              <a:t>In SEMOs view, while negative average Supplier volumes (Demand is negative by convention in Part B) and Generator/</a:t>
            </a:r>
            <a:r>
              <a:rPr lang="en-GB" sz="1500" dirty="0" err="1" smtClean="0"/>
              <a:t>Assetless</a:t>
            </a:r>
            <a:r>
              <a:rPr lang="en-GB" sz="1500" dirty="0" smtClean="0"/>
              <a:t> Unit Trading Payments are a certainty under the I-SEM Imbalance arrangements, negative average prices over an entire HAP are so unlikely that it is inappropriate to incur the cost of a system change to treat them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Legal </a:t>
            </a:r>
            <a:r>
              <a:rPr lang="en-GB" sz="2400" b="1" u="sng" dirty="0" smtClean="0"/>
              <a:t>Drafting </a:t>
            </a:r>
            <a:r>
              <a:rPr lang="en-GB" sz="2400" b="1" u="sng" dirty="0" smtClean="0"/>
              <a:t>– </a:t>
            </a:r>
            <a:r>
              <a:rPr lang="en-GB" sz="2400" b="1" u="sng" dirty="0" smtClean="0"/>
              <a:t>Signage Errors</a:t>
            </a:r>
            <a:endParaRPr lang="en-IE" sz="2400" b="1" u="sng" dirty="0"/>
          </a:p>
        </p:txBody>
      </p:sp>
      <p:sp>
        <p:nvSpPr>
          <p:cNvPr id="15" name="TextBox 14"/>
          <p:cNvSpPr txBox="1"/>
          <p:nvPr/>
        </p:nvSpPr>
        <p:spPr>
          <a:xfrm>
            <a:off x="381000" y="1143000"/>
            <a:ext cx="8001000" cy="784830"/>
          </a:xfrm>
          <a:prstGeom prst="rect">
            <a:avLst/>
          </a:prstGeom>
          <a:noFill/>
        </p:spPr>
        <p:txBody>
          <a:bodyPr wrap="square" rtlCol="0">
            <a:spAutoFit/>
          </a:bodyPr>
          <a:lstStyle/>
          <a:p>
            <a:pPr>
              <a:buFont typeface="Wingdings" pitchFamily="2" charset="2"/>
              <a:buChar char="Ø"/>
            </a:pPr>
            <a:r>
              <a:rPr lang="en-GB" sz="1500" dirty="0" smtClean="0"/>
              <a:t>The proposed legal drafting to address the signage items is as </a:t>
            </a:r>
            <a:r>
              <a:rPr lang="en-GB" sz="1500" dirty="0" smtClean="0"/>
              <a:t>follows (this is similar in structure to the approach taken elsewhere when a calculation differs depending on the relative value of one of the inputs, e.g. Part A for Tolerance Bands and Uninstructed Imbalances)  ;</a:t>
            </a:r>
            <a:endParaRPr lang="en-GB" sz="1500" dirty="0" smtClean="0"/>
          </a:p>
        </p:txBody>
      </p:sp>
      <p:pic>
        <p:nvPicPr>
          <p:cNvPr id="1026" name="Picture 2"/>
          <p:cNvPicPr>
            <a:picLocks noChangeAspect="1" noChangeArrowheads="1"/>
          </p:cNvPicPr>
          <p:nvPr/>
        </p:nvPicPr>
        <p:blipFill>
          <a:blip r:embed="rId6" cstate="print"/>
          <a:srcRect/>
          <a:stretch>
            <a:fillRect/>
          </a:stretch>
        </p:blipFill>
        <p:spPr bwMode="auto">
          <a:xfrm>
            <a:off x="533400" y="2057401"/>
            <a:ext cx="7848599" cy="381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524000" y="381000"/>
            <a:ext cx="5832648" cy="830997"/>
          </a:xfrm>
          <a:prstGeom prst="rect">
            <a:avLst/>
          </a:prstGeom>
          <a:noFill/>
        </p:spPr>
        <p:txBody>
          <a:bodyPr wrap="square" rtlCol="0">
            <a:spAutoFit/>
          </a:bodyPr>
          <a:lstStyle/>
          <a:p>
            <a:pPr algn="ctr"/>
            <a:r>
              <a:rPr lang="en-GB" sz="2400" b="1" u="sng" dirty="0" smtClean="0"/>
              <a:t>Modification Proposal Justification and </a:t>
            </a:r>
            <a:r>
              <a:rPr lang="en-GB" sz="2400" b="1" u="sng" dirty="0" smtClean="0"/>
              <a:t>Implications of not Implementing</a:t>
            </a:r>
            <a:endParaRPr lang="en-IE" sz="2400" b="1" u="sng" dirty="0"/>
          </a:p>
        </p:txBody>
      </p:sp>
      <p:sp>
        <p:nvSpPr>
          <p:cNvPr id="10" name="TextBox 9"/>
          <p:cNvSpPr txBox="1"/>
          <p:nvPr/>
        </p:nvSpPr>
        <p:spPr>
          <a:xfrm>
            <a:off x="609600" y="1524000"/>
            <a:ext cx="7924800" cy="3970318"/>
          </a:xfrm>
          <a:prstGeom prst="rect">
            <a:avLst/>
          </a:prstGeom>
          <a:noFill/>
        </p:spPr>
        <p:txBody>
          <a:bodyPr wrap="square" rtlCol="0">
            <a:spAutoFit/>
          </a:bodyPr>
          <a:lstStyle/>
          <a:p>
            <a:pPr>
              <a:buFont typeface="Wingdings" pitchFamily="2" charset="2"/>
              <a:buChar char="Ø"/>
            </a:pPr>
            <a:r>
              <a:rPr lang="en-GB" dirty="0" smtClean="0"/>
              <a:t>This proposal is intended to correct two errors thereby ensuring clarity in the amended clauses and ensuring materially correct credit requirement outcomes</a:t>
            </a:r>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r>
              <a:rPr lang="en-GB" dirty="0" smtClean="0"/>
              <a:t>Implementation will further the Code objectives of providing transparency in the SEM and facilitating the efficient and economic administration of the SEM in a financially secure manner</a:t>
            </a:r>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r>
              <a:rPr lang="en-GB" dirty="0" smtClean="0"/>
              <a:t>If this proposal is not implemented the subscript error it aims to address will remain resulting in a lack of clarity in those clauses affected and the credit calculations for which it seeks to address a signage issue will apply standard deviation in the incorrect direction in certain scenarios leading to materially incorrect credit requirements </a:t>
            </a:r>
            <a:endParaRPr lang="en-I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FromMMT xmlns="f69c7b9a-bbed-41f8-b24c-bbeb71979adf">true</FromMMT>
    <MMTID xmlns="f69c7b9a-bbed-41f8-b24c-bbeb71979adf">1886</MMTID>
    <ModID xmlns="bd8dd43f-48f8-46ce-9b8d-78f402b7750b">758</ModID>
  </documentManagement>
</p:properties>
</file>

<file path=customXml/itemProps1.xml><?xml version="1.0" encoding="utf-8"?>
<ds:datastoreItem xmlns:ds="http://schemas.openxmlformats.org/officeDocument/2006/customXml" ds:itemID="{B550AD8F-2EB7-403B-A2D5-E72A4642C013}"/>
</file>

<file path=customXml/itemProps2.xml><?xml version="1.0" encoding="utf-8"?>
<ds:datastoreItem xmlns:ds="http://schemas.openxmlformats.org/officeDocument/2006/customXml" ds:itemID="{061EC0D1-CC9B-4AF0-8296-F13285C2C8C9}"/>
</file>

<file path=customXml/itemProps3.xml><?xml version="1.0" encoding="utf-8"?>
<ds:datastoreItem xmlns:ds="http://schemas.openxmlformats.org/officeDocument/2006/customXml" ds:itemID="{AED54DF9-F547-4EAB-A0AB-7FD17A5D1048}"/>
</file>

<file path=docProps/app.xml><?xml version="1.0" encoding="utf-8"?>
<Properties xmlns="http://schemas.openxmlformats.org/officeDocument/2006/extended-properties" xmlns:vt="http://schemas.openxmlformats.org/officeDocument/2006/docPropsVTypes">
  <TotalTime>1198</TotalTime>
  <Words>796</Words>
  <Application>Microsoft Office PowerPoint</Application>
  <PresentationFormat>On-screen Show (4:3)</PresentationFormat>
  <Paragraphs>49</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
  <cp:lastModifiedBy>Chris Goodman</cp:lastModifiedBy>
  <cp:revision>80</cp:revision>
  <dcterms:created xsi:type="dcterms:W3CDTF">2006-08-16T00:00:00Z</dcterms:created>
  <dcterms:modified xsi:type="dcterms:W3CDTF">2018-06-13T10:59:51Z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5" name="Copy to Website">
    <vt:lpwstr>true</vt:lpwstr>
  </property>
  <property fmtid="{D5CDD505-2E9C-101B-9397-08002B2CF9AE}" pid="6" name="Mod ID">
    <vt:lpwstr>1096</vt:lpwstr>
  </property>
  <property fmtid="{D5CDD505-2E9C-101B-9397-08002B2CF9AE}" pid="7" name="Year of Modification Proposal">
    <vt:lpwstr>2018</vt:lpwstr>
  </property>
  <property fmtid="{D5CDD505-2E9C-101B-9397-08002B2CF9AE}" pid="8" name="Document Type">
    <vt:lpwstr>Slides</vt:lpwstr>
  </property>
  <property fmtid="{D5CDD505-2E9C-101B-9397-08002B2CF9AE}" pid="10" name="_CopySource">
    <vt:lpwstr>Mod_22_18 Part B Credit Cover Signage and Subscript Correction.pptx</vt:lpwstr>
  </property>
  <property fmtid="{D5CDD505-2E9C-101B-9397-08002B2CF9AE}" pid="11" name="Order">
    <vt:r8>388100</vt:r8>
  </property>
</Properties>
</file>