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15/08/2018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47664" y="1700808"/>
            <a:ext cx="5832648" cy="4770537"/>
          </a:xfrm>
          <a:prstGeom prst="rect">
            <a:avLst/>
          </a:prstGeom>
          <a:noFill/>
        </p:spPr>
        <p:txBody>
          <a:bodyPr wrap="square" rtlCol="0">
            <a:spAutoFit/>
          </a:bodyPr>
          <a:lstStyle/>
          <a:p>
            <a:pPr algn="ctr"/>
            <a:r>
              <a:rPr lang="en-GB" sz="3800" b="1" dirty="0" smtClean="0"/>
              <a:t>MOD_23_18</a:t>
            </a:r>
          </a:p>
          <a:p>
            <a:pPr algn="ctr"/>
            <a:r>
              <a:rPr lang="en-GB" sz="3800" b="1" dirty="0" smtClean="0"/>
              <a:t>Payment and Invoice Day Exchange Rates for Part A Currency Cost Calculations Post Cutover</a:t>
            </a:r>
          </a:p>
          <a:p>
            <a:pPr algn="ctr"/>
            <a:endParaRPr lang="en-GB" sz="3800" b="1" dirty="0" smtClean="0"/>
          </a:p>
          <a:p>
            <a:pPr algn="ctr"/>
            <a:r>
              <a:rPr lang="en-GB" sz="3800" b="1" dirty="0" smtClean="0"/>
              <a:t>16</a:t>
            </a:r>
            <a:r>
              <a:rPr lang="en-GB" sz="3800" b="1" baseline="30000" dirty="0" smtClean="0"/>
              <a:t>th</a:t>
            </a:r>
            <a:r>
              <a:rPr lang="en-GB" sz="3800" b="1" dirty="0" smtClean="0"/>
              <a:t> August 2018</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04800" y="1066800"/>
            <a:ext cx="8496944" cy="5355312"/>
          </a:xfrm>
          <a:prstGeom prst="rect">
            <a:avLst/>
          </a:prstGeom>
          <a:noFill/>
        </p:spPr>
        <p:txBody>
          <a:bodyPr wrap="square" rtlCol="0">
            <a:spAutoFit/>
          </a:bodyPr>
          <a:lstStyle/>
          <a:p>
            <a:pPr>
              <a:buFont typeface="Wingdings" pitchFamily="2" charset="2"/>
              <a:buChar char="Ø"/>
            </a:pPr>
            <a:r>
              <a:rPr lang="en-GB" dirty="0" smtClean="0"/>
              <a:t>Under Part A the Trading Day Exchange Rate for the Invoice Day and the Payment Day are used to calculate Invoice and Payment Period Currency Costs in accordance with Agreed Procedure 15</a:t>
            </a:r>
          </a:p>
          <a:p>
            <a:pPr>
              <a:buFont typeface="Wingdings" pitchFamily="2" charset="2"/>
              <a:buChar char="Ø"/>
            </a:pPr>
            <a:endParaRPr lang="en-GB" dirty="0" smtClean="0"/>
          </a:p>
          <a:p>
            <a:pPr>
              <a:buFont typeface="Wingdings" pitchFamily="2" charset="2"/>
              <a:buChar char="Ø"/>
            </a:pPr>
            <a:r>
              <a:rPr lang="en-GB" dirty="0" smtClean="0"/>
              <a:t>For dates after the Cutover Time, there will not be a Trading Day Exchange Rate under Part A; however, it will still be necessary to calculate Currency Costs and this is not currently catered for</a:t>
            </a:r>
          </a:p>
          <a:p>
            <a:pPr>
              <a:buFont typeface="Wingdings" pitchFamily="2" charset="2"/>
              <a:buChar char="Ø"/>
            </a:pPr>
            <a:endParaRPr lang="en-GB" dirty="0" smtClean="0"/>
          </a:p>
          <a:p>
            <a:pPr>
              <a:buFont typeface="Wingdings" pitchFamily="2" charset="2"/>
              <a:buChar char="Ø"/>
            </a:pPr>
            <a:r>
              <a:rPr lang="en-GB" dirty="0" smtClean="0"/>
              <a:t>This proposal seeks to specify that the rate used is the Part B Trading Day Exchange Rate which addresses the issue and avoids having differing rates under Parts A and B for the same date given that Part B is a D-1 </a:t>
            </a:r>
            <a:r>
              <a:rPr lang="en-GB" dirty="0" err="1" smtClean="0"/>
              <a:t>Nordea</a:t>
            </a:r>
            <a:r>
              <a:rPr lang="en-GB" dirty="0" smtClean="0"/>
              <a:t> rate and Part A is a D-2 ECB rate</a:t>
            </a:r>
          </a:p>
          <a:p>
            <a:pPr>
              <a:buFont typeface="Wingdings" pitchFamily="2" charset="2"/>
              <a:buChar char="Ø"/>
            </a:pPr>
            <a:endParaRPr lang="en-GB" dirty="0" smtClean="0"/>
          </a:p>
          <a:p>
            <a:pPr>
              <a:buFont typeface="Wingdings" pitchFamily="2" charset="2"/>
              <a:buChar char="Ø"/>
            </a:pPr>
            <a:r>
              <a:rPr lang="en-GB" dirty="0" smtClean="0"/>
              <a:t>The proposal does this by specifying that the Invoice and Trading Day Exchange Rates under Part A Agreed Procedure 15 for dates after the Cutover Time are the Part B Trading Day Exchange Rate</a:t>
            </a:r>
          </a:p>
          <a:p>
            <a:pPr lvl="1">
              <a:buFont typeface="Wingdings" pitchFamily="2" charset="2"/>
              <a:buChar char="Ø"/>
            </a:pPr>
            <a:r>
              <a:rPr lang="en-GB" dirty="0" smtClean="0"/>
              <a:t>Note that under AP15 the Invoice Day Exchange Rate is defined as the Trading Day Exchange Rate for the relevant day in a specific definition and the Payment Day Exchange Rate is treated differently by specifying in the calculation  that the Trading Day Exchange Rate applies</a:t>
            </a:r>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a:t>
            </a:r>
            <a:endParaRPr lang="en-IE" sz="2400" b="1" u="sng" dirty="0"/>
          </a:p>
        </p:txBody>
      </p:sp>
      <p:pic>
        <p:nvPicPr>
          <p:cNvPr id="1026" name="Picture 2"/>
          <p:cNvPicPr>
            <a:picLocks noChangeAspect="1" noChangeArrowheads="1"/>
          </p:cNvPicPr>
          <p:nvPr/>
        </p:nvPicPr>
        <p:blipFill>
          <a:blip r:embed="rId6" cstate="print"/>
          <a:srcRect l="15417" t="25185" r="15000" b="21482"/>
          <a:stretch>
            <a:fillRect/>
          </a:stretch>
        </p:blipFill>
        <p:spPr bwMode="auto">
          <a:xfrm>
            <a:off x="304800" y="1524000"/>
            <a:ext cx="84582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Modification Proposal Justification and Implications of not Implementing</a:t>
            </a:r>
            <a:endParaRPr lang="en-IE" sz="2400" b="1" u="sng" dirty="0"/>
          </a:p>
        </p:txBody>
      </p:sp>
      <p:sp>
        <p:nvSpPr>
          <p:cNvPr id="7" name="TextBox 6"/>
          <p:cNvSpPr txBox="1"/>
          <p:nvPr/>
        </p:nvSpPr>
        <p:spPr>
          <a:xfrm>
            <a:off x="381000" y="1905000"/>
            <a:ext cx="8153400" cy="3139321"/>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r>
              <a:rPr lang="en-GB" dirty="0" smtClean="0"/>
              <a:t>This proposal is required to ensure that Currency Costs for Part A can be calculated for Billing and Capacity Initial and Resettlement Periods which are Invoiced or for which payments are due after the Cutover Time</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If this proposal is not implemented then there will be no provision for exchange rates to use to calculate Invoice or Payment Period Currency Costs  for such periods and it will therefore not be possible to calculate those Currency Costs</a:t>
            </a:r>
          </a:p>
          <a:p>
            <a:endParaRPr lang="en-GB" dirty="0" smtClean="0"/>
          </a:p>
          <a:p>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1897</MMTID>
    <ModID xmlns="bd8dd43f-48f8-46ce-9b8d-78f402b7750b">759</ModID>
  </documentManagement>
</p:properties>
</file>

<file path=customXml/itemProps1.xml><?xml version="1.0" encoding="utf-8"?>
<ds:datastoreItem xmlns:ds="http://schemas.openxmlformats.org/officeDocument/2006/customXml" ds:itemID="{797A9DE6-CBE5-42C7-83DB-B18A7D5BCE0B}"/>
</file>

<file path=customXml/itemProps2.xml><?xml version="1.0" encoding="utf-8"?>
<ds:datastoreItem xmlns:ds="http://schemas.openxmlformats.org/officeDocument/2006/customXml" ds:itemID="{53F32B3C-06DC-4DD3-89F7-05E4AC842C70}"/>
</file>

<file path=customXml/itemProps3.xml><?xml version="1.0" encoding="utf-8"?>
<ds:datastoreItem xmlns:ds="http://schemas.openxmlformats.org/officeDocument/2006/customXml" ds:itemID="{A5F4778E-9E5C-4CB8-B39E-5F794B0111D0}"/>
</file>

<file path=docProps/app.xml><?xml version="1.0" encoding="utf-8"?>
<Properties xmlns="http://schemas.openxmlformats.org/officeDocument/2006/extended-properties" xmlns:vt="http://schemas.openxmlformats.org/officeDocument/2006/docPropsVTypes">
  <TotalTime>61</TotalTime>
  <Words>312</Words>
  <Application>Microsoft Office PowerPoint</Application>
  <PresentationFormat>On-screen Show (4:3)</PresentationFormat>
  <Paragraphs>24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
  <cp:lastModifiedBy>slinnane</cp:lastModifiedBy>
  <cp:revision>9</cp:revision>
  <dcterms:created xsi:type="dcterms:W3CDTF">2006-08-16T00:00:00Z</dcterms:created>
  <dcterms:modified xsi:type="dcterms:W3CDTF">2018-08-15T15:08:08Z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1097</vt:lpwstr>
  </property>
  <property fmtid="{D5CDD505-2E9C-101B-9397-08002B2CF9AE}" pid="7" name="Year of Modification Proposal">
    <vt:lpwstr>2018</vt:lpwstr>
  </property>
  <property fmtid="{D5CDD505-2E9C-101B-9397-08002B2CF9AE}" pid="8" name="Document Type">
    <vt:lpwstr>Slides</vt:lpwstr>
  </property>
  <property fmtid="{D5CDD505-2E9C-101B-9397-08002B2CF9AE}" pid="10" name="_CopySource">
    <vt:lpwstr>Mod_23_18 Payment and Invoice Day Exchange Rates for Part A Currency Cost Calculations Post Cutover.pptx</vt:lpwstr>
  </property>
  <property fmtid="{D5CDD505-2E9C-101B-9397-08002B2CF9AE}" pid="11" name="Order">
    <vt:r8>389200</vt:r8>
  </property>
</Properties>
</file>