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0">
  <p:sldMasterIdLst>
    <p:sldMasterId id="2147483672" r:id="rId4"/>
  </p:sldMasterIdLst>
  <p:notesMasterIdLst>
    <p:notesMasterId r:id="rId9"/>
  </p:notesMasterIdLst>
  <p:handoutMasterIdLst>
    <p:handoutMasterId r:id="rId10"/>
  </p:handoutMasterIdLst>
  <p:sldIdLst>
    <p:sldId id="263" r:id="rId5"/>
    <p:sldId id="687" r:id="rId6"/>
    <p:sldId id="684" r:id="rId7"/>
    <p:sldId id="688" r:id="rId8"/>
  </p:sldIdLst>
  <p:sldSz cx="9144000" cy="6858000" type="screen4x3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rter, Ray" initials="RP" lastIdx="24" clrIdx="0"/>
  <p:cmAuthor id="1" name="Haughton, Louise" initials="HL" lastIdx="1" clrIdx="1"/>
  <p:cmAuthor id="2" name="Plunkett, Laura" initials="PL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F81BD"/>
    <a:srgbClr val="D0D8E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01" autoAdjust="0"/>
    <p:restoredTop sz="83459" autoAdjust="0"/>
  </p:normalViewPr>
  <p:slideViewPr>
    <p:cSldViewPr>
      <p:cViewPr varScale="1">
        <p:scale>
          <a:sx n="96" d="100"/>
          <a:sy n="96" d="100"/>
        </p:scale>
        <p:origin x="-216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5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28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92F4D6-8279-418A-8AE9-47AF4E299AA2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53502B7-CFD9-4D79-A7B6-A209BE8CBF2D}">
      <dgm:prSet/>
      <dgm:spPr/>
      <dgm:t>
        <a:bodyPr/>
        <a:lstStyle/>
        <a:p>
          <a:pPr rtl="0"/>
          <a:endParaRPr lang="en-US" dirty="0"/>
        </a:p>
      </dgm:t>
    </dgm:pt>
    <dgm:pt modelId="{A2045A31-7D50-4EC7-A496-4FB444941F00}" type="parTrans" cxnId="{BAE352BB-8646-4521-9667-4637C6E72F35}">
      <dgm:prSet/>
      <dgm:spPr/>
      <dgm:t>
        <a:bodyPr/>
        <a:lstStyle/>
        <a:p>
          <a:endParaRPr lang="en-US"/>
        </a:p>
      </dgm:t>
    </dgm:pt>
    <dgm:pt modelId="{D34407FC-6F72-487A-85DD-8DA938FCE5A3}" type="sibTrans" cxnId="{BAE352BB-8646-4521-9667-4637C6E72F35}">
      <dgm:prSet/>
      <dgm:spPr/>
      <dgm:t>
        <a:bodyPr/>
        <a:lstStyle/>
        <a:p>
          <a:endParaRPr lang="en-US"/>
        </a:p>
      </dgm:t>
    </dgm:pt>
    <dgm:pt modelId="{E48EDA4C-8A74-43CF-ADF1-DB0F43C3695D}" type="pres">
      <dgm:prSet presAssocID="{0892F4D6-8279-418A-8AE9-47AF4E299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BCBE42DD-E755-40FA-869D-120EE8F7268F}" type="pres">
      <dgm:prSet presAssocID="{B53502B7-CFD9-4D79-A7B6-A209BE8CBF2D}" presName="parentText" presStyleLbl="node1" presStyleIdx="0" presStyleCnt="1" custLinFactNeighborY="1535">
        <dgm:presLayoutVars>
          <dgm:chMax val="0"/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BAE352BB-8646-4521-9667-4637C6E72F35}" srcId="{0892F4D6-8279-418A-8AE9-47AF4E299AA2}" destId="{B53502B7-CFD9-4D79-A7B6-A209BE8CBF2D}" srcOrd="0" destOrd="0" parTransId="{A2045A31-7D50-4EC7-A496-4FB444941F00}" sibTransId="{D34407FC-6F72-487A-85DD-8DA938FCE5A3}"/>
    <dgm:cxn modelId="{F01BE1F1-B782-4916-98A8-7CC9E11A2DA2}" type="presOf" srcId="{B53502B7-CFD9-4D79-A7B6-A209BE8CBF2D}" destId="{BCBE42DD-E755-40FA-869D-120EE8F7268F}" srcOrd="0" destOrd="0" presId="urn:microsoft.com/office/officeart/2005/8/layout/vList2"/>
    <dgm:cxn modelId="{330ABF8E-F1A3-4D52-89B0-1D015124BACC}" type="presOf" srcId="{0892F4D6-8279-418A-8AE9-47AF4E299AA2}" destId="{E48EDA4C-8A74-43CF-ADF1-DB0F43C3695D}" srcOrd="0" destOrd="0" presId="urn:microsoft.com/office/officeart/2005/8/layout/vList2"/>
    <dgm:cxn modelId="{B5142195-89D3-4BBA-9E4A-0879ADF532CA}" type="presParOf" srcId="{E48EDA4C-8A74-43CF-ADF1-DB0F43C3695D}" destId="{BCBE42DD-E755-40FA-869D-120EE8F726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92F4D6-8279-418A-8AE9-47AF4E299AA2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53502B7-CFD9-4D79-A7B6-A209BE8CBF2D}">
      <dgm:prSet/>
      <dgm:spPr/>
      <dgm:t>
        <a:bodyPr/>
        <a:lstStyle/>
        <a:p>
          <a:pPr rtl="0"/>
          <a:endParaRPr lang="en-US" dirty="0"/>
        </a:p>
      </dgm:t>
    </dgm:pt>
    <dgm:pt modelId="{D34407FC-6F72-487A-85DD-8DA938FCE5A3}" type="sibTrans" cxnId="{BAE352BB-8646-4521-9667-4637C6E72F35}">
      <dgm:prSet/>
      <dgm:spPr/>
      <dgm:t>
        <a:bodyPr/>
        <a:lstStyle/>
        <a:p>
          <a:endParaRPr lang="en-US"/>
        </a:p>
      </dgm:t>
    </dgm:pt>
    <dgm:pt modelId="{A2045A31-7D50-4EC7-A496-4FB444941F00}" type="parTrans" cxnId="{BAE352BB-8646-4521-9667-4637C6E72F35}">
      <dgm:prSet/>
      <dgm:spPr/>
      <dgm:t>
        <a:bodyPr/>
        <a:lstStyle/>
        <a:p>
          <a:endParaRPr lang="en-US"/>
        </a:p>
      </dgm:t>
    </dgm:pt>
    <dgm:pt modelId="{E48EDA4C-8A74-43CF-ADF1-DB0F43C3695D}" type="pres">
      <dgm:prSet presAssocID="{0892F4D6-8279-418A-8AE9-47AF4E299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BCBE42DD-E755-40FA-869D-120EE8F7268F}" type="pres">
      <dgm:prSet presAssocID="{B53502B7-CFD9-4D79-A7B6-A209BE8CBF2D}" presName="parentText" presStyleLbl="node1" presStyleIdx="0" presStyleCnt="1" custLinFactNeighborY="1535">
        <dgm:presLayoutVars>
          <dgm:chMax val="0"/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BAE352BB-8646-4521-9667-4637C6E72F35}" srcId="{0892F4D6-8279-418A-8AE9-47AF4E299AA2}" destId="{B53502B7-CFD9-4D79-A7B6-A209BE8CBF2D}" srcOrd="0" destOrd="0" parTransId="{A2045A31-7D50-4EC7-A496-4FB444941F00}" sibTransId="{D34407FC-6F72-487A-85DD-8DA938FCE5A3}"/>
    <dgm:cxn modelId="{A99924AE-F3FD-4EB3-9734-5DE38C63B9B2}" type="presOf" srcId="{0892F4D6-8279-418A-8AE9-47AF4E299AA2}" destId="{E48EDA4C-8A74-43CF-ADF1-DB0F43C3695D}" srcOrd="0" destOrd="0" presId="urn:microsoft.com/office/officeart/2005/8/layout/vList2"/>
    <dgm:cxn modelId="{D8F2EF17-BE10-43AF-A4A7-216F72C23A2D}" type="presOf" srcId="{B53502B7-CFD9-4D79-A7B6-A209BE8CBF2D}" destId="{BCBE42DD-E755-40FA-869D-120EE8F7268F}" srcOrd="0" destOrd="0" presId="urn:microsoft.com/office/officeart/2005/8/layout/vList2"/>
    <dgm:cxn modelId="{B123CFA9-DCC3-4358-85ED-2689BD8B43CE}" type="presParOf" srcId="{E48EDA4C-8A74-43CF-ADF1-DB0F43C3695D}" destId="{BCBE42DD-E755-40FA-869D-120EE8F726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92F4D6-8279-418A-8AE9-47AF4E299AA2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53502B7-CFD9-4D79-A7B6-A209BE8CBF2D}">
      <dgm:prSet/>
      <dgm:spPr/>
      <dgm:t>
        <a:bodyPr/>
        <a:lstStyle/>
        <a:p>
          <a:pPr rtl="0"/>
          <a:endParaRPr lang="en-US" dirty="0"/>
        </a:p>
      </dgm:t>
    </dgm:pt>
    <dgm:pt modelId="{D34407FC-6F72-487A-85DD-8DA938FCE5A3}" type="sibTrans" cxnId="{BAE352BB-8646-4521-9667-4637C6E72F35}">
      <dgm:prSet/>
      <dgm:spPr/>
      <dgm:t>
        <a:bodyPr/>
        <a:lstStyle/>
        <a:p>
          <a:endParaRPr lang="en-US"/>
        </a:p>
      </dgm:t>
    </dgm:pt>
    <dgm:pt modelId="{A2045A31-7D50-4EC7-A496-4FB444941F00}" type="parTrans" cxnId="{BAE352BB-8646-4521-9667-4637C6E72F35}">
      <dgm:prSet/>
      <dgm:spPr/>
      <dgm:t>
        <a:bodyPr/>
        <a:lstStyle/>
        <a:p>
          <a:endParaRPr lang="en-US"/>
        </a:p>
      </dgm:t>
    </dgm:pt>
    <dgm:pt modelId="{E48EDA4C-8A74-43CF-ADF1-DB0F43C3695D}" type="pres">
      <dgm:prSet presAssocID="{0892F4D6-8279-418A-8AE9-47AF4E299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BCBE42DD-E755-40FA-869D-120EE8F7268F}" type="pres">
      <dgm:prSet presAssocID="{B53502B7-CFD9-4D79-A7B6-A209BE8CBF2D}" presName="parentText" presStyleLbl="node1" presStyleIdx="0" presStyleCnt="1" custLinFactNeighborY="1535">
        <dgm:presLayoutVars>
          <dgm:chMax val="0"/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BAE352BB-8646-4521-9667-4637C6E72F35}" srcId="{0892F4D6-8279-418A-8AE9-47AF4E299AA2}" destId="{B53502B7-CFD9-4D79-A7B6-A209BE8CBF2D}" srcOrd="0" destOrd="0" parTransId="{A2045A31-7D50-4EC7-A496-4FB444941F00}" sibTransId="{D34407FC-6F72-487A-85DD-8DA938FCE5A3}"/>
    <dgm:cxn modelId="{6C722276-0826-419B-813B-7E5591044082}" type="presOf" srcId="{B53502B7-CFD9-4D79-A7B6-A209BE8CBF2D}" destId="{BCBE42DD-E755-40FA-869D-120EE8F7268F}" srcOrd="0" destOrd="0" presId="urn:microsoft.com/office/officeart/2005/8/layout/vList2"/>
    <dgm:cxn modelId="{958C3194-4D03-4BA7-A924-454D7A864BF2}" type="presOf" srcId="{0892F4D6-8279-418A-8AE9-47AF4E299AA2}" destId="{E48EDA4C-8A74-43CF-ADF1-DB0F43C3695D}" srcOrd="0" destOrd="0" presId="urn:microsoft.com/office/officeart/2005/8/layout/vList2"/>
    <dgm:cxn modelId="{B1D8D622-A74B-487E-B85F-7CE9D6139D3B}" type="presParOf" srcId="{E48EDA4C-8A74-43CF-ADF1-DB0F43C3695D}" destId="{BCBE42DD-E755-40FA-869D-120EE8F726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892F4D6-8279-418A-8AE9-47AF4E299AA2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53502B7-CFD9-4D79-A7B6-A209BE8CBF2D}">
      <dgm:prSet/>
      <dgm:spPr/>
      <dgm:t>
        <a:bodyPr/>
        <a:lstStyle/>
        <a:p>
          <a:pPr rtl="0"/>
          <a:endParaRPr lang="en-US" dirty="0"/>
        </a:p>
      </dgm:t>
    </dgm:pt>
    <dgm:pt modelId="{D34407FC-6F72-487A-85DD-8DA938FCE5A3}" type="sibTrans" cxnId="{BAE352BB-8646-4521-9667-4637C6E72F35}">
      <dgm:prSet/>
      <dgm:spPr/>
      <dgm:t>
        <a:bodyPr/>
        <a:lstStyle/>
        <a:p>
          <a:endParaRPr lang="en-US"/>
        </a:p>
      </dgm:t>
    </dgm:pt>
    <dgm:pt modelId="{A2045A31-7D50-4EC7-A496-4FB444941F00}" type="parTrans" cxnId="{BAE352BB-8646-4521-9667-4637C6E72F35}">
      <dgm:prSet/>
      <dgm:spPr/>
      <dgm:t>
        <a:bodyPr/>
        <a:lstStyle/>
        <a:p>
          <a:endParaRPr lang="en-US"/>
        </a:p>
      </dgm:t>
    </dgm:pt>
    <dgm:pt modelId="{E48EDA4C-8A74-43CF-ADF1-DB0F43C3695D}" type="pres">
      <dgm:prSet presAssocID="{0892F4D6-8279-418A-8AE9-47AF4E299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BCBE42DD-E755-40FA-869D-120EE8F7268F}" type="pres">
      <dgm:prSet presAssocID="{B53502B7-CFD9-4D79-A7B6-A209BE8CBF2D}" presName="parentText" presStyleLbl="node1" presStyleIdx="0" presStyleCnt="1" custLinFactNeighborY="1535">
        <dgm:presLayoutVars>
          <dgm:chMax val="0"/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BAE352BB-8646-4521-9667-4637C6E72F35}" srcId="{0892F4D6-8279-418A-8AE9-47AF4E299AA2}" destId="{B53502B7-CFD9-4D79-A7B6-A209BE8CBF2D}" srcOrd="0" destOrd="0" parTransId="{A2045A31-7D50-4EC7-A496-4FB444941F00}" sibTransId="{D34407FC-6F72-487A-85DD-8DA938FCE5A3}"/>
    <dgm:cxn modelId="{39F812F7-F306-460A-B3AA-650086013B59}" type="presOf" srcId="{B53502B7-CFD9-4D79-A7B6-A209BE8CBF2D}" destId="{BCBE42DD-E755-40FA-869D-120EE8F7268F}" srcOrd="0" destOrd="0" presId="urn:microsoft.com/office/officeart/2005/8/layout/vList2"/>
    <dgm:cxn modelId="{A6F6DEE0-5538-402B-8E35-FA7791844244}" type="presOf" srcId="{0892F4D6-8279-418A-8AE9-47AF4E299AA2}" destId="{E48EDA4C-8A74-43CF-ADF1-DB0F43C3695D}" srcOrd="0" destOrd="0" presId="urn:microsoft.com/office/officeart/2005/8/layout/vList2"/>
    <dgm:cxn modelId="{B78E6FEB-155C-4221-8470-A707ABD8EBBA}" type="presParOf" srcId="{E48EDA4C-8A74-43CF-ADF1-DB0F43C3695D}" destId="{BCBE42DD-E755-40FA-869D-120EE8F726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BE42DD-E755-40FA-869D-120EE8F7268F}">
      <dsp:nvSpPr>
        <dsp:cNvPr id="0" name=""/>
        <dsp:cNvSpPr/>
      </dsp:nvSpPr>
      <dsp:spPr>
        <a:xfrm>
          <a:off x="0" y="12518"/>
          <a:ext cx="8229599" cy="636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 dirty="0"/>
        </a:p>
      </dsp:txBody>
      <dsp:txXfrm>
        <a:off x="0" y="12518"/>
        <a:ext cx="8229599" cy="6364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796" cy="497756"/>
          </a:xfrm>
          <a:prstGeom prst="rect">
            <a:avLst/>
          </a:prstGeom>
        </p:spPr>
        <p:txBody>
          <a:bodyPr vert="horz" lIns="90590" tIns="45295" rIns="90590" bIns="45295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8009" y="0"/>
            <a:ext cx="2950796" cy="497756"/>
          </a:xfrm>
          <a:prstGeom prst="rect">
            <a:avLst/>
          </a:prstGeom>
        </p:spPr>
        <p:txBody>
          <a:bodyPr vert="horz" lIns="90590" tIns="45295" rIns="90590" bIns="45295" rtlCol="0"/>
          <a:lstStyle>
            <a:lvl1pPr algn="r">
              <a:defRPr sz="1200"/>
            </a:lvl1pPr>
          </a:lstStyle>
          <a:p>
            <a:fld id="{1AB6979B-D42D-460C-933B-8321234A1C80}" type="datetimeFigureOut">
              <a:rPr lang="en-IE" smtClean="0"/>
              <a:pPr/>
              <a:t>15/08/2018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182"/>
            <a:ext cx="2950796" cy="497756"/>
          </a:xfrm>
          <a:prstGeom prst="rect">
            <a:avLst/>
          </a:prstGeom>
        </p:spPr>
        <p:txBody>
          <a:bodyPr vert="horz" lIns="90590" tIns="45295" rIns="90590" bIns="45295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8009" y="9443182"/>
            <a:ext cx="2950796" cy="497756"/>
          </a:xfrm>
          <a:prstGeom prst="rect">
            <a:avLst/>
          </a:prstGeom>
        </p:spPr>
        <p:txBody>
          <a:bodyPr vert="horz" lIns="90590" tIns="45295" rIns="90590" bIns="45295" rtlCol="0" anchor="b"/>
          <a:lstStyle>
            <a:lvl1pPr algn="r">
              <a:defRPr sz="1200"/>
            </a:lvl1pPr>
          </a:lstStyle>
          <a:p>
            <a:fld id="{A4D79B44-2524-49DB-94E9-7B035303E57C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1014694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1163" cy="496888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26" y="0"/>
            <a:ext cx="2951163" cy="496888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r">
              <a:defRPr sz="1200"/>
            </a:lvl1pPr>
          </a:lstStyle>
          <a:p>
            <a:fld id="{2814D261-FA64-4D26-8BBF-6BB9E01F80B8}" type="datetimeFigureOut">
              <a:rPr lang="en-GB" smtClean="0"/>
              <a:pPr/>
              <a:t>15/08/2018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2" rIns="91423" bIns="4571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814"/>
            <a:ext cx="5448300" cy="4473575"/>
          </a:xfrm>
          <a:prstGeom prst="rect">
            <a:avLst/>
          </a:prstGeom>
        </p:spPr>
        <p:txBody>
          <a:bodyPr vert="horz" lIns="91423" tIns="45712" rIns="91423" bIns="457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4039"/>
            <a:ext cx="2951163" cy="496887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26" y="9444039"/>
            <a:ext cx="2951163" cy="496887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r">
              <a:defRPr sz="1200"/>
            </a:lvl1pPr>
          </a:lstStyle>
          <a:p>
            <a:fld id="{5AF91AE9-3CC6-478F-8DD5-CA4DB5EA672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7702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2" y="6190490"/>
            <a:ext cx="2723675" cy="51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16533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0512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92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8307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Diagram 6"/>
          <p:cNvGraphicFramePr/>
          <p:nvPr userDrawn="1">
            <p:extLst>
              <p:ext uri="{D42A27DB-BD31-4B8C-83A1-F6EECF244321}">
                <p14:modId xmlns:p14="http://schemas.microsoft.com/office/powerpoint/2010/main" xmlns="" val="3426919188"/>
              </p:ext>
            </p:extLst>
          </p:nvPr>
        </p:nvGraphicFramePr>
        <p:xfrm>
          <a:off x="457204" y="459358"/>
          <a:ext cx="8229599" cy="648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2" y="6190490"/>
            <a:ext cx="2723675" cy="51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61367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4410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 userDrawn="1">
            <p:extLst>
              <p:ext uri="{D42A27DB-BD31-4B8C-83A1-F6EECF244321}">
                <p14:modId xmlns:p14="http://schemas.microsoft.com/office/powerpoint/2010/main" xmlns="" val="2048444782"/>
              </p:ext>
            </p:extLst>
          </p:nvPr>
        </p:nvGraphicFramePr>
        <p:xfrm>
          <a:off x="457204" y="459358"/>
          <a:ext cx="8229599" cy="648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3" name="Picture 12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2" y="6190490"/>
            <a:ext cx="2723675" cy="51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85755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 userDrawn="1">
            <p:extLst>
              <p:ext uri="{D42A27DB-BD31-4B8C-83A1-F6EECF244321}">
                <p14:modId xmlns:p14="http://schemas.microsoft.com/office/powerpoint/2010/main" xmlns="" val="2004706342"/>
              </p:ext>
            </p:extLst>
          </p:nvPr>
        </p:nvGraphicFramePr>
        <p:xfrm>
          <a:off x="457204" y="459358"/>
          <a:ext cx="8229599" cy="648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8326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 userDrawn="1">
            <p:extLst>
              <p:ext uri="{D42A27DB-BD31-4B8C-83A1-F6EECF244321}">
                <p14:modId xmlns:p14="http://schemas.microsoft.com/office/powerpoint/2010/main" xmlns="" val="3920593855"/>
              </p:ext>
            </p:extLst>
          </p:nvPr>
        </p:nvGraphicFramePr>
        <p:xfrm>
          <a:off x="457204" y="459358"/>
          <a:ext cx="8229599" cy="648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2" y="6190490"/>
            <a:ext cx="2723675" cy="51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47089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0560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0024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6534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1352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1524000" y="4419600"/>
            <a:ext cx="64008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900"/>
              </a:lnSpc>
            </a:pPr>
            <a:r>
              <a:rPr lang="en-GB" dirty="0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t>Martin </a:t>
            </a:r>
            <a:r>
              <a:rPr lang="en-GB" dirty="0" err="1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t>Kerin</a:t>
            </a:r>
            <a:endParaRPr lang="en-GB" dirty="0" smtClean="0">
              <a:solidFill>
                <a:prstClr val="black">
                  <a:tint val="75000"/>
                </a:prstClr>
              </a:solidFill>
              <a:cs typeface="Arial" charset="0"/>
            </a:endParaRPr>
          </a:p>
          <a:p>
            <a:pPr>
              <a:lnSpc>
                <a:spcPts val="2900"/>
              </a:lnSpc>
            </a:pPr>
            <a:r>
              <a:rPr lang="en-GB" dirty="0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t>16</a:t>
            </a:r>
            <a:r>
              <a:rPr lang="en-GB" baseline="30000" dirty="0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t>th</a:t>
            </a:r>
            <a:r>
              <a:rPr lang="en-GB" dirty="0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t> August 2018</a:t>
            </a:r>
            <a:endParaRPr lang="en-GB" dirty="0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762000" y="1524001"/>
            <a:ext cx="7772400" cy="171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l" defTabSz="457200" rtl="0" fontAlgn="base">
              <a:spcBef>
                <a:spcPct val="0"/>
              </a:spcBef>
              <a:spcAft>
                <a:spcPct val="0"/>
              </a:spcAft>
              <a:defRPr sz="3800" b="1" kern="1200">
                <a:solidFill>
                  <a:srgbClr val="465176"/>
                </a:solidFill>
                <a:latin typeface="Arial"/>
                <a:ea typeface="+mj-ea"/>
                <a:cs typeface="Arial"/>
              </a:defRPr>
            </a:lvl1pPr>
            <a:lvl2pPr algn="l" defTabSz="457200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2pPr>
            <a:lvl3pPr algn="l" defTabSz="457200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3pPr>
            <a:lvl4pPr algn="l" defTabSz="457200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4pPr>
            <a:lvl5pPr algn="l" defTabSz="457200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495176"/>
                </a:solidFill>
                <a:latin typeface="Calibri"/>
              </a:rPr>
              <a:t>MOD_24_18</a:t>
            </a:r>
          </a:p>
          <a:p>
            <a:pPr algn="ctr" fontAlgn="auto">
              <a:spcAft>
                <a:spcPts val="0"/>
              </a:spcAft>
              <a:defRPr/>
            </a:pPr>
            <a:endParaRPr lang="en-US" dirty="0" smtClean="0">
              <a:solidFill>
                <a:srgbClr val="495176"/>
              </a:solidFill>
              <a:latin typeface="Calibri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US" dirty="0" smtClean="0">
              <a:solidFill>
                <a:srgbClr val="495176"/>
              </a:solidFill>
              <a:latin typeface="Calibri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495176"/>
                </a:solidFill>
                <a:latin typeface="Calibri"/>
              </a:rPr>
              <a:t>Use of Technical Offer Data in Instruction Profiling / QBOA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2400" dirty="0">
              <a:solidFill>
                <a:srgbClr val="495176"/>
              </a:solidFill>
              <a:latin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076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MOD_24_18 Concept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2514599"/>
            <a:ext cx="7491725" cy="28263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30435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MOD_24_18 Drafting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382000" cy="4525963"/>
          </a:xfrm>
        </p:spPr>
        <p:txBody>
          <a:bodyPr>
            <a:normAutofit/>
          </a:bodyPr>
          <a:lstStyle/>
          <a:p>
            <a:r>
              <a:rPr lang="en-IE" dirty="0"/>
              <a:t>Part B Appendix O Paragraph 10:</a:t>
            </a:r>
          </a:p>
          <a:p>
            <a:r>
              <a:rPr lang="en-IE" dirty="0"/>
              <a:t>The </a:t>
            </a:r>
            <a:r>
              <a:rPr lang="en-IE" u="sng" dirty="0">
                <a:solidFill>
                  <a:srgbClr val="FF0000"/>
                </a:solidFill>
              </a:rPr>
              <a:t>Market Operator shall, for each entire Settlement Day, use the </a:t>
            </a:r>
            <a:r>
              <a:rPr lang="en-IE" dirty="0"/>
              <a:t>following Registration Data and </a:t>
            </a:r>
            <a:r>
              <a:rPr lang="en-IE" u="sng" dirty="0">
                <a:solidFill>
                  <a:srgbClr val="FF0000"/>
                </a:solidFill>
              </a:rPr>
              <a:t>Accepted </a:t>
            </a:r>
            <a:r>
              <a:rPr lang="en-IE" dirty="0"/>
              <a:t>Technical Offer Data</a:t>
            </a:r>
            <a:r>
              <a:rPr lang="en-IE" u="sng" dirty="0">
                <a:solidFill>
                  <a:srgbClr val="FF0000"/>
                </a:solidFill>
              </a:rPr>
              <a:t> for the Trading Day containing the start of that Settlement Day</a:t>
            </a:r>
            <a:r>
              <a:rPr lang="en-IE" dirty="0"/>
              <a:t>, provided in accordance with Appendix H: “Data Requirements for Registration” and Appendix I: “Offer Data” respectively, </a:t>
            </a:r>
            <a:r>
              <a:rPr lang="en-IE" strike="sngStrike" dirty="0">
                <a:solidFill>
                  <a:srgbClr val="FF0000"/>
                </a:solidFill>
              </a:rPr>
              <a:t>shall be used by the Market Operator </a:t>
            </a:r>
            <a:r>
              <a:rPr lang="en-IE" dirty="0"/>
              <a:t>to calculate all Instruction Profile types</a:t>
            </a:r>
            <a:r>
              <a:rPr lang="en-IE" u="sng" dirty="0">
                <a:solidFill>
                  <a:srgbClr val="FF0000"/>
                </a:solidFill>
              </a:rPr>
              <a:t> for that Settlement Day</a:t>
            </a:r>
            <a:r>
              <a:rPr lang="en-IE" dirty="0" smtClean="0"/>
              <a:t>:</a:t>
            </a:r>
            <a:endParaRPr lang="en-IE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I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IE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IE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IE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IE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endParaRPr lang="en-IE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IE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IE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237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MOD_24_18 Drafting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382000" cy="4525963"/>
          </a:xfrm>
        </p:spPr>
        <p:txBody>
          <a:bodyPr>
            <a:normAutofit/>
          </a:bodyPr>
          <a:lstStyle/>
          <a:p>
            <a:r>
              <a:rPr lang="en-IE" dirty="0"/>
              <a:t>Part B Appendix O Paragraph 26:</a:t>
            </a:r>
          </a:p>
          <a:p>
            <a:r>
              <a:rPr lang="en-AU" dirty="0"/>
              <a:t>The normal operating modes for a Synchronised Generator Unit are load up mode, ramp up mode, ramp down mode and </a:t>
            </a:r>
            <a:r>
              <a:rPr lang="en-AU" dirty="0" err="1"/>
              <a:t>deload</a:t>
            </a:r>
            <a:r>
              <a:rPr lang="en-AU" dirty="0"/>
              <a:t> mode. Each operating mode of a Generator Unit is described by a piecewise linear Operating Trajectory that describes the theoretical Output of a Generator Unit over time. The Technical Offer Data used to determine the piecewise linear Operating Trajectory shall be the Accepted Technical Offer Data </a:t>
            </a:r>
            <a:r>
              <a:rPr lang="en-AU" u="sng" dirty="0">
                <a:solidFill>
                  <a:srgbClr val="FF0000"/>
                </a:solidFill>
              </a:rPr>
              <a:t>for the Trading Day containing the start of that Settlement </a:t>
            </a:r>
            <a:r>
              <a:rPr lang="en-AU" strike="sngStrike" dirty="0">
                <a:solidFill>
                  <a:srgbClr val="FF0000"/>
                </a:solidFill>
              </a:rPr>
              <a:t>for the Trading </a:t>
            </a:r>
            <a:r>
              <a:rPr lang="en-AU" dirty="0"/>
              <a:t>Day containing the Instruction Effective Time of the Dispatch Instruction</a:t>
            </a:r>
            <a:r>
              <a:rPr lang="en-AU" dirty="0" smtClean="0"/>
              <a:t>.</a:t>
            </a:r>
            <a:endParaRPr lang="en-IE" dirty="0" smtClean="0"/>
          </a:p>
          <a:p>
            <a:pPr marL="457200" lvl="1" indent="0">
              <a:buNone/>
            </a:pPr>
            <a:endParaRPr lang="en-IE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I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IE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IE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IE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IE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endParaRPr lang="en-IE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IE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IE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575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I-SEM – Market Rules Working Grou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odification Document" ma:contentTypeID="0x010100269864AADB634B43A1DAFE75AB6B7AEA00E694DBD827E2A74DAF8DBA9CA236CE9A" ma:contentTypeVersion="10" ma:contentTypeDescription="" ma:contentTypeScope="" ma:versionID="76444a00e0d344046184e9be4e4b7bda">
  <xsd:schema xmlns:xsd="http://www.w3.org/2001/XMLSchema" xmlns:p="http://schemas.microsoft.com/office/2006/metadata/properties" xmlns:ns2="f69c7b9a-bbed-41f8-b24c-bbeb71979adf" xmlns:ns3="bd8dd43f-48f8-46ce-9b8d-78f402b7750b" targetNamespace="http://schemas.microsoft.com/office/2006/metadata/properties" ma:root="true" ma:fieldsID="9f63ddca8ac484b9842f993b74a9b250" ns2:_="" ns3:_="">
    <xsd:import namespace="f69c7b9a-bbed-41f8-b24c-bbeb71979adf"/>
    <xsd:import namespace="bd8dd43f-48f8-46ce-9b8d-78f402b7750b"/>
    <xsd:element name="properties">
      <xsd:complexType>
        <xsd:sequence>
          <xsd:element name="documentManagement">
            <xsd:complexType>
              <xsd:all>
                <xsd:element ref="ns2:FromMMT" minOccurs="0"/>
                <xsd:element ref="ns2:MMTID" minOccurs="0"/>
                <xsd:element ref="ns3:ModI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69c7b9a-bbed-41f8-b24c-bbeb71979adf" elementFormDefault="qualified">
    <xsd:import namespace="http://schemas.microsoft.com/office/2006/documentManagement/types"/>
    <xsd:element name="FromMMT" ma:index="1" nillable="true" ma:displayName="From MMT" ma:default="0" ma:description="Indicates if the item was published from MMT" ma:internalName="FromMMT">
      <xsd:simpleType>
        <xsd:restriction base="dms:Boolean"/>
      </xsd:simpleType>
    </xsd:element>
    <xsd:element name="MMTID" ma:index="2" nillable="true" ma:displayName="MMT ID" ma:decimals="0" ma:internalName="MMTID" ma:percentage="FALSE">
      <xsd:simpleType>
        <xsd:restriction base="dms:Number"/>
      </xsd:simpleType>
    </xsd:element>
  </xsd:schema>
  <xsd:schema xmlns:xsd="http://www.w3.org/2001/XMLSchema" xmlns:dms="http://schemas.microsoft.com/office/2006/documentManagement/types" targetNamespace="bd8dd43f-48f8-46ce-9b8d-78f402b7750b" elementFormDefault="qualified">
    <xsd:import namespace="http://schemas.microsoft.com/office/2006/documentManagement/types"/>
    <xsd:element name="ModID" ma:index="3" nillable="true" ma:displayName="Mod ID" ma:list="{fe5fb5e6-2196-48f2-87cb-9a5f0541640f}" ma:internalName="ModID" ma:showField="ModificationID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FromMMT xmlns="f69c7b9a-bbed-41f8-b24c-bbeb71979adf">true</FromMMT>
    <MMTID xmlns="f69c7b9a-bbed-41f8-b24c-bbeb71979adf">1898</MMTID>
    <ModID xmlns="bd8dd43f-48f8-46ce-9b8d-78f402b7750b">760</ModID>
  </documentManagement>
</p:properties>
</file>

<file path=customXml/itemProps1.xml><?xml version="1.0" encoding="utf-8"?>
<ds:datastoreItem xmlns:ds="http://schemas.openxmlformats.org/officeDocument/2006/customXml" ds:itemID="{3BE4B2B3-C75C-4D32-AE82-C656DE448098}"/>
</file>

<file path=customXml/itemProps2.xml><?xml version="1.0" encoding="utf-8"?>
<ds:datastoreItem xmlns:ds="http://schemas.openxmlformats.org/officeDocument/2006/customXml" ds:itemID="{73895034-ADD5-4FC3-B151-9195C055622C}"/>
</file>

<file path=customXml/itemProps3.xml><?xml version="1.0" encoding="utf-8"?>
<ds:datastoreItem xmlns:ds="http://schemas.openxmlformats.org/officeDocument/2006/customXml" ds:itemID="{CC419292-EECB-45C6-8B4A-32FC6D6B6613}"/>
</file>

<file path=docProps/app.xml><?xml version="1.0" encoding="utf-8"?>
<Properties xmlns="http://schemas.openxmlformats.org/officeDocument/2006/extended-properties" xmlns:vt="http://schemas.openxmlformats.org/officeDocument/2006/docPropsVTypes">
  <TotalTime>12005</TotalTime>
  <Words>209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1_I-SEM – Market Rules Working Group</vt:lpstr>
      <vt:lpstr>Slide 1</vt:lpstr>
      <vt:lpstr>MOD_24_18 Concept</vt:lpstr>
      <vt:lpstr>MOD_24_18 Drafting</vt:lpstr>
      <vt:lpstr>MOD_24_18 Drafting</vt:lpstr>
    </vt:vector>
  </TitlesOfParts>
  <Company>EirGrid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creator>Mark Needham</dc:creator>
  <cp:lastModifiedBy>slinnane</cp:lastModifiedBy>
  <cp:revision>862</cp:revision>
  <cp:lastPrinted>2018-07-24T14:59:55Z</cp:lastPrinted>
  <dcterms:created xsi:type="dcterms:W3CDTF">2016-03-09T09:46:02Z</dcterms:created>
  <dcterms:modified xsi:type="dcterms:W3CDTF">2018-08-15T15:09:40Z</dcterms:modified>
  <cp:contentType>Modification 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0x010100269864AADB634B43A1DAFE75AB6B7AEA00E694DBD827E2A74DAF8DBA9CA236CE9A</vt:lpwstr>
  </property>
  <property fmtid="{D5CDD505-2E9C-101B-9397-08002B2CF9AE}" pid="3" name="Doc Type">
    <vt:lpwstr>Market Trial Coordinators' Group</vt:lpwstr>
  </property>
  <property fmtid="{D5CDD505-2E9C-101B-9397-08002B2CF9AE}" pid="4" name="File Category">
    <vt:lpwstr>9;#Presentation|12756bda-ff4b-4d1a-bf18-0ce42192d00c</vt:lpwstr>
  </property>
  <property fmtid="{D5CDD505-2E9C-101B-9397-08002B2CF9AE}" pid="5" name="iab7cdb7554d4997ae876b11632fa575">
    <vt:lpwstr>Presentation12756bda-ff4b-4d1a-bf18-0ce42192d00c</vt:lpwstr>
  </property>
  <property fmtid="{D5CDD505-2E9C-101B-9397-08002B2CF9AE}" pid="6" name="Meeting Date">
    <vt:lpwstr>2018-07-24T23:00:00+00:00</vt:lpwstr>
  </property>
  <property fmtid="{D5CDD505-2E9C-101B-9397-08002B2CF9AE}" pid="7" name="TaxCatchAll">
    <vt:lpwstr>9</vt:lpwstr>
  </property>
  <property fmtid="{D5CDD505-2E9C-101B-9397-08002B2CF9AE}" pid="8" name="DocumentType">
    <vt:lpwstr>Materials</vt:lpwstr>
  </property>
  <property fmtid="{D5CDD505-2E9C-101B-9397-08002B2CF9AE}" pid="9" name="Category">
    <vt:lpwstr>Market Trial</vt:lpwstr>
  </property>
  <property fmtid="{D5CDD505-2E9C-101B-9397-08002B2CF9AE}" pid="11" name="documentarchivestatus">
    <vt:lpwstr>Active</vt:lpwstr>
  </property>
  <property fmtid="{D5CDD505-2E9C-101B-9397-08002B2CF9AE}" pid="14" name="Mod ID">
    <vt:lpwstr>1098</vt:lpwstr>
  </property>
  <property fmtid="{D5CDD505-2E9C-101B-9397-08002B2CF9AE}" pid="15" name="Year of Modification Proposal">
    <vt:lpwstr>2018</vt:lpwstr>
  </property>
  <property fmtid="{D5CDD505-2E9C-101B-9397-08002B2CF9AE}" pid="16" name="Document Type">
    <vt:lpwstr>Slides</vt:lpwstr>
  </property>
  <property fmtid="{D5CDD505-2E9C-101B-9397-08002B2CF9AE}" pid="17" name="Copy to Website">
    <vt:lpwstr>true</vt:lpwstr>
  </property>
  <property fmtid="{D5CDD505-2E9C-101B-9397-08002B2CF9AE}" pid="19" name="_CopySource">
    <vt:lpwstr>MOD_24_18.pptx</vt:lpwstr>
  </property>
  <property fmtid="{D5CDD505-2E9C-101B-9397-08002B2CF9AE}" pid="20" name="Order">
    <vt:r8>389300</vt:r8>
  </property>
</Properties>
</file>