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63" r:id="rId5"/>
    <p:sldId id="687" r:id="rId6"/>
    <p:sldId id="684" r:id="rId7"/>
    <p:sldId id="688" r:id="rId8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ter, Ray" initials="RP" lastIdx="24" clrIdx="0"/>
  <p:cmAuthor id="1" name="Haughton, Louise" initials="HL" lastIdx="1" clrIdx="1"/>
  <p:cmAuthor id="2" name="Plunkett, Laura" initials="PL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D0D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1" autoAdjust="0"/>
    <p:restoredTop sz="83459" autoAdjust="0"/>
  </p:normalViewPr>
  <p:slideViewPr>
    <p:cSldViewPr>
      <p:cViewPr varScale="1">
        <p:scale>
          <a:sx n="96" d="100"/>
          <a:sy n="96" d="100"/>
        </p:scale>
        <p:origin x="-21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F01BE1F1-B782-4916-98A8-7CC9E11A2DA2}" type="presOf" srcId="{B53502B7-CFD9-4D79-A7B6-A209BE8CBF2D}" destId="{BCBE42DD-E755-40FA-869D-120EE8F7268F}" srcOrd="0" destOrd="0" presId="urn:microsoft.com/office/officeart/2005/8/layout/vList2"/>
    <dgm:cxn modelId="{330ABF8E-F1A3-4D52-89B0-1D015124BACC}" type="presOf" srcId="{0892F4D6-8279-418A-8AE9-47AF4E299AA2}" destId="{E48EDA4C-8A74-43CF-ADF1-DB0F43C3695D}" srcOrd="0" destOrd="0" presId="urn:microsoft.com/office/officeart/2005/8/layout/vList2"/>
    <dgm:cxn modelId="{B5142195-89D3-4BBA-9E4A-0879ADF532C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A99924AE-F3FD-4EB3-9734-5DE38C63B9B2}" type="presOf" srcId="{0892F4D6-8279-418A-8AE9-47AF4E299AA2}" destId="{E48EDA4C-8A74-43CF-ADF1-DB0F43C3695D}" srcOrd="0" destOrd="0" presId="urn:microsoft.com/office/officeart/2005/8/layout/vList2"/>
    <dgm:cxn modelId="{D8F2EF17-BE10-43AF-A4A7-216F72C23A2D}" type="presOf" srcId="{B53502B7-CFD9-4D79-A7B6-A209BE8CBF2D}" destId="{BCBE42DD-E755-40FA-869D-120EE8F7268F}" srcOrd="0" destOrd="0" presId="urn:microsoft.com/office/officeart/2005/8/layout/vList2"/>
    <dgm:cxn modelId="{B123CFA9-DCC3-4358-85ED-2689BD8B43C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6C722276-0826-419B-813B-7E5591044082}" type="presOf" srcId="{B53502B7-CFD9-4D79-A7B6-A209BE8CBF2D}" destId="{BCBE42DD-E755-40FA-869D-120EE8F7268F}" srcOrd="0" destOrd="0" presId="urn:microsoft.com/office/officeart/2005/8/layout/vList2"/>
    <dgm:cxn modelId="{958C3194-4D03-4BA7-A924-454D7A864BF2}" type="presOf" srcId="{0892F4D6-8279-418A-8AE9-47AF4E299AA2}" destId="{E48EDA4C-8A74-43CF-ADF1-DB0F43C3695D}" srcOrd="0" destOrd="0" presId="urn:microsoft.com/office/officeart/2005/8/layout/vList2"/>
    <dgm:cxn modelId="{B1D8D622-A74B-487E-B85F-7CE9D6139D3B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9F812F7-F306-460A-B3AA-650086013B59}" type="presOf" srcId="{B53502B7-CFD9-4D79-A7B6-A209BE8CBF2D}" destId="{BCBE42DD-E755-40FA-869D-120EE8F7268F}" srcOrd="0" destOrd="0" presId="urn:microsoft.com/office/officeart/2005/8/layout/vList2"/>
    <dgm:cxn modelId="{A6F6DEE0-5538-402B-8E35-FA7791844244}" type="presOf" srcId="{0892F4D6-8279-418A-8AE9-47AF4E299AA2}" destId="{E48EDA4C-8A74-43CF-ADF1-DB0F43C3695D}" srcOrd="0" destOrd="0" presId="urn:microsoft.com/office/officeart/2005/8/layout/vList2"/>
    <dgm:cxn modelId="{B78E6FEB-155C-4221-8470-A707ABD8EBB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2518"/>
          <a:ext cx="8229599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0" y="12518"/>
        <a:ext cx="8229599" cy="636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009" y="0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1AB6979B-D42D-460C-933B-8321234A1C80}" type="datetimeFigureOut">
              <a:rPr lang="en-IE" smtClean="0"/>
              <a:pPr/>
              <a:t>15/08/2018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182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009" y="9443182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A4D79B44-2524-49DB-94E9-7B035303E57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014694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3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6" y="0"/>
            <a:ext cx="2951163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2814D261-FA64-4D26-8BBF-6BB9E01F80B8}" type="datetimeFigureOut">
              <a:rPr lang="en-GB" smtClean="0"/>
              <a:pPr/>
              <a:t>15/08/2018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4"/>
            <a:ext cx="5448300" cy="4473575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6" y="9444039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5AF91AE9-3CC6-478F-8DD5-CA4DB5EA67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70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653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51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2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Diagram 6"/>
          <p:cNvGraphicFramePr/>
          <p:nvPr userDrawn="1">
            <p:extLst>
              <p:ext uri="{D42A27DB-BD31-4B8C-83A1-F6EECF244321}">
                <p14:modId xmlns:p14="http://schemas.microsoft.com/office/powerpoint/2010/main" xmlns="" val="3426919188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13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441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 userDrawn="1">
            <p:extLst>
              <p:ext uri="{D42A27DB-BD31-4B8C-83A1-F6EECF244321}">
                <p14:modId xmlns:p14="http://schemas.microsoft.com/office/powerpoint/2010/main" xmlns="" val="2048444782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8575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 userDrawn="1">
            <p:extLst>
              <p:ext uri="{D42A27DB-BD31-4B8C-83A1-F6EECF244321}">
                <p14:modId xmlns:p14="http://schemas.microsoft.com/office/powerpoint/2010/main" xmlns="" val="2004706342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32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xmlns="" val="3920593855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4708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56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02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53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35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524000" y="44196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Martin </a:t>
            </a:r>
            <a:r>
              <a:rPr lang="en-GB" dirty="0" err="1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Kerin</a:t>
            </a:r>
            <a:endParaRPr lang="en-GB" dirty="0" smtClean="0">
              <a:solidFill>
                <a:prstClr val="black">
                  <a:tint val="75000"/>
                </a:prstClr>
              </a:solidFill>
              <a:cs typeface="Arial" charset="0"/>
            </a:endParaRPr>
          </a:p>
          <a:p>
            <a:pPr>
              <a:lnSpc>
                <a:spcPts val="2900"/>
              </a:lnSpc>
            </a:pP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16</a:t>
            </a:r>
            <a:r>
              <a:rPr lang="en-GB" baseline="30000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th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 August 2018</a:t>
            </a:r>
            <a:endParaRPr lang="en-GB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62000" y="1524001"/>
            <a:ext cx="77724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495176"/>
                </a:solidFill>
                <a:latin typeface="Calibri"/>
              </a:rPr>
              <a:t>MOD_24_18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 smtClean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dirty="0" smtClean="0">
              <a:solidFill>
                <a:srgbClr val="495176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495176"/>
                </a:solidFill>
                <a:latin typeface="Calibri"/>
              </a:rPr>
              <a:t>Use of Technical Offer Data in Instruction Profiling / QBOA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400" dirty="0">
              <a:solidFill>
                <a:srgbClr val="495176"/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07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MOD_24_18 Concept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599"/>
            <a:ext cx="7491725" cy="2826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3043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MOD_24_18 Drafting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82000" cy="4525963"/>
          </a:xfrm>
        </p:spPr>
        <p:txBody>
          <a:bodyPr>
            <a:normAutofit/>
          </a:bodyPr>
          <a:lstStyle/>
          <a:p>
            <a:r>
              <a:rPr lang="en-IE" dirty="0"/>
              <a:t>Part B Appendix O Paragraph 10:</a:t>
            </a:r>
          </a:p>
          <a:p>
            <a:r>
              <a:rPr lang="en-IE" dirty="0"/>
              <a:t>The </a:t>
            </a:r>
            <a:r>
              <a:rPr lang="en-IE" u="sng" dirty="0">
                <a:solidFill>
                  <a:srgbClr val="FF0000"/>
                </a:solidFill>
              </a:rPr>
              <a:t>Market Operator shall, for each entire Settlement Day, use the </a:t>
            </a:r>
            <a:r>
              <a:rPr lang="en-IE" dirty="0"/>
              <a:t>following Registration Data and </a:t>
            </a:r>
            <a:r>
              <a:rPr lang="en-IE" u="sng" dirty="0">
                <a:solidFill>
                  <a:srgbClr val="FF0000"/>
                </a:solidFill>
              </a:rPr>
              <a:t>Accepted </a:t>
            </a:r>
            <a:r>
              <a:rPr lang="en-IE" dirty="0"/>
              <a:t>Technical Offer Data</a:t>
            </a:r>
            <a:r>
              <a:rPr lang="en-IE" u="sng" dirty="0">
                <a:solidFill>
                  <a:srgbClr val="FF0000"/>
                </a:solidFill>
              </a:rPr>
              <a:t> for the Trading Day containing the start of that Settlement Day</a:t>
            </a:r>
            <a:r>
              <a:rPr lang="en-IE" dirty="0"/>
              <a:t>, provided in accordance with Appendix H: “Data Requirements for Registration” and Appendix I: “Offer Data” respectively, </a:t>
            </a:r>
            <a:r>
              <a:rPr lang="en-IE" strike="sngStrike" dirty="0">
                <a:solidFill>
                  <a:srgbClr val="FF0000"/>
                </a:solidFill>
              </a:rPr>
              <a:t>shall be used by the Market Operator </a:t>
            </a:r>
            <a:r>
              <a:rPr lang="en-IE" dirty="0"/>
              <a:t>to calculate all Instruction Profile types</a:t>
            </a:r>
            <a:r>
              <a:rPr lang="en-IE" u="sng" dirty="0">
                <a:solidFill>
                  <a:srgbClr val="FF0000"/>
                </a:solidFill>
              </a:rPr>
              <a:t> for that Settlement Day</a:t>
            </a:r>
            <a:r>
              <a:rPr lang="en-IE" dirty="0" smtClean="0"/>
              <a:t>:</a:t>
            </a:r>
            <a:endParaRPr lang="en-I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23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MOD_24_18 Drafting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82000" cy="4525963"/>
          </a:xfrm>
        </p:spPr>
        <p:txBody>
          <a:bodyPr>
            <a:normAutofit/>
          </a:bodyPr>
          <a:lstStyle/>
          <a:p>
            <a:r>
              <a:rPr lang="en-IE" dirty="0"/>
              <a:t>Part B Appendix O Paragraph 26:</a:t>
            </a:r>
          </a:p>
          <a:p>
            <a:r>
              <a:rPr lang="en-AU" dirty="0"/>
              <a:t>The normal operating modes for a Synchronised Generator Unit are load up mode, ramp up mode, ramp down mode and </a:t>
            </a:r>
            <a:r>
              <a:rPr lang="en-AU" dirty="0" err="1"/>
              <a:t>deload</a:t>
            </a:r>
            <a:r>
              <a:rPr lang="en-AU" dirty="0"/>
              <a:t> mode. Each operating mode of a Generator Unit is described by a piecewise linear Operating Trajectory that describes the theoretical Output of a Generator Unit over time. The Technical Offer Data used to determine the piecewise linear Operating Trajectory shall be the Accepted Technical Offer Data </a:t>
            </a:r>
            <a:r>
              <a:rPr lang="en-AU" u="sng" dirty="0">
                <a:solidFill>
                  <a:srgbClr val="FF0000"/>
                </a:solidFill>
              </a:rPr>
              <a:t>for the Trading Day containing the start of that Settlement </a:t>
            </a:r>
            <a:r>
              <a:rPr lang="en-AU" strike="sngStrike" dirty="0">
                <a:solidFill>
                  <a:srgbClr val="FF0000"/>
                </a:solidFill>
              </a:rPr>
              <a:t>for the Trading </a:t>
            </a:r>
            <a:r>
              <a:rPr lang="en-AU" dirty="0"/>
              <a:t>Day containing the Instruction Effective Time of the Dispatch Instruction</a:t>
            </a:r>
            <a:r>
              <a:rPr lang="en-AU" dirty="0" smtClean="0"/>
              <a:t>.</a:t>
            </a:r>
            <a:endParaRPr lang="en-IE" dirty="0" smtClean="0"/>
          </a:p>
          <a:p>
            <a:pPr marL="457200" lvl="1" indent="0">
              <a:buNone/>
            </a:pPr>
            <a:endParaRPr lang="en-I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7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1898</MMTID>
    <ModID xmlns="bd8dd43f-48f8-46ce-9b8d-78f402b7750b">760</ModID>
  </documentManagement>
</p:properties>
</file>

<file path=customXml/itemProps1.xml><?xml version="1.0" encoding="utf-8"?>
<ds:datastoreItem xmlns:ds="http://schemas.openxmlformats.org/officeDocument/2006/customXml" ds:itemID="{3BE4B2B3-C75C-4D32-AE82-C656DE448098}"/>
</file>

<file path=customXml/itemProps2.xml><?xml version="1.0" encoding="utf-8"?>
<ds:datastoreItem xmlns:ds="http://schemas.openxmlformats.org/officeDocument/2006/customXml" ds:itemID="{73895034-ADD5-4FC3-B151-9195C055622C}"/>
</file>

<file path=customXml/itemProps3.xml><?xml version="1.0" encoding="utf-8"?>
<ds:datastoreItem xmlns:ds="http://schemas.openxmlformats.org/officeDocument/2006/customXml" ds:itemID="{CC419292-EECB-45C6-8B4A-32FC6D6B6613}"/>
</file>

<file path=docProps/app.xml><?xml version="1.0" encoding="utf-8"?>
<Properties xmlns="http://schemas.openxmlformats.org/officeDocument/2006/extended-properties" xmlns:vt="http://schemas.openxmlformats.org/officeDocument/2006/docPropsVTypes">
  <TotalTime>12005</TotalTime>
  <Words>209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1_I-SEM – Market Rules Working Group</vt:lpstr>
      <vt:lpstr>Slide 1</vt:lpstr>
      <vt:lpstr>MOD_24_18 Concept</vt:lpstr>
      <vt:lpstr>MOD_24_18 Drafting</vt:lpstr>
      <vt:lpstr>MOD_24_18 Drafting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Mark Needham</dc:creator>
  <cp:lastModifiedBy>slinnane</cp:lastModifiedBy>
  <cp:revision>862</cp:revision>
  <cp:lastPrinted>2018-07-24T14:59:55Z</cp:lastPrinted>
  <dcterms:created xsi:type="dcterms:W3CDTF">2016-03-09T09:46:02Z</dcterms:created>
  <dcterms:modified xsi:type="dcterms:W3CDTF">2018-08-15T15:09:40Z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Doc Type">
    <vt:lpwstr>Market Trial Coordinators' Group</vt:lpwstr>
  </property>
  <property fmtid="{D5CDD505-2E9C-101B-9397-08002B2CF9AE}" pid="4" name="File Category">
    <vt:lpwstr>9;#Presentation|12756bda-ff4b-4d1a-bf18-0ce42192d00c</vt:lpwstr>
  </property>
  <property fmtid="{D5CDD505-2E9C-101B-9397-08002B2CF9AE}" pid="5" name="iab7cdb7554d4997ae876b11632fa575">
    <vt:lpwstr>Presentation12756bda-ff4b-4d1a-bf18-0ce42192d00c</vt:lpwstr>
  </property>
  <property fmtid="{D5CDD505-2E9C-101B-9397-08002B2CF9AE}" pid="6" name="Meeting Date">
    <vt:lpwstr>2018-07-24T23:00:00+00:00</vt:lpwstr>
  </property>
  <property fmtid="{D5CDD505-2E9C-101B-9397-08002B2CF9AE}" pid="7" name="TaxCatchAll">
    <vt:lpwstr>9</vt:lpwstr>
  </property>
  <property fmtid="{D5CDD505-2E9C-101B-9397-08002B2CF9AE}" pid="8" name="DocumentType">
    <vt:lpwstr>Materials</vt:lpwstr>
  </property>
  <property fmtid="{D5CDD505-2E9C-101B-9397-08002B2CF9AE}" pid="9" name="Category">
    <vt:lpwstr>Market Trial</vt:lpwstr>
  </property>
  <property fmtid="{D5CDD505-2E9C-101B-9397-08002B2CF9AE}" pid="11" name="documentarchivestatus">
    <vt:lpwstr>Active</vt:lpwstr>
  </property>
  <property fmtid="{D5CDD505-2E9C-101B-9397-08002B2CF9AE}" pid="14" name="Mod ID">
    <vt:lpwstr>1098</vt:lpwstr>
  </property>
  <property fmtid="{D5CDD505-2E9C-101B-9397-08002B2CF9AE}" pid="15" name="Year of Modification Proposal">
    <vt:lpwstr>2018</vt:lpwstr>
  </property>
  <property fmtid="{D5CDD505-2E9C-101B-9397-08002B2CF9AE}" pid="16" name="Document Type">
    <vt:lpwstr>Slides</vt:lpwstr>
  </property>
  <property fmtid="{D5CDD505-2E9C-101B-9397-08002B2CF9AE}" pid="17" name="Copy to Website">
    <vt:lpwstr>true</vt:lpwstr>
  </property>
  <property fmtid="{D5CDD505-2E9C-101B-9397-08002B2CF9AE}" pid="19" name="_CopySource">
    <vt:lpwstr>MOD_24_18.pptx</vt:lpwstr>
  </property>
  <property fmtid="{D5CDD505-2E9C-101B-9397-08002B2CF9AE}" pid="20" name="Order">
    <vt:r8>389300</vt:r8>
  </property>
</Properties>
</file>