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rts/chart1.xml" ContentType="application/vnd.openxmlformats-officedocument.drawingml.chart+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rts/chart2.xml" ContentType="application/vnd.openxmlformats-officedocument.drawingml.chart+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40" r:id="rId5"/>
    <p:sldId id="341" r:id="rId6"/>
    <p:sldId id="342" r:id="rId7"/>
    <p:sldId id="343" r:id="rId8"/>
    <p:sldId id="344" r:id="rId9"/>
    <p:sldId id="345" r:id="rId10"/>
    <p:sldId id="346" r:id="rId11"/>
    <p:sldId id="347" r:id="rId12"/>
    <p:sldId id="348" r:id="rId13"/>
    <p:sldId id="349" r:id="rId14"/>
    <p:sldId id="350" r:id="rId15"/>
    <p:sldId id="35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3084" y="-11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erin_M\Desktop\Mods\All%20MT%20VTOD%20Sets%2027082018%20with%20results.csv"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erin_M\Desktop\Mods\All%20MT%20VTOD%20Sets%2027082018%20with%20results.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val>
            <c:numRef>
              <c:f>'Results Workings'!$D$4:$D$141</c:f>
              <c:numCache>
                <c:formatCode>General</c:formatCode>
                <c:ptCount val="138"/>
                <c:pt idx="0">
                  <c:v>0</c:v>
                </c:pt>
                <c:pt idx="1">
                  <c:v>0</c:v>
                </c:pt>
                <c:pt idx="2">
                  <c:v>0</c:v>
                </c:pt>
                <c:pt idx="3">
                  <c:v>0</c:v>
                </c:pt>
                <c:pt idx="4">
                  <c:v>0</c:v>
                </c:pt>
                <c:pt idx="5">
                  <c:v>0</c:v>
                </c:pt>
                <c:pt idx="6">
                  <c:v>0</c:v>
                </c:pt>
                <c:pt idx="7">
                  <c:v>0</c:v>
                </c:pt>
                <c:pt idx="8">
                  <c:v>-4.402040949260237</c:v>
                </c:pt>
                <c:pt idx="9">
                  <c:v>-5.9717534254767086</c:v>
                </c:pt>
                <c:pt idx="10">
                  <c:v>-7.2792135</c:v>
                </c:pt>
                <c:pt idx="11">
                  <c:v>-9.5833333300000056</c:v>
                </c:pt>
                <c:pt idx="12">
                  <c:v>-9.5833333300000056</c:v>
                </c:pt>
                <c:pt idx="13">
                  <c:v>-18.80833333</c:v>
                </c:pt>
                <c:pt idx="14">
                  <c:v>-18.80833333</c:v>
                </c:pt>
                <c:pt idx="15">
                  <c:v>-24.181272282544398</c:v>
                </c:pt>
                <c:pt idx="16">
                  <c:v>-24.32078077776054</c:v>
                </c:pt>
                <c:pt idx="17">
                  <c:v>-44.019367500000016</c:v>
                </c:pt>
                <c:pt idx="18">
                  <c:v>-50.908333330000005</c:v>
                </c:pt>
                <c:pt idx="19">
                  <c:v>-50.908333330000005</c:v>
                </c:pt>
                <c:pt idx="20">
                  <c:v>-63.666666600000077</c:v>
                </c:pt>
                <c:pt idx="21">
                  <c:v>-63.666666600000077</c:v>
                </c:pt>
                <c:pt idx="22">
                  <c:v>-78.991666670000001</c:v>
                </c:pt>
                <c:pt idx="23">
                  <c:v>-78.991666670000001</c:v>
                </c:pt>
                <c:pt idx="24">
                  <c:v>-153.84430190527848</c:v>
                </c:pt>
                <c:pt idx="25">
                  <c:v>-153.84430190527848</c:v>
                </c:pt>
                <c:pt idx="26">
                  <c:v>-154.2085741275007</c:v>
                </c:pt>
                <c:pt idx="27">
                  <c:v>-392.59706493528108</c:v>
                </c:pt>
                <c:pt idx="28">
                  <c:v>-392.59706493528108</c:v>
                </c:pt>
                <c:pt idx="29">
                  <c:v>-393.4184260463922</c:v>
                </c:pt>
                <c:pt idx="30">
                  <c:v>-395.16666640000034</c:v>
                </c:pt>
                <c:pt idx="31">
                  <c:v>-395.16666640000034</c:v>
                </c:pt>
                <c:pt idx="32">
                  <c:v>-590.88333339999997</c:v>
                </c:pt>
                <c:pt idx="33">
                  <c:v>-590.88333339999997</c:v>
                </c:pt>
                <c:pt idx="34">
                  <c:v>-598.71872853741888</c:v>
                </c:pt>
                <c:pt idx="35">
                  <c:v>-598.71872853741888</c:v>
                </c:pt>
                <c:pt idx="36">
                  <c:v>-617.20624105643356</c:v>
                </c:pt>
                <c:pt idx="37">
                  <c:v>-617.20624105643356</c:v>
                </c:pt>
                <c:pt idx="38">
                  <c:v>-745.25333400000022</c:v>
                </c:pt>
                <c:pt idx="39">
                  <c:v>-745.25333400000022</c:v>
                </c:pt>
                <c:pt idx="40">
                  <c:v>-1151.9916666300003</c:v>
                </c:pt>
                <c:pt idx="41">
                  <c:v>-1151.9916666300003</c:v>
                </c:pt>
                <c:pt idx="42">
                  <c:v>-1171.7666666</c:v>
                </c:pt>
                <c:pt idx="43">
                  <c:v>-1171.7666666</c:v>
                </c:pt>
                <c:pt idx="44">
                  <c:v>-1171.7666666</c:v>
                </c:pt>
                <c:pt idx="45">
                  <c:v>-1171.7666666</c:v>
                </c:pt>
                <c:pt idx="46">
                  <c:v>-1208.95249997</c:v>
                </c:pt>
                <c:pt idx="47">
                  <c:v>-1208.95249997</c:v>
                </c:pt>
                <c:pt idx="48">
                  <c:v>-1282.0108333000001</c:v>
                </c:pt>
                <c:pt idx="49">
                  <c:v>-1282.0108333000001</c:v>
                </c:pt>
                <c:pt idx="50">
                  <c:v>-1519.2916667000002</c:v>
                </c:pt>
                <c:pt idx="51">
                  <c:v>-1519.2916667000002</c:v>
                </c:pt>
                <c:pt idx="52">
                  <c:v>-1661.0032524271844</c:v>
                </c:pt>
                <c:pt idx="53">
                  <c:v>-1665.1673543689321</c:v>
                </c:pt>
                <c:pt idx="54">
                  <c:v>-1767.54166667</c:v>
                </c:pt>
                <c:pt idx="55">
                  <c:v>-1767.54166667</c:v>
                </c:pt>
                <c:pt idx="56">
                  <c:v>-1795.8833333</c:v>
                </c:pt>
                <c:pt idx="57">
                  <c:v>-1795.8833333</c:v>
                </c:pt>
                <c:pt idx="58">
                  <c:v>-1795.8833333</c:v>
                </c:pt>
                <c:pt idx="59">
                  <c:v>-1795.8833333</c:v>
                </c:pt>
                <c:pt idx="60">
                  <c:v>-1796.3999999999999</c:v>
                </c:pt>
                <c:pt idx="61">
                  <c:v>-1796.3999999999999</c:v>
                </c:pt>
                <c:pt idx="62">
                  <c:v>-1796.3999999999999</c:v>
                </c:pt>
                <c:pt idx="63">
                  <c:v>-1796.3999999999999</c:v>
                </c:pt>
                <c:pt idx="64">
                  <c:v>-2260.5333332999999</c:v>
                </c:pt>
                <c:pt idx="65">
                  <c:v>-2260.5333332999999</c:v>
                </c:pt>
                <c:pt idx="66">
                  <c:v>-2261.0500000000002</c:v>
                </c:pt>
                <c:pt idx="67">
                  <c:v>-2261.0500000000002</c:v>
                </c:pt>
                <c:pt idx="68">
                  <c:v>-2709.9916666999998</c:v>
                </c:pt>
                <c:pt idx="69">
                  <c:v>-2709.9916666999998</c:v>
                </c:pt>
                <c:pt idx="70">
                  <c:v>-2709.9916666999998</c:v>
                </c:pt>
                <c:pt idx="71">
                  <c:v>-2709.9916666999998</c:v>
                </c:pt>
                <c:pt idx="72">
                  <c:v>-2710.5083334000001</c:v>
                </c:pt>
                <c:pt idx="73">
                  <c:v>-2710.5083334000001</c:v>
                </c:pt>
                <c:pt idx="74">
                  <c:v>-2710.5083334000001</c:v>
                </c:pt>
                <c:pt idx="75">
                  <c:v>-2710.5083334000001</c:v>
                </c:pt>
                <c:pt idx="76">
                  <c:v>-3288.3583333300003</c:v>
                </c:pt>
                <c:pt idx="77">
                  <c:v>-3288.3583333300003</c:v>
                </c:pt>
                <c:pt idx="78">
                  <c:v>-3288.3583333300003</c:v>
                </c:pt>
                <c:pt idx="79">
                  <c:v>-3288.3583333300003</c:v>
                </c:pt>
                <c:pt idx="80">
                  <c:v>-3293.8583333300003</c:v>
                </c:pt>
                <c:pt idx="81">
                  <c:v>-3293.8583333300003</c:v>
                </c:pt>
                <c:pt idx="82">
                  <c:v>-3367.5249999300004</c:v>
                </c:pt>
                <c:pt idx="83">
                  <c:v>-3367.5249999300004</c:v>
                </c:pt>
                <c:pt idx="84">
                  <c:v>-4259.93333334</c:v>
                </c:pt>
                <c:pt idx="85">
                  <c:v>-4259.93333334</c:v>
                </c:pt>
                <c:pt idx="86">
                  <c:v>-4260.4500000400003</c:v>
                </c:pt>
                <c:pt idx="87">
                  <c:v>-4260.4500000400003</c:v>
                </c:pt>
                <c:pt idx="88">
                  <c:v>-4612.7500000400005</c:v>
                </c:pt>
                <c:pt idx="89">
                  <c:v>-4612.7500000400005</c:v>
                </c:pt>
                <c:pt idx="90">
                  <c:v>-5134.955892326916</c:v>
                </c:pt>
                <c:pt idx="91">
                  <c:v>-5137.2366195107461</c:v>
                </c:pt>
                <c:pt idx="92">
                  <c:v>-5183.85833344</c:v>
                </c:pt>
                <c:pt idx="93">
                  <c:v>-5183.85833344</c:v>
                </c:pt>
                <c:pt idx="94">
                  <c:v>-5403.1</c:v>
                </c:pt>
                <c:pt idx="95">
                  <c:v>-5403.1</c:v>
                </c:pt>
                <c:pt idx="96">
                  <c:v>-5403.1</c:v>
                </c:pt>
                <c:pt idx="97">
                  <c:v>-5403.1</c:v>
                </c:pt>
                <c:pt idx="98">
                  <c:v>-5403.6166666999998</c:v>
                </c:pt>
                <c:pt idx="99">
                  <c:v>-5403.6166666999998</c:v>
                </c:pt>
                <c:pt idx="100">
                  <c:v>-5403.6166666999998</c:v>
                </c:pt>
                <c:pt idx="101">
                  <c:v>-5403.6166666999998</c:v>
                </c:pt>
                <c:pt idx="102">
                  <c:v>-5517.6978664013259</c:v>
                </c:pt>
                <c:pt idx="103">
                  <c:v>-5712.4166667</c:v>
                </c:pt>
                <c:pt idx="104">
                  <c:v>-5712.4166667</c:v>
                </c:pt>
                <c:pt idx="105">
                  <c:v>-5712.4166667</c:v>
                </c:pt>
                <c:pt idx="106">
                  <c:v>-5712.4166667</c:v>
                </c:pt>
                <c:pt idx="107">
                  <c:v>-5824.1339505793439</c:v>
                </c:pt>
                <c:pt idx="108">
                  <c:v>-5830.5606486369597</c:v>
                </c:pt>
                <c:pt idx="109">
                  <c:v>-6225.6333333699995</c:v>
                </c:pt>
                <c:pt idx="110">
                  <c:v>-6225.6333333699995</c:v>
                </c:pt>
                <c:pt idx="111">
                  <c:v>-6283.5250000999995</c:v>
                </c:pt>
                <c:pt idx="112">
                  <c:v>-6283.5250000999995</c:v>
                </c:pt>
                <c:pt idx="113">
                  <c:v>-6283.5250000999995</c:v>
                </c:pt>
                <c:pt idx="114">
                  <c:v>-6283.5250000999995</c:v>
                </c:pt>
                <c:pt idx="115">
                  <c:v>-9177.5660968883458</c:v>
                </c:pt>
                <c:pt idx="116">
                  <c:v>-9199.8711836138227</c:v>
                </c:pt>
                <c:pt idx="117">
                  <c:v>-9516.9506239166785</c:v>
                </c:pt>
                <c:pt idx="118">
                  <c:v>-9537.944974301774</c:v>
                </c:pt>
                <c:pt idx="119">
                  <c:v>-9995.0213862801829</c:v>
                </c:pt>
                <c:pt idx="120">
                  <c:v>-10011.257959094984</c:v>
                </c:pt>
                <c:pt idx="121">
                  <c:v>-10022.799861903921</c:v>
                </c:pt>
                <c:pt idx="122">
                  <c:v>-10038.913143456515</c:v>
                </c:pt>
                <c:pt idx="123">
                  <c:v>-10216.141173746384</c:v>
                </c:pt>
                <c:pt idx="124">
                  <c:v>-10225.95709219289</c:v>
                </c:pt>
                <c:pt idx="125">
                  <c:v>-10255.607468281536</c:v>
                </c:pt>
                <c:pt idx="126">
                  <c:v>-10265.300095465831</c:v>
                </c:pt>
                <c:pt idx="127">
                  <c:v>-10308.462439812896</c:v>
                </c:pt>
                <c:pt idx="128">
                  <c:v>-10317.498344032452</c:v>
                </c:pt>
                <c:pt idx="129">
                  <c:v>-10925.967253428116</c:v>
                </c:pt>
                <c:pt idx="130">
                  <c:v>-10933.692421307293</c:v>
                </c:pt>
                <c:pt idx="131">
                  <c:v>-11423.532720806885</c:v>
                </c:pt>
                <c:pt idx="132">
                  <c:v>-11621.404316286391</c:v>
                </c:pt>
                <c:pt idx="133">
                  <c:v>-11666.70323685318</c:v>
                </c:pt>
                <c:pt idx="134">
                  <c:v>-11680.653038794831</c:v>
                </c:pt>
                <c:pt idx="135">
                  <c:v>-11706.169531388332</c:v>
                </c:pt>
                <c:pt idx="136">
                  <c:v>-11719.996042067774</c:v>
                </c:pt>
                <c:pt idx="137">
                  <c:v>-11900.475943782378</c:v>
                </c:pt>
              </c:numCache>
            </c:numRef>
          </c:val>
        </c:ser>
        <c:dLbls>
          <c:showLegendKey val="0"/>
          <c:showVal val="0"/>
          <c:showCatName val="0"/>
          <c:showSerName val="0"/>
          <c:showPercent val="0"/>
          <c:showBubbleSize val="0"/>
        </c:dLbls>
        <c:gapWidth val="150"/>
        <c:axId val="50814976"/>
        <c:axId val="50816896"/>
      </c:barChart>
      <c:catAx>
        <c:axId val="50814976"/>
        <c:scaling>
          <c:orientation val="minMax"/>
        </c:scaling>
        <c:delete val="0"/>
        <c:axPos val="b"/>
        <c:title>
          <c:tx>
            <c:rich>
              <a:bodyPr/>
              <a:lstStyle/>
              <a:p>
                <a:pPr>
                  <a:defRPr sz="1600"/>
                </a:pPr>
                <a:r>
                  <a:rPr lang="en-IE" sz="1600"/>
                  <a:t>Instance of VTOD Change</a:t>
                </a:r>
              </a:p>
            </c:rich>
          </c:tx>
          <c:layout/>
          <c:overlay val="0"/>
        </c:title>
        <c:majorTickMark val="out"/>
        <c:minorTickMark val="none"/>
        <c:tickLblPos val="nextTo"/>
        <c:crossAx val="50816896"/>
        <c:crosses val="autoZero"/>
        <c:auto val="1"/>
        <c:lblAlgn val="ctr"/>
        <c:lblOffset val="100"/>
        <c:noMultiLvlLbl val="0"/>
      </c:catAx>
      <c:valAx>
        <c:axId val="50816896"/>
        <c:scaling>
          <c:orientation val="minMax"/>
          <c:min val="-12000"/>
        </c:scaling>
        <c:delete val="0"/>
        <c:axPos val="l"/>
        <c:majorGridlines/>
        <c:title>
          <c:tx>
            <c:rich>
              <a:bodyPr rot="-5400000" vert="horz"/>
              <a:lstStyle/>
              <a:p>
                <a:pPr>
                  <a:defRPr sz="1600"/>
                </a:pPr>
                <a:r>
                  <a:rPr lang="en-IE" sz="1600"/>
                  <a:t>Exposure in SYNC Scenario</a:t>
                </a:r>
                <a:r>
                  <a:rPr lang="en-IE" sz="1600" baseline="0"/>
                  <a:t> (€)</a:t>
                </a:r>
                <a:endParaRPr lang="en-IE" sz="1600"/>
              </a:p>
            </c:rich>
          </c:tx>
          <c:layout/>
          <c:overlay val="0"/>
        </c:title>
        <c:numFmt formatCode="General" sourceLinked="1"/>
        <c:majorTickMark val="out"/>
        <c:minorTickMark val="none"/>
        <c:tickLblPos val="nextTo"/>
        <c:txPr>
          <a:bodyPr/>
          <a:lstStyle/>
          <a:p>
            <a:pPr>
              <a:defRPr sz="1200"/>
            </a:pPr>
            <a:endParaRPr lang="en-US"/>
          </a:p>
        </c:txPr>
        <c:crossAx val="50814976"/>
        <c:crosses val="autoZero"/>
        <c:crossBetween val="between"/>
        <c:majorUnit val="500"/>
      </c:valAx>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val>
            <c:numRef>
              <c:f>'Results Workings no CUNIMB'!$D$2:$D$139</c:f>
              <c:numCache>
                <c:formatCode>General</c:formatCode>
                <c:ptCount val="1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-0.15411407776056246</c:v>
                </c:pt>
                <c:pt idx="100">
                  <c:v>-1.6384204254766979</c:v>
                </c:pt>
                <c:pt idx="101">
                  <c:v>-4.9304669296017201</c:v>
                </c:pt>
                <c:pt idx="102">
                  <c:v>-5.0934199028120393</c:v>
                </c:pt>
                <c:pt idx="103">
                  <c:v>-5.1673543689321866</c:v>
                </c:pt>
                <c:pt idx="104">
                  <c:v>-5.2122791272210236</c:v>
                </c:pt>
                <c:pt idx="105">
                  <c:v>-6.4716077063007935</c:v>
                </c:pt>
                <c:pt idx="106">
                  <c:v>-9.0534466019420083</c:v>
                </c:pt>
                <c:pt idx="107">
                  <c:v>-9.1899332525281778</c:v>
                </c:pt>
                <c:pt idx="108">
                  <c:v>-9.3225166860876474</c:v>
                </c:pt>
                <c:pt idx="109">
                  <c:v>-9.4462864077672624</c:v>
                </c:pt>
                <c:pt idx="110">
                  <c:v>-9.5827730583534318</c:v>
                </c:pt>
                <c:pt idx="111">
                  <c:v>-9.718968618799968</c:v>
                </c:pt>
                <c:pt idx="112">
                  <c:v>-9.718968618799968</c:v>
                </c:pt>
                <c:pt idx="113">
                  <c:v>-12.94873027832076</c:v>
                </c:pt>
                <c:pt idx="114">
                  <c:v>-20.215994318181721</c:v>
                </c:pt>
                <c:pt idx="115">
                  <c:v>-21.352318155391941</c:v>
                </c:pt>
                <c:pt idx="116">
                  <c:v>-21.668338592122833</c:v>
                </c:pt>
                <c:pt idx="117">
                  <c:v>-21.685966019297226</c:v>
                </c:pt>
                <c:pt idx="118">
                  <c:v>-25.316108009709467</c:v>
                </c:pt>
                <c:pt idx="119">
                  <c:v>-25.351362863061045</c:v>
                </c:pt>
                <c:pt idx="120">
                  <c:v>-26.442853155229766</c:v>
                </c:pt>
                <c:pt idx="121">
                  <c:v>-26.460480582404159</c:v>
                </c:pt>
                <c:pt idx="122">
                  <c:v>-31.892772464252538</c:v>
                </c:pt>
                <c:pt idx="123">
                  <c:v>-31.892772464252538</c:v>
                </c:pt>
                <c:pt idx="124">
                  <c:v>-39.269367500000016</c:v>
                </c:pt>
                <c:pt idx="125">
                  <c:v>-148.19116621696469</c:v>
                </c:pt>
                <c:pt idx="126">
                  <c:v>-149.8295866424414</c:v>
                </c:pt>
                <c:pt idx="127">
                  <c:v>-276.62417088305898</c:v>
                </c:pt>
                <c:pt idx="128">
                  <c:v>-287.01373156528103</c:v>
                </c:pt>
                <c:pt idx="129">
                  <c:v>-287.01373156528103</c:v>
                </c:pt>
                <c:pt idx="130">
                  <c:v>-287.58509267639215</c:v>
                </c:pt>
                <c:pt idx="131">
                  <c:v>-570.63806079783046</c:v>
                </c:pt>
                <c:pt idx="132">
                  <c:v>-570.63806079783046</c:v>
                </c:pt>
                <c:pt idx="133">
                  <c:v>-624.86911718485464</c:v>
                </c:pt>
                <c:pt idx="134">
                  <c:v>-790.40573861257678</c:v>
                </c:pt>
                <c:pt idx="135">
                  <c:v>-790.90783520084324</c:v>
                </c:pt>
                <c:pt idx="136">
                  <c:v>-811.67046069161302</c:v>
                </c:pt>
                <c:pt idx="137">
                  <c:v>-8152.208449751196</c:v>
                </c:pt>
              </c:numCache>
            </c:numRef>
          </c:val>
        </c:ser>
        <c:dLbls>
          <c:showLegendKey val="0"/>
          <c:showVal val="0"/>
          <c:showCatName val="0"/>
          <c:showSerName val="0"/>
          <c:showPercent val="0"/>
          <c:showBubbleSize val="0"/>
        </c:dLbls>
        <c:gapWidth val="150"/>
        <c:axId val="51215744"/>
        <c:axId val="51217920"/>
      </c:barChart>
      <c:catAx>
        <c:axId val="51215744"/>
        <c:scaling>
          <c:orientation val="minMax"/>
        </c:scaling>
        <c:delete val="0"/>
        <c:axPos val="b"/>
        <c:title>
          <c:tx>
            <c:rich>
              <a:bodyPr/>
              <a:lstStyle/>
              <a:p>
                <a:pPr>
                  <a:defRPr sz="1600"/>
                </a:pPr>
                <a:r>
                  <a:rPr lang="en-IE" sz="1600"/>
                  <a:t>Instance of VTOD Change</a:t>
                </a:r>
              </a:p>
            </c:rich>
          </c:tx>
          <c:layout/>
          <c:overlay val="0"/>
        </c:title>
        <c:majorTickMark val="out"/>
        <c:minorTickMark val="none"/>
        <c:tickLblPos val="nextTo"/>
        <c:crossAx val="51217920"/>
        <c:crosses val="autoZero"/>
        <c:auto val="1"/>
        <c:lblAlgn val="ctr"/>
        <c:lblOffset val="100"/>
        <c:noMultiLvlLbl val="0"/>
      </c:catAx>
      <c:valAx>
        <c:axId val="51217920"/>
        <c:scaling>
          <c:orientation val="minMax"/>
          <c:min val="-12000"/>
        </c:scaling>
        <c:delete val="0"/>
        <c:axPos val="l"/>
        <c:majorGridlines/>
        <c:title>
          <c:tx>
            <c:rich>
              <a:bodyPr rot="-5400000" vert="horz"/>
              <a:lstStyle/>
              <a:p>
                <a:pPr>
                  <a:defRPr sz="1600"/>
                </a:pPr>
                <a:r>
                  <a:rPr lang="en-IE" sz="1600" dirty="0"/>
                  <a:t>Exposure in SYNC </a:t>
                </a:r>
                <a:r>
                  <a:rPr lang="en-IE" sz="1600" dirty="0" smtClean="0"/>
                  <a:t>Scenario no CUNIMB</a:t>
                </a:r>
                <a:r>
                  <a:rPr lang="en-IE" sz="1600" baseline="0" dirty="0" smtClean="0"/>
                  <a:t> </a:t>
                </a:r>
                <a:r>
                  <a:rPr lang="en-IE" sz="1600" baseline="0" dirty="0"/>
                  <a:t>(€)</a:t>
                </a:r>
                <a:endParaRPr lang="en-IE" sz="1600" dirty="0"/>
              </a:p>
            </c:rich>
          </c:tx>
          <c:layout/>
          <c:overlay val="0"/>
        </c:title>
        <c:numFmt formatCode="General" sourceLinked="1"/>
        <c:majorTickMark val="out"/>
        <c:minorTickMark val="none"/>
        <c:tickLblPos val="nextTo"/>
        <c:txPr>
          <a:bodyPr/>
          <a:lstStyle/>
          <a:p>
            <a:pPr>
              <a:defRPr sz="1200"/>
            </a:pPr>
            <a:endParaRPr lang="en-US"/>
          </a:p>
        </c:txPr>
        <c:crossAx val="51215744"/>
        <c:crosses val="autoZero"/>
        <c:crossBetween val="between"/>
        <c:majorUnit val="500"/>
      </c:valAx>
    </c:plotArea>
    <c:plotVisOnly val="1"/>
    <c:dispBlanksAs val="gap"/>
    <c:showDLblsOverMax val="0"/>
  </c:chart>
  <c:spPr>
    <a:noFill/>
    <a:ln>
      <a:noFill/>
    </a:ln>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AF905FD7-22A9-43B2-93D4-B81BC66CD772}" type="presOf" srcId="{0892F4D6-8279-418A-8AE9-47AF4E299AA2}" destId="{E48EDA4C-8A74-43CF-ADF1-DB0F43C3695D}" srcOrd="0" destOrd="0" presId="urn:microsoft.com/office/officeart/2005/8/layout/vList2"/>
    <dgm:cxn modelId="{C4252646-5058-4809-92EB-1EB6F7927DB9}" type="presOf" srcId="{B53502B7-CFD9-4D79-A7B6-A209BE8CBF2D}" destId="{BCBE42DD-E755-40FA-869D-120EE8F7268F}" srcOrd="0" destOrd="0" presId="urn:microsoft.com/office/officeart/2005/8/layout/vList2"/>
    <dgm:cxn modelId="{017C12F9-A4B8-4025-BF7B-B56A7D40C9B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20F90E8-DC07-4110-BC03-D5B5ECE8927E}" type="presOf" srcId="{B53502B7-CFD9-4D79-A7B6-A209BE8CBF2D}" destId="{BCBE42DD-E755-40FA-869D-120EE8F7268F}" srcOrd="0" destOrd="0" presId="urn:microsoft.com/office/officeart/2005/8/layout/vList2"/>
    <dgm:cxn modelId="{5285927C-E5E9-46DB-8A58-65F6B7DD687B}" type="presOf" srcId="{0892F4D6-8279-418A-8AE9-47AF4E299AA2}" destId="{E48EDA4C-8A74-43CF-ADF1-DB0F43C3695D}" srcOrd="0" destOrd="0" presId="urn:microsoft.com/office/officeart/2005/8/layout/vList2"/>
    <dgm:cxn modelId="{627A56D6-75AA-412B-876A-7BF45D1771E1}"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E1EEDA1-74E9-49BB-9CA5-F47645C889B8}" type="presOf" srcId="{B53502B7-CFD9-4D79-A7B6-A209BE8CBF2D}" destId="{BCBE42DD-E755-40FA-869D-120EE8F7268F}" srcOrd="0" destOrd="0" presId="urn:microsoft.com/office/officeart/2005/8/layout/vList2"/>
    <dgm:cxn modelId="{5CEC8332-421D-41BC-A125-44DCE8A39F66}" type="presOf" srcId="{0892F4D6-8279-418A-8AE9-47AF4E299AA2}" destId="{E48EDA4C-8A74-43CF-ADF1-DB0F43C3695D}" srcOrd="0" destOrd="0" presId="urn:microsoft.com/office/officeart/2005/8/layout/vList2"/>
    <dgm:cxn modelId="{C6692AD7-EBF4-4A06-8A0B-5B51ABD4CCA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882D401-465B-459B-8248-FF07D3AC6C7A}" type="presOf" srcId="{B53502B7-CFD9-4D79-A7B6-A209BE8CBF2D}" destId="{BCBE42DD-E755-40FA-869D-120EE8F7268F}" srcOrd="0" destOrd="0" presId="urn:microsoft.com/office/officeart/2005/8/layout/vList2"/>
    <dgm:cxn modelId="{86FFBD18-A76F-4C8C-89F9-B368CF6C3981}" type="presOf" srcId="{0892F4D6-8279-418A-8AE9-47AF4E299AA2}" destId="{E48EDA4C-8A74-43CF-ADF1-DB0F43C3695D}" srcOrd="0" destOrd="0" presId="urn:microsoft.com/office/officeart/2005/8/layout/vList2"/>
    <dgm:cxn modelId="{A47508D5-492D-4204-8DB1-132B9D677F3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A32E89B-A601-4392-AFE6-3B732AD37053}" type="presOf" srcId="{0892F4D6-8279-418A-8AE9-47AF4E299AA2}" destId="{E48EDA4C-8A74-43CF-ADF1-DB0F43C3695D}" srcOrd="0" destOrd="0" presId="urn:microsoft.com/office/officeart/2005/8/layout/vList2"/>
    <dgm:cxn modelId="{86C3D06C-C7FF-4011-8D95-5FBD55E494A6}" type="presOf" srcId="{B53502B7-CFD9-4D79-A7B6-A209BE8CBF2D}" destId="{BCBE42DD-E755-40FA-869D-120EE8F7268F}" srcOrd="0" destOrd="0" presId="urn:microsoft.com/office/officeart/2005/8/layout/vList2"/>
    <dgm:cxn modelId="{A7C447A6-1EB8-4758-8368-D35E35A1F87D}"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5C022A3-BF0D-41E6-A172-0AB9A679EA27}" type="presOf" srcId="{0892F4D6-8279-418A-8AE9-47AF4E299AA2}" destId="{E48EDA4C-8A74-43CF-ADF1-DB0F43C3695D}" srcOrd="0" destOrd="0" presId="urn:microsoft.com/office/officeart/2005/8/layout/vList2"/>
    <dgm:cxn modelId="{CEE65A32-A25B-4852-83BA-5B34A83CC2EE}" type="presOf" srcId="{B53502B7-CFD9-4D79-A7B6-A209BE8CBF2D}" destId="{BCBE42DD-E755-40FA-869D-120EE8F7268F}" srcOrd="0" destOrd="0" presId="urn:microsoft.com/office/officeart/2005/8/layout/vList2"/>
    <dgm:cxn modelId="{9E1A92DB-5954-489D-9DA8-35BF44D3BEA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F49BAEA-4625-4C06-9CC7-A6B2AA582EC3}" type="presOf" srcId="{0892F4D6-8279-418A-8AE9-47AF4E299AA2}" destId="{E48EDA4C-8A74-43CF-ADF1-DB0F43C3695D}" srcOrd="0" destOrd="0" presId="urn:microsoft.com/office/officeart/2005/8/layout/vList2"/>
    <dgm:cxn modelId="{5F573BE4-0AB3-41EB-AF1B-BCAC68E8F2DE}" type="presOf" srcId="{B53502B7-CFD9-4D79-A7B6-A209BE8CBF2D}" destId="{BCBE42DD-E755-40FA-869D-120EE8F7268F}" srcOrd="0" destOrd="0" presId="urn:microsoft.com/office/officeart/2005/8/layout/vList2"/>
    <dgm:cxn modelId="{C268D852-2424-4255-BBBA-3D29673EFFC2}"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8F054D2-5FAB-4713-B9FF-DBDABBA2519F}" type="presOf" srcId="{B53502B7-CFD9-4D79-A7B6-A209BE8CBF2D}" destId="{BCBE42DD-E755-40FA-869D-120EE8F7268F}" srcOrd="0" destOrd="0" presId="urn:microsoft.com/office/officeart/2005/8/layout/vList2"/>
    <dgm:cxn modelId="{C71E9366-511F-49AC-AB80-159B4E3B07F3}" type="presOf" srcId="{0892F4D6-8279-418A-8AE9-47AF4E299AA2}" destId="{E48EDA4C-8A74-43CF-ADF1-DB0F43C3695D}" srcOrd="0" destOrd="0" presId="urn:microsoft.com/office/officeart/2005/8/layout/vList2"/>
    <dgm:cxn modelId="{B2E9F460-BE5D-4848-9047-D57F9AA41C6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61A2CD6-9649-4CD5-B4A4-41E3C11D0B85}" type="presOf" srcId="{0892F4D6-8279-418A-8AE9-47AF4E299AA2}" destId="{E48EDA4C-8A74-43CF-ADF1-DB0F43C3695D}" srcOrd="0" destOrd="0" presId="urn:microsoft.com/office/officeart/2005/8/layout/vList2"/>
    <dgm:cxn modelId="{D70ABEE8-C72F-452D-B97F-B3F4A49521ED}" type="presOf" srcId="{B53502B7-CFD9-4D79-A7B6-A209BE8CBF2D}" destId="{BCBE42DD-E755-40FA-869D-120EE8F7268F}" srcOrd="0" destOrd="0" presId="urn:microsoft.com/office/officeart/2005/8/layout/vList2"/>
    <dgm:cxn modelId="{A6BB82E7-5289-427A-B75A-8580E1C9444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2AFE4CB-7AF3-4C4E-9425-43952FE38C1D}" type="presOf" srcId="{B53502B7-CFD9-4D79-A7B6-A209BE8CBF2D}" destId="{BCBE42DD-E755-40FA-869D-120EE8F7268F}" srcOrd="0" destOrd="0" presId="urn:microsoft.com/office/officeart/2005/8/layout/vList2"/>
    <dgm:cxn modelId="{D795D5B3-A293-4D6D-A9FF-1E3901C13C88}" type="presOf" srcId="{0892F4D6-8279-418A-8AE9-47AF4E299AA2}" destId="{E48EDA4C-8A74-43CF-ADF1-DB0F43C3695D}" srcOrd="0" destOrd="0" presId="urn:microsoft.com/office/officeart/2005/8/layout/vList2"/>
    <dgm:cxn modelId="{70A5E56C-4AA5-4D6B-8320-7C0EAE95C71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MOD_24_18 – 23:00 vs 00:00 VTOD Change</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04D0D7C-40F8-4A2B-82FA-2D229B5952CF}" type="presOf" srcId="{0892F4D6-8279-418A-8AE9-47AF4E299AA2}" destId="{E48EDA4C-8A74-43CF-ADF1-DB0F43C3695D}" srcOrd="0" destOrd="0" presId="urn:microsoft.com/office/officeart/2005/8/layout/vList2"/>
    <dgm:cxn modelId="{04C7CCA9-CE37-471C-9908-85017B7FC6FD}" type="presOf" srcId="{B53502B7-CFD9-4D79-A7B6-A209BE8CBF2D}" destId="{BCBE42DD-E755-40FA-869D-120EE8F7268F}" srcOrd="0" destOrd="0" presId="urn:microsoft.com/office/officeart/2005/8/layout/vList2"/>
    <dgm:cxn modelId="{954C995C-2EA5-4D3C-893D-A45F0704F42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2" cy="58436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2" cy="5843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MOD_24_18 – 23:00 vs 00:00 VTOD Change</a:t>
          </a:r>
          <a:endParaRPr lang="en-US" sz="2700" b="0" kern="1200" dirty="0"/>
        </a:p>
      </dsp:txBody>
      <dsp:txXfrm>
        <a:off x="31613" y="31613"/>
        <a:ext cx="8166373"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124221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0280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5113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5891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207862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5DDFBD0F-3EAB-4CE0-8944-C20CCEE83E3B}" type="datetimeFigureOut">
              <a:rPr lang="en-IE" smtClean="0"/>
              <a:t>18/09/2018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206317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5DDFBD0F-3EAB-4CE0-8944-C20CCEE83E3B}" type="datetimeFigureOut">
              <a:rPr lang="en-IE" smtClean="0"/>
              <a:t>18/09/2018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25479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DDFBD0F-3EAB-4CE0-8944-C20CCEE83E3B}" type="datetimeFigureOut">
              <a:rPr lang="en-IE" smtClean="0"/>
              <a:t>18/09/2018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59189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FBD0F-3EAB-4CE0-8944-C20CCEE83E3B}" type="datetimeFigureOut">
              <a:rPr lang="en-IE" smtClean="0"/>
              <a:t>18/09/2018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163265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FBD0F-3EAB-4CE0-8944-C20CCEE83E3B}" type="datetimeFigureOut">
              <a:rPr lang="en-IE" smtClean="0"/>
              <a:t>18/09/2018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3389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FBD0F-3EAB-4CE0-8944-C20CCEE83E3B}" type="datetimeFigureOut">
              <a:rPr lang="en-IE" smtClean="0"/>
              <a:t>18/09/2018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58656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FBD0F-3EAB-4CE0-8944-C20CCEE83E3B}" type="datetimeFigureOut">
              <a:rPr lang="en-IE" smtClean="0"/>
              <a:t>18/09/2018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7C276-F934-40F1-88FD-16674A60CBFD}" type="slidenum">
              <a:rPr lang="en-IE" smtClean="0"/>
              <a:t>‹#›</a:t>
            </a:fld>
            <a:endParaRPr lang="en-IE"/>
          </a:p>
        </p:txBody>
      </p:sp>
    </p:spTree>
    <p:extLst>
      <p:ext uri="{BB962C8B-B14F-4D97-AF65-F5344CB8AC3E}">
        <p14:creationId xmlns:p14="http://schemas.microsoft.com/office/powerpoint/2010/main" val="1557907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524000" y="4419600"/>
            <a:ext cx="6400800" cy="1295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ts val="2900"/>
              </a:lnSpc>
            </a:pPr>
            <a:r>
              <a:rPr lang="en-GB" dirty="0" smtClean="0">
                <a:solidFill>
                  <a:prstClr val="black">
                    <a:tint val="75000"/>
                  </a:prstClr>
                </a:solidFill>
                <a:cs typeface="Arial" charset="0"/>
              </a:rPr>
              <a:t>Martin </a:t>
            </a:r>
            <a:r>
              <a:rPr lang="en-GB" dirty="0" err="1" smtClean="0">
                <a:solidFill>
                  <a:prstClr val="black">
                    <a:tint val="75000"/>
                  </a:prstClr>
                </a:solidFill>
                <a:cs typeface="Arial" charset="0"/>
              </a:rPr>
              <a:t>Kerin</a:t>
            </a:r>
            <a:endParaRPr lang="en-GB" dirty="0" smtClean="0">
              <a:solidFill>
                <a:prstClr val="black">
                  <a:tint val="75000"/>
                </a:prstClr>
              </a:solidFill>
              <a:cs typeface="Arial" charset="0"/>
            </a:endParaRPr>
          </a:p>
          <a:p>
            <a:pPr>
              <a:lnSpc>
                <a:spcPts val="2900"/>
              </a:lnSpc>
            </a:pPr>
            <a:r>
              <a:rPr lang="en-GB" dirty="0" smtClean="0">
                <a:solidFill>
                  <a:prstClr val="black">
                    <a:tint val="75000"/>
                  </a:prstClr>
                </a:solidFill>
                <a:cs typeface="Arial" charset="0"/>
              </a:rPr>
              <a:t>06</a:t>
            </a:r>
            <a:r>
              <a:rPr lang="en-GB" baseline="30000" dirty="0" smtClean="0">
                <a:solidFill>
                  <a:prstClr val="black">
                    <a:tint val="75000"/>
                  </a:prstClr>
                </a:solidFill>
                <a:cs typeface="Arial" charset="0"/>
              </a:rPr>
              <a:t>th</a:t>
            </a:r>
            <a:r>
              <a:rPr lang="en-GB" dirty="0" smtClean="0">
                <a:solidFill>
                  <a:prstClr val="black">
                    <a:tint val="75000"/>
                  </a:prstClr>
                </a:solidFill>
                <a:cs typeface="Arial" charset="0"/>
              </a:rPr>
              <a:t> September 2018</a:t>
            </a:r>
            <a:endParaRPr lang="en-GB" dirty="0">
              <a:solidFill>
                <a:prstClr val="black">
                  <a:tint val="75000"/>
                </a:prstClr>
              </a:solidFill>
              <a:cs typeface="Arial" charset="0"/>
            </a:endParaRPr>
          </a:p>
        </p:txBody>
      </p:sp>
      <p:sp>
        <p:nvSpPr>
          <p:cNvPr id="8" name="Title 1"/>
          <p:cNvSpPr txBox="1">
            <a:spLocks/>
          </p:cNvSpPr>
          <p:nvPr/>
        </p:nvSpPr>
        <p:spPr bwMode="auto">
          <a:xfrm>
            <a:off x="762000" y="1524001"/>
            <a:ext cx="7772400" cy="171926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l" defTabSz="457200" rtl="0" fontAlgn="base">
              <a:spcBef>
                <a:spcPct val="0"/>
              </a:spcBef>
              <a:spcAft>
                <a:spcPct val="0"/>
              </a:spcAft>
              <a:defRPr sz="3800" b="1" kern="1200">
                <a:solidFill>
                  <a:srgbClr val="465176"/>
                </a:solidFill>
                <a:latin typeface="Arial"/>
                <a:ea typeface="+mj-ea"/>
                <a:cs typeface="Arial"/>
              </a:defRPr>
            </a:lvl1pPr>
            <a:lvl2pPr algn="l" defTabSz="457200" rtl="0" fontAlgn="base">
              <a:spcBef>
                <a:spcPct val="0"/>
              </a:spcBef>
              <a:spcAft>
                <a:spcPct val="0"/>
              </a:spcAft>
              <a:defRPr sz="3800" b="1">
                <a:solidFill>
                  <a:srgbClr val="465176"/>
                </a:solidFill>
                <a:latin typeface="Arial" charset="0"/>
                <a:cs typeface="Arial" charset="0"/>
              </a:defRPr>
            </a:lvl2pPr>
            <a:lvl3pPr algn="l" defTabSz="457200" rtl="0" fontAlgn="base">
              <a:spcBef>
                <a:spcPct val="0"/>
              </a:spcBef>
              <a:spcAft>
                <a:spcPct val="0"/>
              </a:spcAft>
              <a:defRPr sz="3800" b="1">
                <a:solidFill>
                  <a:srgbClr val="465176"/>
                </a:solidFill>
                <a:latin typeface="Arial" charset="0"/>
                <a:cs typeface="Arial" charset="0"/>
              </a:defRPr>
            </a:lvl3pPr>
            <a:lvl4pPr algn="l" defTabSz="457200" rtl="0" fontAlgn="base">
              <a:spcBef>
                <a:spcPct val="0"/>
              </a:spcBef>
              <a:spcAft>
                <a:spcPct val="0"/>
              </a:spcAft>
              <a:defRPr sz="3800" b="1">
                <a:solidFill>
                  <a:srgbClr val="465176"/>
                </a:solidFill>
                <a:latin typeface="Arial" charset="0"/>
                <a:cs typeface="Arial" charset="0"/>
              </a:defRPr>
            </a:lvl4pPr>
            <a:lvl5pPr algn="l" defTabSz="457200" rtl="0" fontAlgn="base">
              <a:spcBef>
                <a:spcPct val="0"/>
              </a:spcBef>
              <a:spcAft>
                <a:spcPct val="0"/>
              </a:spcAft>
              <a:defRPr sz="3800" b="1">
                <a:solidFill>
                  <a:srgbClr val="465176"/>
                </a:solidFill>
                <a:latin typeface="Arial" charset="0"/>
                <a:cs typeface="Arial" charset="0"/>
              </a:defRPr>
            </a:lvl5pPr>
            <a:lvl6pPr marL="457200" algn="l" defTabSz="457200" rtl="0" fontAlgn="base">
              <a:spcBef>
                <a:spcPct val="0"/>
              </a:spcBef>
              <a:spcAft>
                <a:spcPct val="0"/>
              </a:spcAft>
              <a:defRPr sz="3800" b="1">
                <a:solidFill>
                  <a:srgbClr val="465176"/>
                </a:solidFill>
                <a:latin typeface="Arial" charset="0"/>
                <a:cs typeface="Arial" charset="0"/>
              </a:defRPr>
            </a:lvl6pPr>
            <a:lvl7pPr marL="914400" algn="l" defTabSz="457200" rtl="0" fontAlgn="base">
              <a:spcBef>
                <a:spcPct val="0"/>
              </a:spcBef>
              <a:spcAft>
                <a:spcPct val="0"/>
              </a:spcAft>
              <a:defRPr sz="3800" b="1">
                <a:solidFill>
                  <a:srgbClr val="465176"/>
                </a:solidFill>
                <a:latin typeface="Arial" charset="0"/>
                <a:cs typeface="Arial" charset="0"/>
              </a:defRPr>
            </a:lvl7pPr>
            <a:lvl8pPr marL="1371600" algn="l" defTabSz="457200" rtl="0" fontAlgn="base">
              <a:spcBef>
                <a:spcPct val="0"/>
              </a:spcBef>
              <a:spcAft>
                <a:spcPct val="0"/>
              </a:spcAft>
              <a:defRPr sz="3800" b="1">
                <a:solidFill>
                  <a:srgbClr val="465176"/>
                </a:solidFill>
                <a:latin typeface="Arial" charset="0"/>
                <a:cs typeface="Arial" charset="0"/>
              </a:defRPr>
            </a:lvl8pPr>
            <a:lvl9pPr marL="1828800" algn="l" defTabSz="457200" rtl="0" fontAlgn="base">
              <a:spcBef>
                <a:spcPct val="0"/>
              </a:spcBef>
              <a:spcAft>
                <a:spcPct val="0"/>
              </a:spcAft>
              <a:defRPr sz="3800" b="1">
                <a:solidFill>
                  <a:srgbClr val="465176"/>
                </a:solidFill>
                <a:latin typeface="Arial" charset="0"/>
                <a:cs typeface="Arial" charset="0"/>
              </a:defRPr>
            </a:lvl9pPr>
          </a:lstStyle>
          <a:p>
            <a:pPr algn="ctr" fontAlgn="auto">
              <a:spcAft>
                <a:spcPts val="0"/>
              </a:spcAft>
              <a:defRPr/>
            </a:pPr>
            <a:r>
              <a:rPr lang="en-US" dirty="0" smtClean="0">
                <a:solidFill>
                  <a:srgbClr val="495176"/>
                </a:solidFill>
                <a:latin typeface="Calibri"/>
              </a:rPr>
              <a:t>MOD_24_18</a:t>
            </a:r>
          </a:p>
          <a:p>
            <a:pPr algn="ctr" fontAlgn="auto">
              <a:spcAft>
                <a:spcPts val="0"/>
              </a:spcAft>
              <a:defRPr/>
            </a:pPr>
            <a:endParaRPr lang="en-US" dirty="0" smtClean="0">
              <a:solidFill>
                <a:srgbClr val="495176"/>
              </a:solidFill>
              <a:latin typeface="Calibri"/>
            </a:endParaRPr>
          </a:p>
          <a:p>
            <a:pPr algn="ctr" fontAlgn="auto">
              <a:spcAft>
                <a:spcPts val="0"/>
              </a:spcAft>
              <a:defRPr/>
            </a:pPr>
            <a:endParaRPr lang="en-US" dirty="0" smtClean="0">
              <a:solidFill>
                <a:srgbClr val="495176"/>
              </a:solidFill>
              <a:latin typeface="Calibri"/>
            </a:endParaRPr>
          </a:p>
          <a:p>
            <a:pPr algn="ctr" fontAlgn="auto">
              <a:spcAft>
                <a:spcPts val="0"/>
              </a:spcAft>
              <a:defRPr/>
            </a:pPr>
            <a:r>
              <a:rPr lang="en-US" sz="2400" dirty="0" smtClean="0">
                <a:solidFill>
                  <a:srgbClr val="495176"/>
                </a:solidFill>
                <a:latin typeface="Calibri"/>
              </a:rPr>
              <a:t>Use of Technical Offer Data in Instruction Profiling / QBOA Version 2</a:t>
            </a:r>
          </a:p>
          <a:p>
            <a:pPr algn="ctr" fontAlgn="auto">
              <a:spcAft>
                <a:spcPts val="0"/>
              </a:spcAft>
              <a:defRPr/>
            </a:pPr>
            <a:endParaRPr lang="en-US" sz="2400" dirty="0">
              <a:solidFill>
                <a:srgbClr val="495176"/>
              </a:solidFill>
              <a:latin typeface="Calibri"/>
            </a:endParaRPr>
          </a:p>
        </p:txBody>
      </p:sp>
      <p:sp>
        <p:nvSpPr>
          <p:cNvPr id="2" name="Slide Number Placeholder 1"/>
          <p:cNvSpPr>
            <a:spLocks noGrp="1"/>
          </p:cNvSpPr>
          <p:nvPr>
            <p:ph type="sldNum" sz="quarter" idx="4294967295"/>
          </p:nvPr>
        </p:nvSpPr>
        <p:spPr>
          <a:xfrm>
            <a:off x="6553200" y="6356352"/>
            <a:ext cx="2133600" cy="365125"/>
          </a:xfrm>
        </p:spPr>
        <p:txBody>
          <a:bodyPr/>
          <a:lstStyle/>
          <a:p>
            <a:fld id="{8CD715F4-8812-4B09-B957-E02A56252AEC}" type="slidenum">
              <a:rPr lang="en-IE" smtClean="0">
                <a:solidFill>
                  <a:prstClr val="black">
                    <a:tint val="75000"/>
                  </a:prstClr>
                </a:solidFill>
              </a:rPr>
              <a:pPr/>
              <a:t>1</a:t>
            </a:fld>
            <a:endParaRPr lang="en-IE" dirty="0">
              <a:solidFill>
                <a:prstClr val="black">
                  <a:tint val="75000"/>
                </a:prstClr>
              </a:solidFill>
            </a:endParaRPr>
          </a:p>
        </p:txBody>
      </p:sp>
    </p:spTree>
    <p:extLst>
      <p:ext uri="{BB962C8B-B14F-4D97-AF65-F5344CB8AC3E}">
        <p14:creationId xmlns:p14="http://schemas.microsoft.com/office/powerpoint/2010/main" val="822022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57198336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hart 5"/>
          <p:cNvGraphicFramePr>
            <a:graphicFrameLocks noGrp="1"/>
          </p:cNvGraphicFramePr>
          <p:nvPr>
            <p:extLst>
              <p:ext uri="{D42A27DB-BD31-4B8C-83A1-F6EECF244321}">
                <p14:modId xmlns:p14="http://schemas.microsoft.com/office/powerpoint/2010/main" val="3388989036"/>
              </p:ext>
            </p:extLst>
          </p:nvPr>
        </p:nvGraphicFramePr>
        <p:xfrm>
          <a:off x="0" y="1143000"/>
          <a:ext cx="9144000" cy="548640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771402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97024904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hart 9"/>
          <p:cNvGraphicFramePr>
            <a:graphicFrameLocks noGrp="1"/>
          </p:cNvGraphicFramePr>
          <p:nvPr>
            <p:extLst>
              <p:ext uri="{D42A27DB-BD31-4B8C-83A1-F6EECF244321}">
                <p14:modId xmlns:p14="http://schemas.microsoft.com/office/powerpoint/2010/main" val="2619476480"/>
              </p:ext>
            </p:extLst>
          </p:nvPr>
        </p:nvGraphicFramePr>
        <p:xfrm>
          <a:off x="0" y="1143000"/>
          <a:ext cx="9144000" cy="548640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973391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Proposed approach:</a:t>
            </a:r>
          </a:p>
          <a:p>
            <a:pPr lvl="1"/>
            <a:r>
              <a:rPr lang="en-IE" dirty="0" smtClean="0"/>
              <a:t>Enduring text adjusted to clarify that each set of VTOD which exists within the Settlement Day are used, i.e. two sets which change at 23:00;</a:t>
            </a:r>
          </a:p>
          <a:p>
            <a:pPr lvl="1"/>
            <a:r>
              <a:rPr lang="en-IE" dirty="0" smtClean="0"/>
              <a:t>For an interim period until the systems can be adjusted, to ensure compliance, the original proposal of calculating based on the first set of VTOD within the Settlement Day being used from 00:00 – 00:00.</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384437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31084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Proposed approach:</a:t>
            </a:r>
          </a:p>
          <a:p>
            <a:pPr lvl="1"/>
            <a:r>
              <a:rPr lang="en-IE" dirty="0" smtClean="0"/>
              <a:t>Enduring text adjusted to clarify that each set of VTOD which exists within the Settlement Day are used, i.e. two sets which change at 23:00;</a:t>
            </a:r>
          </a:p>
          <a:p>
            <a:pPr lvl="1"/>
            <a:r>
              <a:rPr lang="en-IE" dirty="0" smtClean="0"/>
              <a:t>For an interim period until the systems can be adjusted, to ensure compliance, the original proposal of calculating based on the first set of VTOD within the Settlement Day being used from 00:00 – 00:00.</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3824518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3495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Enduring text:</a:t>
            </a:r>
          </a:p>
          <a:p>
            <a:pPr lvl="1"/>
            <a:r>
              <a:rPr lang="en-IE" dirty="0" smtClean="0"/>
              <a:t>The </a:t>
            </a:r>
            <a:r>
              <a:rPr lang="en-IE" u="sng" dirty="0">
                <a:solidFill>
                  <a:srgbClr val="FF0000"/>
                </a:solidFill>
              </a:rPr>
              <a:t>Market Operator shall, for each Settlement Day, use the </a:t>
            </a:r>
            <a:r>
              <a:rPr lang="en-IE" dirty="0"/>
              <a:t>following Registration Data and </a:t>
            </a:r>
            <a:r>
              <a:rPr lang="en-IE" u="sng" dirty="0">
                <a:solidFill>
                  <a:srgbClr val="FF0000"/>
                </a:solidFill>
              </a:rPr>
              <a:t>Accepted </a:t>
            </a:r>
            <a:r>
              <a:rPr lang="en-IE" dirty="0"/>
              <a:t>Technical Offer Data</a:t>
            </a:r>
            <a:r>
              <a:rPr lang="en-IE" u="sng" dirty="0">
                <a:solidFill>
                  <a:srgbClr val="FF0000"/>
                </a:solidFill>
              </a:rPr>
              <a:t> for each Trading Day which falls within that Settlement Day in whole or in part</a:t>
            </a:r>
            <a:r>
              <a:rPr lang="en-IE" dirty="0"/>
              <a:t>, provided in accordance with Appendix H: “Data Requirements for Registration” and Appendix I: “Offer Data” respectively, </a:t>
            </a:r>
            <a:r>
              <a:rPr lang="en-IE" strike="sngStrike" dirty="0">
                <a:solidFill>
                  <a:srgbClr val="FF0000"/>
                </a:solidFill>
              </a:rPr>
              <a:t>shall be used by the Market Operator </a:t>
            </a:r>
            <a:r>
              <a:rPr lang="en-IE" dirty="0"/>
              <a:t>to calculate all Instruction Profile types</a:t>
            </a:r>
            <a:r>
              <a:rPr lang="en-IE" u="sng" dirty="0"/>
              <a:t> </a:t>
            </a:r>
            <a:r>
              <a:rPr lang="en-IE" u="sng" dirty="0">
                <a:solidFill>
                  <a:srgbClr val="FF0000"/>
                </a:solidFill>
              </a:rPr>
              <a:t>for that Settlement Day</a:t>
            </a:r>
            <a:r>
              <a:rPr lang="en-IE" dirty="0"/>
              <a:t>:</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53205334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4613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sz="2400" dirty="0" smtClean="0"/>
              <a:t>Change in approach for interim provision dates versus what is in modification proposal to standardise with other provisions:</a:t>
            </a:r>
          </a:p>
          <a:p>
            <a:pPr lvl="1"/>
            <a:r>
              <a:rPr lang="en-AU" sz="2000" dirty="0" smtClean="0"/>
              <a:t>H.15.1.1: “Until </a:t>
            </a:r>
            <a:r>
              <a:rPr lang="en-AU" sz="2000" dirty="0"/>
              <a:t>the date that is the </a:t>
            </a:r>
            <a:r>
              <a:rPr lang="en-AU" sz="2000" u="sng" strike="sngStrike" dirty="0">
                <a:solidFill>
                  <a:srgbClr val="FF0000"/>
                </a:solidFill>
              </a:rPr>
              <a:t>Day </a:t>
            </a:r>
            <a:r>
              <a:rPr lang="en-AU" sz="2000" u="sng" strike="sngStrike" dirty="0" smtClean="0">
                <a:solidFill>
                  <a:srgbClr val="FF0000"/>
                </a:solidFill>
              </a:rPr>
              <a:t>2</a:t>
            </a:r>
            <a:r>
              <a:rPr lang="en-AU" sz="2000" u="sng" dirty="0" smtClean="0">
                <a:solidFill>
                  <a:srgbClr val="FF0000"/>
                </a:solidFill>
              </a:rPr>
              <a:t>MOD_24_18</a:t>
            </a:r>
            <a:r>
              <a:rPr lang="en-AU" sz="2000" dirty="0" smtClean="0"/>
              <a:t> </a:t>
            </a:r>
            <a:r>
              <a:rPr lang="en-AU" sz="2000" dirty="0"/>
              <a:t>Deployment Date, paragraph 10 of Appendix O shall be replaced with</a:t>
            </a:r>
            <a:r>
              <a:rPr lang="en-AU" sz="2000" dirty="0" smtClean="0"/>
              <a:t>:”</a:t>
            </a:r>
          </a:p>
          <a:p>
            <a:pPr lvl="1"/>
            <a:r>
              <a:rPr lang="en-AU" sz="2000" dirty="0" smtClean="0"/>
              <a:t>H.15.1.2: </a:t>
            </a:r>
            <a:r>
              <a:rPr lang="en-AU" sz="2000" dirty="0"/>
              <a:t>“Until the date that is the </a:t>
            </a:r>
            <a:r>
              <a:rPr lang="en-AU" sz="2000" u="sng" strike="sngStrike" dirty="0">
                <a:solidFill>
                  <a:srgbClr val="FF0000"/>
                </a:solidFill>
              </a:rPr>
              <a:t>Day 2</a:t>
            </a:r>
            <a:r>
              <a:rPr lang="en-AU" sz="2000" u="sng" dirty="0">
                <a:solidFill>
                  <a:srgbClr val="FF0000"/>
                </a:solidFill>
              </a:rPr>
              <a:t>MOD_24_18</a:t>
            </a:r>
            <a:r>
              <a:rPr lang="en-AU" sz="2000" dirty="0"/>
              <a:t> Deployment Date, paragraph </a:t>
            </a:r>
            <a:r>
              <a:rPr lang="en-AU" sz="2000" dirty="0" smtClean="0"/>
              <a:t>26 </a:t>
            </a:r>
            <a:r>
              <a:rPr lang="en-AU" sz="2000" dirty="0"/>
              <a:t>of Appendix O shall be replaced with:”</a:t>
            </a:r>
            <a:endParaRPr lang="en-AU" sz="2000" dirty="0" smtClean="0"/>
          </a:p>
          <a:p>
            <a:pPr lvl="1"/>
            <a:r>
              <a:rPr lang="en-IE" sz="2000" dirty="0" smtClean="0"/>
              <a:t>In the glossary:</a:t>
            </a:r>
            <a:endParaRPr lang="en-IE" sz="20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06518766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848751543"/>
              </p:ext>
            </p:extLst>
          </p:nvPr>
        </p:nvGraphicFramePr>
        <p:xfrm>
          <a:off x="1933575" y="4572000"/>
          <a:ext cx="5276850" cy="1051560"/>
        </p:xfrm>
        <a:graphic>
          <a:graphicData uri="http://schemas.openxmlformats.org/drawingml/2006/table">
            <a:tbl>
              <a:tblPr firstRow="1" firstCol="1" bandRow="1">
                <a:tableStyleId>{5C22544A-7EE6-4342-B048-85BDC9FD1C3A}</a:tableStyleId>
              </a:tblPr>
              <a:tblGrid>
                <a:gridCol w="1308735"/>
                <a:gridCol w="3968115"/>
              </a:tblGrid>
              <a:tr h="841375">
                <a:tc>
                  <a:txBody>
                    <a:bodyPr/>
                    <a:lstStyle/>
                    <a:p>
                      <a:pPr fontAlgn="auto" hangingPunct="1">
                        <a:lnSpc>
                          <a:spcPct val="115000"/>
                        </a:lnSpc>
                        <a:spcBef>
                          <a:spcPts val="600"/>
                        </a:spcBef>
                        <a:spcAft>
                          <a:spcPts val="600"/>
                        </a:spcAft>
                      </a:pPr>
                      <a:r>
                        <a:rPr lang="en-IE" sz="1200" b="0" u="none" dirty="0" smtClean="0">
                          <a:solidFill>
                            <a:schemeClr val="tx1"/>
                          </a:solidFill>
                          <a:effectLst/>
                        </a:rPr>
                        <a:t>Mod_24_18 </a:t>
                      </a:r>
                      <a:r>
                        <a:rPr lang="en-IE" sz="1200" b="0" u="none" dirty="0">
                          <a:solidFill>
                            <a:schemeClr val="tx1"/>
                          </a:solidFill>
                          <a:effectLst/>
                        </a:rPr>
                        <a:t>Deployment Date</a:t>
                      </a:r>
                      <a:endParaRPr lang="en-IE" sz="1050" b="0" u="none" dirty="0">
                        <a:solidFill>
                          <a:schemeClr val="tx1"/>
                        </a:solidFill>
                        <a:effectLst/>
                        <a:latin typeface="Times New Roman"/>
                        <a:ea typeface="Times New Roman"/>
                      </a:endParaRPr>
                    </a:p>
                  </a:txBody>
                  <a:tcPr marL="68580" marR="68580" marT="0" marB="0">
                    <a:noFill/>
                  </a:tcPr>
                </a:tc>
                <a:tc>
                  <a:txBody>
                    <a:bodyPr/>
                    <a:lstStyle/>
                    <a:p>
                      <a:pPr algn="just" fontAlgn="auto" hangingPunct="1">
                        <a:lnSpc>
                          <a:spcPct val="115000"/>
                        </a:lnSpc>
                        <a:spcBef>
                          <a:spcPts val="600"/>
                        </a:spcBef>
                        <a:spcAft>
                          <a:spcPts val="600"/>
                        </a:spcAft>
                      </a:pPr>
                      <a:r>
                        <a:rPr lang="en-IE" sz="1200" b="0" u="none" dirty="0">
                          <a:solidFill>
                            <a:schemeClr val="tx1"/>
                          </a:solidFill>
                          <a:effectLst/>
                        </a:rPr>
                        <a:t>means the date proposed by the Market Operator following discussion with the Modifications Committee, and approved by the Regulatory Authorities for the purpose of </a:t>
                      </a:r>
                      <a:r>
                        <a:rPr lang="en-IE" sz="1200" b="0" u="none" dirty="0" smtClean="0">
                          <a:solidFill>
                            <a:schemeClr val="tx1"/>
                          </a:solidFill>
                          <a:effectLst/>
                        </a:rPr>
                        <a:t>H.15.1, </a:t>
                      </a:r>
                      <a:r>
                        <a:rPr lang="en-IE" sz="1200" b="0" u="none" dirty="0">
                          <a:solidFill>
                            <a:schemeClr val="tx1"/>
                          </a:solidFill>
                          <a:effectLst/>
                        </a:rPr>
                        <a:t>such date to be published on the Market Operator web site at least three Working Days in advance of the date concerned.</a:t>
                      </a:r>
                      <a:endParaRPr lang="en-IE" sz="1050" b="0" u="none" dirty="0">
                        <a:solidFill>
                          <a:schemeClr val="tx1"/>
                        </a:solidFill>
                        <a:effectLst/>
                        <a:latin typeface="Times New Roman"/>
                        <a:ea typeface="Times New Roman"/>
                      </a:endParaRPr>
                    </a:p>
                  </a:txBody>
                  <a:tcPr marL="68580" marR="68580" marT="0" marB="0">
                    <a:noFill/>
                  </a:tcPr>
                </a:tc>
              </a:tr>
            </a:tbl>
          </a:graphicData>
        </a:graphic>
      </p:graphicFrame>
    </p:spTree>
    <p:extLst>
      <p:ext uri="{BB962C8B-B14F-4D97-AF65-F5344CB8AC3E}">
        <p14:creationId xmlns:p14="http://schemas.microsoft.com/office/powerpoint/2010/main" val="855971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E" dirty="0" smtClean="0"/>
              <a:t>Analysis looking at data over 6 months this year for dispatch instructions between 23:00 and 00:00;</a:t>
            </a:r>
          </a:p>
          <a:p>
            <a:r>
              <a:rPr lang="en-IE" dirty="0" smtClean="0"/>
              <a:t>Analysis looking at the maximum potential exposure (difference between what would have been settled using the new VTOD versus the old VTOD) should a case arise, to understand the potential scale of the impact;</a:t>
            </a:r>
          </a:p>
          <a:p>
            <a:r>
              <a:rPr lang="en-IE" dirty="0" smtClean="0"/>
              <a:t>Assumptions:</a:t>
            </a:r>
          </a:p>
          <a:p>
            <a:pPr lvl="1"/>
            <a:r>
              <a:rPr lang="en-IE" dirty="0" smtClean="0"/>
              <a:t>The underlying drivers for actions at different times of the day would not change with I-SEM, e.g. demand curve, wind curves, system constraints;</a:t>
            </a:r>
          </a:p>
          <a:p>
            <a:pPr lvl="1"/>
            <a:r>
              <a:rPr lang="en-IE" dirty="0" smtClean="0"/>
              <a:t>Therefore the likelihood of the periods where the most actions are issued changing so that there would be a large increase in the number of actions happening between 23:00 and 00:00 is low;</a:t>
            </a:r>
          </a:p>
          <a:p>
            <a:pPr lvl="1"/>
            <a:r>
              <a:rPr lang="en-IE" dirty="0" smtClean="0"/>
              <a:t>The problem only arises when the effective time of the instruction is between 23:00 – 00:00, not the issue time, because the run in which the instruction is processed is based on the effective time.</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56803769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9559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Content Placeholder 2"/>
          <p:cNvGraphicFramePr>
            <a:graphicFrameLocks noGrp="1"/>
          </p:cNvGraphicFramePr>
          <p:nvPr>
            <p:ph idx="1"/>
            <p:extLst>
              <p:ext uri="{D42A27DB-BD31-4B8C-83A1-F6EECF244321}">
                <p14:modId xmlns:p14="http://schemas.microsoft.com/office/powerpoint/2010/main" val="875264845"/>
              </p:ext>
            </p:extLst>
          </p:nvPr>
        </p:nvGraphicFramePr>
        <p:xfrm>
          <a:off x="1559545" y="1283208"/>
          <a:ext cx="6235462" cy="4907280"/>
        </p:xfrm>
        <a:graphic>
          <a:graphicData uri="http://schemas.openxmlformats.org/drawingml/2006/table">
            <a:tbl>
              <a:tblPr firstRow="1" firstCol="1" bandRow="1">
                <a:tableStyleId>{5C22544A-7EE6-4342-B048-85BDC9FD1C3A}</a:tableStyleId>
              </a:tblPr>
              <a:tblGrid>
                <a:gridCol w="3464981"/>
                <a:gridCol w="2770481"/>
              </a:tblGrid>
              <a:tr h="180897">
                <a:tc>
                  <a:txBody>
                    <a:bodyPr/>
                    <a:lstStyle/>
                    <a:p>
                      <a:pPr marL="0" marR="0">
                        <a:spcBef>
                          <a:spcPts val="0"/>
                        </a:spcBef>
                        <a:spcAft>
                          <a:spcPts val="0"/>
                        </a:spcAft>
                      </a:pPr>
                      <a:r>
                        <a:rPr lang="en-IE" sz="1400" dirty="0">
                          <a:effectLst/>
                        </a:rPr>
                        <a:t>Study </a:t>
                      </a:r>
                      <a:r>
                        <a:rPr lang="en-IE" sz="1400" dirty="0" smtClean="0">
                          <a:effectLst/>
                        </a:rPr>
                        <a:t>Period</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IE" sz="1400" dirty="0">
                          <a:effectLst/>
                        </a:rPr>
                        <a:t>1st Jan to 30th June 2018</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1469">
                <a:tc>
                  <a:txBody>
                    <a:bodyPr/>
                    <a:lstStyle/>
                    <a:p>
                      <a:pPr marL="0" marR="0">
                        <a:spcBef>
                          <a:spcPts val="0"/>
                        </a:spcBef>
                        <a:spcAft>
                          <a:spcPts val="0"/>
                        </a:spcAft>
                      </a:pP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spcBef>
                          <a:spcPts val="0"/>
                        </a:spcBef>
                        <a:spcAft>
                          <a:spcPts val="0"/>
                        </a:spcAft>
                      </a:pPr>
                      <a:r>
                        <a:rPr lang="en-IE" sz="1400">
                          <a:effectLst/>
                        </a:rPr>
                        <a:t>Between 23:00 and 23:59 local time</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Number of DIs in subset in study period</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6134</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Total number of DIs in study period</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185122</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91469">
                <a:tc>
                  <a:txBody>
                    <a:bodyPr/>
                    <a:lstStyle/>
                    <a:p>
                      <a:pPr marL="0" marR="0">
                        <a:spcBef>
                          <a:spcPts val="0"/>
                        </a:spcBef>
                        <a:spcAft>
                          <a:spcPts val="0"/>
                        </a:spcAft>
                      </a:pPr>
                      <a:r>
                        <a:rPr lang="en-IE" sz="1400" dirty="0">
                          <a:effectLst/>
                        </a:rPr>
                        <a:t>% of DIs in subset vs total DIs in study period</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3.31%</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MWOF in </a:t>
                      </a: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5732</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MWOF % in 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tcPr>
                </a:tc>
                <a:tc>
                  <a:txBody>
                    <a:bodyPr/>
                    <a:lstStyle/>
                    <a:p>
                      <a:pPr marL="0" marR="0" algn="r">
                        <a:spcBef>
                          <a:spcPts val="0"/>
                        </a:spcBef>
                        <a:spcAft>
                          <a:spcPts val="0"/>
                        </a:spcAft>
                      </a:pPr>
                      <a:r>
                        <a:rPr lang="en-IE" sz="1400" dirty="0">
                          <a:effectLst/>
                        </a:rPr>
                        <a:t>93.45%</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tcPr>
                </a:tc>
              </a:tr>
              <a:tr h="78361">
                <a:tc>
                  <a:txBody>
                    <a:bodyPr/>
                    <a:lstStyle/>
                    <a:p>
                      <a:pPr marL="0" marR="0">
                        <a:spcBef>
                          <a:spcPts val="0"/>
                        </a:spcBef>
                        <a:spcAft>
                          <a:spcPts val="0"/>
                        </a:spcAft>
                      </a:pPr>
                      <a:r>
                        <a:rPr lang="en-IE" sz="1400" dirty="0">
                          <a:effectLst/>
                        </a:rPr>
                        <a:t>MWOF in subset % in </a:t>
                      </a:r>
                      <a:r>
                        <a:rPr lang="en-IE" sz="1400" dirty="0" smtClean="0">
                          <a:effectLst/>
                        </a:rPr>
                        <a:t>total</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3.10%</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SYNC in </a:t>
                      </a: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88</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SYNC % in 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tcPr>
                </a:tc>
                <a:tc>
                  <a:txBody>
                    <a:bodyPr/>
                    <a:lstStyle/>
                    <a:p>
                      <a:pPr marL="0" marR="0" algn="r">
                        <a:spcBef>
                          <a:spcPts val="0"/>
                        </a:spcBef>
                        <a:spcAft>
                          <a:spcPts val="0"/>
                        </a:spcAft>
                      </a:pPr>
                      <a:r>
                        <a:rPr lang="en-IE" sz="1400" dirty="0">
                          <a:effectLst/>
                        </a:rPr>
                        <a:t>1.43%</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tcPr>
                </a:tc>
              </a:tr>
              <a:tr h="191469">
                <a:tc>
                  <a:txBody>
                    <a:bodyPr/>
                    <a:lstStyle/>
                    <a:p>
                      <a:pPr marL="0" marR="0">
                        <a:spcBef>
                          <a:spcPts val="0"/>
                        </a:spcBef>
                        <a:spcAft>
                          <a:spcPts val="0"/>
                        </a:spcAft>
                      </a:pPr>
                      <a:r>
                        <a:rPr lang="en-IE" sz="1400" dirty="0">
                          <a:effectLst/>
                        </a:rPr>
                        <a:t>SYNC in subset % in </a:t>
                      </a:r>
                      <a:r>
                        <a:rPr lang="en-IE" sz="1400" dirty="0" smtClean="0">
                          <a:effectLst/>
                        </a:rPr>
                        <a:t>total</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0.05%</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DESY in </a:t>
                      </a: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255</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DESY % in 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tcPr>
                </a:tc>
                <a:tc>
                  <a:txBody>
                    <a:bodyPr/>
                    <a:lstStyle/>
                    <a:p>
                      <a:pPr marL="0" marR="0" algn="r">
                        <a:spcBef>
                          <a:spcPts val="0"/>
                        </a:spcBef>
                        <a:spcAft>
                          <a:spcPts val="0"/>
                        </a:spcAft>
                      </a:pPr>
                      <a:r>
                        <a:rPr lang="en-IE" sz="1400" dirty="0">
                          <a:effectLst/>
                        </a:rPr>
                        <a:t>4.16%</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tcPr>
                </a:tc>
              </a:tr>
              <a:tr h="191469">
                <a:tc>
                  <a:txBody>
                    <a:bodyPr/>
                    <a:lstStyle/>
                    <a:p>
                      <a:pPr marL="0" marR="0">
                        <a:spcBef>
                          <a:spcPts val="0"/>
                        </a:spcBef>
                        <a:spcAft>
                          <a:spcPts val="0"/>
                        </a:spcAft>
                      </a:pPr>
                      <a:r>
                        <a:rPr lang="en-IE" sz="1400" dirty="0">
                          <a:effectLst/>
                        </a:rPr>
                        <a:t>DESY in subset % in </a:t>
                      </a:r>
                      <a:r>
                        <a:rPr lang="en-IE" sz="1400" dirty="0" smtClean="0">
                          <a:effectLst/>
                        </a:rPr>
                        <a:t>total</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0.14%</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FAIL in </a:t>
                      </a: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2</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FAIL % in 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tcPr>
                </a:tc>
                <a:tc>
                  <a:txBody>
                    <a:bodyPr/>
                    <a:lstStyle/>
                    <a:p>
                      <a:pPr marL="0" marR="0" algn="r">
                        <a:spcBef>
                          <a:spcPts val="0"/>
                        </a:spcBef>
                        <a:spcAft>
                          <a:spcPts val="0"/>
                        </a:spcAft>
                      </a:pPr>
                      <a:r>
                        <a:rPr lang="en-IE" sz="1400" dirty="0">
                          <a:effectLst/>
                        </a:rPr>
                        <a:t>0.03%</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tcPr>
                </a:tc>
              </a:tr>
              <a:tr h="191469">
                <a:tc>
                  <a:txBody>
                    <a:bodyPr/>
                    <a:lstStyle/>
                    <a:p>
                      <a:pPr marL="0" marR="0">
                        <a:spcBef>
                          <a:spcPts val="0"/>
                        </a:spcBef>
                        <a:spcAft>
                          <a:spcPts val="0"/>
                        </a:spcAft>
                      </a:pPr>
                      <a:r>
                        <a:rPr lang="en-IE" sz="1400" dirty="0">
                          <a:effectLst/>
                        </a:rPr>
                        <a:t>FAIL in subset % in </a:t>
                      </a:r>
                      <a:r>
                        <a:rPr lang="en-IE" sz="1400" dirty="0" smtClean="0">
                          <a:effectLst/>
                        </a:rPr>
                        <a:t>total</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0.00%</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GOOP in </a:t>
                      </a: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53</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GOOP % in 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tcPr>
                </a:tc>
                <a:tc>
                  <a:txBody>
                    <a:bodyPr/>
                    <a:lstStyle/>
                    <a:p>
                      <a:pPr marL="0" marR="0" algn="r">
                        <a:spcBef>
                          <a:spcPts val="0"/>
                        </a:spcBef>
                        <a:spcAft>
                          <a:spcPts val="0"/>
                        </a:spcAft>
                      </a:pPr>
                      <a:r>
                        <a:rPr lang="en-IE" sz="1400" dirty="0">
                          <a:effectLst/>
                        </a:rPr>
                        <a:t>0.86%</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tcPr>
                </a:tc>
              </a:tr>
              <a:tr h="0">
                <a:tc>
                  <a:txBody>
                    <a:bodyPr/>
                    <a:lstStyle/>
                    <a:p>
                      <a:pPr marL="0" marR="0">
                        <a:spcBef>
                          <a:spcPts val="0"/>
                        </a:spcBef>
                        <a:spcAft>
                          <a:spcPts val="0"/>
                        </a:spcAft>
                      </a:pPr>
                      <a:r>
                        <a:rPr lang="en-IE" sz="1400" dirty="0">
                          <a:effectLst/>
                        </a:rPr>
                        <a:t>GOOP in subset % in </a:t>
                      </a:r>
                      <a:r>
                        <a:rPr lang="en-IE" sz="1400" dirty="0" smtClean="0">
                          <a:effectLst/>
                        </a:rPr>
                        <a:t>total</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0.03%</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2351">
                <a:tc>
                  <a:txBody>
                    <a:bodyPr/>
                    <a:lstStyle/>
                    <a:p>
                      <a:pPr marL="0" marR="0">
                        <a:spcBef>
                          <a:spcPts val="0"/>
                        </a:spcBef>
                        <a:spcAft>
                          <a:spcPts val="0"/>
                        </a:spcAft>
                      </a:pPr>
                      <a:r>
                        <a:rPr lang="en-IE" sz="1400" dirty="0">
                          <a:effectLst/>
                        </a:rPr>
                        <a:t>TRIP in </a:t>
                      </a:r>
                      <a:r>
                        <a:rPr lang="en-IE" sz="1400" dirty="0" smtClean="0">
                          <a:effectLst/>
                        </a:rPr>
                        <a:t>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r">
                        <a:spcBef>
                          <a:spcPts val="0"/>
                        </a:spcBef>
                        <a:spcAft>
                          <a:spcPts val="0"/>
                        </a:spcAft>
                      </a:pPr>
                      <a:r>
                        <a:rPr lang="en-IE" sz="1400">
                          <a:effectLst/>
                        </a:rPr>
                        <a:t>4</a:t>
                      </a:r>
                      <a:endParaRPr lang="en-IE" sz="140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2351">
                <a:tc>
                  <a:txBody>
                    <a:bodyPr/>
                    <a:lstStyle/>
                    <a:p>
                      <a:pPr marL="0" marR="0">
                        <a:spcBef>
                          <a:spcPts val="0"/>
                        </a:spcBef>
                        <a:spcAft>
                          <a:spcPts val="0"/>
                        </a:spcAft>
                      </a:pPr>
                      <a:r>
                        <a:rPr lang="en-IE" sz="1400" dirty="0">
                          <a:effectLst/>
                        </a:rPr>
                        <a:t>TRIP % in subset</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tcPr>
                </a:tc>
                <a:tc>
                  <a:txBody>
                    <a:bodyPr/>
                    <a:lstStyle/>
                    <a:p>
                      <a:pPr marL="0" marR="0" algn="r">
                        <a:spcBef>
                          <a:spcPts val="0"/>
                        </a:spcBef>
                        <a:spcAft>
                          <a:spcPts val="0"/>
                        </a:spcAft>
                      </a:pPr>
                      <a:r>
                        <a:rPr lang="en-IE" sz="1400" dirty="0">
                          <a:effectLst/>
                        </a:rPr>
                        <a:t>0.07%</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tcPr>
                </a:tc>
              </a:tr>
              <a:tr h="191469">
                <a:tc>
                  <a:txBody>
                    <a:bodyPr/>
                    <a:lstStyle/>
                    <a:p>
                      <a:pPr marL="0" marR="0">
                        <a:spcBef>
                          <a:spcPts val="0"/>
                        </a:spcBef>
                        <a:spcAft>
                          <a:spcPts val="0"/>
                        </a:spcAft>
                      </a:pPr>
                      <a:r>
                        <a:rPr lang="en-IE" sz="1400" dirty="0">
                          <a:effectLst/>
                        </a:rPr>
                        <a:t>TRIP in subset % in </a:t>
                      </a:r>
                      <a:r>
                        <a:rPr lang="en-IE" sz="1400" dirty="0" smtClean="0">
                          <a:effectLst/>
                        </a:rPr>
                        <a:t>total</a:t>
                      </a:r>
                      <a:endParaRPr lang="en-IE" sz="1400" dirty="0">
                        <a:effectLst/>
                        <a:latin typeface="Calibri"/>
                        <a:ea typeface="Calibri"/>
                        <a:cs typeface="Times New Roman"/>
                      </a:endParaRPr>
                    </a:p>
                  </a:txBody>
                  <a:tcPr marL="65647" marR="65647"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IE" sz="1400" dirty="0">
                          <a:effectLst/>
                        </a:rPr>
                        <a:t>0.00%</a:t>
                      </a:r>
                      <a:endParaRPr lang="en-IE" sz="1400" dirty="0">
                        <a:effectLst/>
                        <a:latin typeface="Calibri"/>
                        <a:ea typeface="Calibri"/>
                        <a:cs typeface="Times New Roman"/>
                      </a:endParaRPr>
                    </a:p>
                  </a:txBody>
                  <a:tcPr marL="65647" marR="65647"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7886795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6597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E" dirty="0" smtClean="0"/>
              <a:t>The largest impact would be if a commitment instruction was issued, because these would have the potential to last for multiple hours given load up / </a:t>
            </a:r>
            <a:r>
              <a:rPr lang="en-IE" dirty="0" err="1" smtClean="0"/>
              <a:t>deload</a:t>
            </a:r>
            <a:r>
              <a:rPr lang="en-IE" dirty="0" smtClean="0"/>
              <a:t> characteristics and min on times, although the likelihood of these at this time is lower than during the morning rise, evening peak and leading into the night valley.</a:t>
            </a:r>
          </a:p>
          <a:p>
            <a:r>
              <a:rPr lang="en-IE" dirty="0"/>
              <a:t>Calculate the QBOA which results from assuming an FPN of zero, unit issued a SYNC instruction at 23:00 to their Maximum Availability (inferred from their Ramp Up Rate Quantity 5 in the VTOD set) following the data for their Cold Warmth State in the VTOD set, staying on until the Minimum On Time for that VTOD set has been surpassed, then desynchronising back to zero</a:t>
            </a:r>
            <a:r>
              <a:rPr lang="en-IE" dirty="0" smtClean="0"/>
              <a:t>.</a:t>
            </a:r>
          </a:p>
          <a:p>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04687184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1177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IE" dirty="0"/>
              <a:t>The move from one set of VTOD to other in reality, but not in settlement, means that the unit’s Metered Quantities (QM) are assumed to be following the later set of VTOD but their Dispatch Quantities (QD) will be based on the earlier set of VTOD. That can give rise to uninstructed imbalances. 1MW of </a:t>
            </a:r>
            <a:r>
              <a:rPr lang="en-IE" dirty="0" smtClean="0"/>
              <a:t>tolerance and 0.2 of DOG/PUG </a:t>
            </a:r>
            <a:r>
              <a:rPr lang="en-IE" dirty="0"/>
              <a:t>is assumed for all Uninstructed Imbalance Charge calculations.</a:t>
            </a:r>
          </a:p>
          <a:p>
            <a:r>
              <a:rPr lang="en-IE" dirty="0" smtClean="0"/>
              <a:t>If </a:t>
            </a:r>
            <a:r>
              <a:rPr lang="en-IE" dirty="0"/>
              <a:t>the original VTOD results in a larger QBOA than the later VTOD, the unit would just have the amount of that QBOA that they delivered settled to them, which is the same outcome as if the second VTOD had been used to calculate their QBOA, so they are not missing out on energy payments. They would be subject to Uninstructed Imbalance Charges at the Imbalance Settlement Price for the difference between QM and QD, and for the premium of the undelivered QBOA.</a:t>
            </a:r>
          </a:p>
          <a:p>
            <a:r>
              <a:rPr lang="en-IE" dirty="0" smtClean="0"/>
              <a:t>If </a:t>
            </a:r>
            <a:r>
              <a:rPr lang="en-IE" dirty="0"/>
              <a:t>the original VTOD results in a smaller QBOA than the later VTOD, the unit would be missing out on their Premium Payments (they would still get the Imbalance Settlement Price as their QM would be at the higher level). They would be subject to Uninstructed Imbalance Charges at the Imbalance Settlement Price for the difference between QM and QD, however for the </a:t>
            </a:r>
            <a:r>
              <a:rPr lang="en-IE" dirty="0" err="1"/>
              <a:t>overdelivered</a:t>
            </a:r>
            <a:r>
              <a:rPr lang="en-IE" dirty="0"/>
              <a:t> QBOA their Premium Payment would not be considered in Uninstructed Imbalance Charges.</a:t>
            </a:r>
          </a:p>
          <a:p>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31962349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1491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E" dirty="0"/>
              <a:t>Need to assume Imbalance Settlement Prices and Bid Offer Prices:</a:t>
            </a:r>
          </a:p>
          <a:p>
            <a:pPr lvl="1"/>
            <a:r>
              <a:rPr lang="en-IE" dirty="0"/>
              <a:t>Assume PIMB = 50;</a:t>
            </a:r>
          </a:p>
          <a:p>
            <a:pPr lvl="1"/>
            <a:r>
              <a:rPr lang="en-IE" dirty="0"/>
              <a:t>Calculate for each unit a single quantity weighted average price for their Bid Offer Price using their Standing Commercial Offer Data from Market Trial, where the prices are from each unit’s band and the quantity weighting is the range over which that price </a:t>
            </a:r>
            <a:r>
              <a:rPr lang="en-IE" dirty="0" smtClean="0"/>
              <a:t>applies;</a:t>
            </a:r>
          </a:p>
          <a:p>
            <a:pPr lvl="1"/>
            <a:r>
              <a:rPr lang="en-IE" dirty="0" smtClean="0"/>
              <a:t>Converted everything to Euro (assume exchange rate of 1.11).</a:t>
            </a:r>
            <a:endParaRPr lang="en-IE" dirty="0"/>
          </a:p>
          <a:p>
            <a:r>
              <a:rPr lang="en-IE" dirty="0"/>
              <a:t>Using VTOD set data from Market Trial, calculate the profile for the scenario for each set, and determine the volume and </a:t>
            </a:r>
            <a:r>
              <a:rPr lang="en-IE" dirty="0" err="1"/>
              <a:t>cashflow</a:t>
            </a:r>
            <a:r>
              <a:rPr lang="en-IE" dirty="0"/>
              <a:t> differences of each permutation of moving between </a:t>
            </a:r>
            <a:r>
              <a:rPr lang="en-IE" dirty="0" smtClean="0"/>
              <a:t>sets;</a:t>
            </a:r>
          </a:p>
          <a:p>
            <a:r>
              <a:rPr lang="en-IE" dirty="0" smtClean="0"/>
              <a:t>21 </a:t>
            </a:r>
            <a:r>
              <a:rPr lang="en-IE" dirty="0"/>
              <a:t>units with multiple </a:t>
            </a:r>
            <a:r>
              <a:rPr lang="en-IE" dirty="0" smtClean="0"/>
              <a:t>sets (58 sets total for those units).</a:t>
            </a:r>
            <a:endParaRPr lang="en-IE" dirty="0"/>
          </a:p>
          <a:p>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3606343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9490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romMMT xmlns="f69c7b9a-bbed-41f8-b24c-bbeb71979adf">true</FromMMT>
    <MMTID xmlns="f69c7b9a-bbed-41f8-b24c-bbeb71979adf">1920</MMTID>
    <ModID xmlns="bd8dd43f-48f8-46ce-9b8d-78f402b7750b">760</ModI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D8590D-2E84-4737-ADC7-5D2AE0C064BF}"/>
</file>

<file path=customXml/itemProps2.xml><?xml version="1.0" encoding="utf-8"?>
<ds:datastoreItem xmlns:ds="http://schemas.openxmlformats.org/officeDocument/2006/customXml" ds:itemID="{5D1BA384-8544-47C7-8E7D-3E79001AF4E8}"/>
</file>

<file path=customXml/itemProps3.xml><?xml version="1.0" encoding="utf-8"?>
<ds:datastoreItem xmlns:ds="http://schemas.openxmlformats.org/officeDocument/2006/customXml" ds:itemID="{23E1F1E5-2F42-4BB3-9B48-B433829179A3}"/>
</file>

<file path=docProps/app.xml><?xml version="1.0" encoding="utf-8"?>
<Properties xmlns="http://schemas.openxmlformats.org/officeDocument/2006/extended-properties" xmlns:vt="http://schemas.openxmlformats.org/officeDocument/2006/docPropsVTypes">
  <TotalTime>911</TotalTime>
  <Words>1279</Words>
  <Application>Microsoft Office PowerPoint</Application>
  <PresentationFormat>On-screen Show (4:3)</PresentationFormat>
  <Paragraphs>110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EirGrid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MOD_24_18 V2 slides</dc:title>
  <dc:creator>Kerin, Martin</dc:creator>
  <cp:lastModifiedBy>Touhey, Esther</cp:lastModifiedBy>
  <cp:revision>43</cp:revision>
  <dcterms:created xsi:type="dcterms:W3CDTF">2017-11-23T10:58:48Z</dcterms:created>
  <dcterms:modified xsi:type="dcterms:W3CDTF">2018-09-18T12:48:59Z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File Category">
    <vt:lpwstr/>
  </property>
  <property fmtid="{D5CDD505-2E9C-101B-9397-08002B2CF9AE}" pid="4" name="iab7cdb7554d4997ae876b11632fa575">
    <vt:lpwstr/>
  </property>
  <property fmtid="{D5CDD505-2E9C-101B-9397-08002B2CF9AE}" pid="5" name="Document Owner">
    <vt:lpwstr>Kerin, Martin103</vt:lpwstr>
  </property>
  <property fmtid="{D5CDD505-2E9C-101B-9397-08002B2CF9AE}" pid="9" name="Doc Type">
    <vt:lpwstr>MJK</vt:lpwstr>
  </property>
  <property fmtid="{D5CDD505-2E9C-101B-9397-08002B2CF9AE}" pid="12" name="Copy to Website">
    <vt:lpwstr>true</vt:lpwstr>
  </property>
  <property fmtid="{D5CDD505-2E9C-101B-9397-08002B2CF9AE}" pid="13" name="Mod ID">
    <vt:lpwstr>1098</vt:lpwstr>
  </property>
  <property fmtid="{D5CDD505-2E9C-101B-9397-08002B2CF9AE}" pid="14" name="Year of Modification Proposal">
    <vt:lpwstr>2018</vt:lpwstr>
  </property>
  <property fmtid="{D5CDD505-2E9C-101B-9397-08002B2CF9AE}" pid="15" name="Document Type">
    <vt:lpwstr>Slides</vt:lpwstr>
  </property>
  <property fmtid="{D5CDD505-2E9C-101B-9397-08002B2CF9AE}" pid="17" name="_CopySource">
    <vt:lpwstr>MOD_24_18 V2 slides.pptx</vt:lpwstr>
  </property>
  <property fmtid="{D5CDD505-2E9C-101B-9397-08002B2CF9AE}" pid="18" name="Order">
    <vt:r8>392300</vt:r8>
  </property>
</Properties>
</file>