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1F4A29-030D-4B4F-B785-7ED1ED9ADCB5}" type="datetimeFigureOut">
              <a:rPr lang="en-IE" smtClean="0"/>
              <a:pPr/>
              <a:t>15/08/2018</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9964B5-F27B-4079-9831-3A1C4054BA10}" type="slidenum">
              <a:rPr lang="en-IE" smtClean="0"/>
              <a:pPr/>
              <a:t>‹#›</a:t>
            </a:fld>
            <a:endParaRPr lang="en-I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AAACA9-53AA-4D78-804A-3127B6911D65}"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AAACA9-53AA-4D78-804A-3127B6911D65}"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AAACA9-53AA-4D78-804A-3127B6911D65}"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AAACA9-53AA-4D78-804A-3127B6911D6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AAACA9-53AA-4D78-804A-3127B6911D6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AAACA9-53AA-4D78-804A-3127B6911D6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AAACA9-53AA-4D78-804A-3127B6911D6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AAACA9-53AA-4D78-804A-3127B6911D65}"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AAACA9-53AA-4D78-804A-3127B6911D6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Semo Logo SMALL"/>
          <p:cNvPicPr>
            <a:picLocks noChangeAspect="1" noChangeArrowheads="1"/>
          </p:cNvPicPr>
          <p:nvPr/>
        </p:nvPicPr>
        <p:blipFill>
          <a:blip r:embed="rId3" cstate="print"/>
          <a:srcRect/>
          <a:stretch>
            <a:fillRect/>
          </a:stretch>
        </p:blipFill>
        <p:spPr bwMode="auto">
          <a:xfrm>
            <a:off x="7308304" y="188640"/>
            <a:ext cx="1569715" cy="655078"/>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395536" y="5949280"/>
            <a:ext cx="1171575" cy="648072"/>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1907704" y="6052790"/>
            <a:ext cx="1080120" cy="472553"/>
          </a:xfrm>
          <a:prstGeom prst="rect">
            <a:avLst/>
          </a:prstGeom>
          <a:noFill/>
          <a:ln w="9525">
            <a:noFill/>
            <a:miter lim="800000"/>
            <a:headEnd/>
            <a:tailEnd/>
          </a:ln>
        </p:spPr>
      </p:pic>
      <p:sp>
        <p:nvSpPr>
          <p:cNvPr id="17" name="TextBox 16"/>
          <p:cNvSpPr txBox="1"/>
          <p:nvPr/>
        </p:nvSpPr>
        <p:spPr>
          <a:xfrm>
            <a:off x="1547664" y="1700808"/>
            <a:ext cx="5832648" cy="3600986"/>
          </a:xfrm>
          <a:prstGeom prst="rect">
            <a:avLst/>
          </a:prstGeom>
          <a:noFill/>
        </p:spPr>
        <p:txBody>
          <a:bodyPr wrap="square" rtlCol="0">
            <a:spAutoFit/>
          </a:bodyPr>
          <a:lstStyle/>
          <a:p>
            <a:pPr algn="ctr"/>
            <a:r>
              <a:rPr lang="en-GB" sz="3800" b="1" dirty="0" smtClean="0"/>
              <a:t>MOD_25_18</a:t>
            </a:r>
          </a:p>
          <a:p>
            <a:pPr algn="ctr"/>
            <a:r>
              <a:rPr lang="en-GB" sz="3800" b="1" dirty="0" smtClean="0"/>
              <a:t>Part B Unsecured Bad Energy Debt and Unsecured Bad Capacity Debt</a:t>
            </a:r>
          </a:p>
          <a:p>
            <a:pPr algn="ctr"/>
            <a:endParaRPr lang="en-GB" sz="3800" b="1" dirty="0" smtClean="0"/>
          </a:p>
          <a:p>
            <a:pPr algn="ctr"/>
            <a:r>
              <a:rPr lang="en-GB" sz="3800" b="1" dirty="0" smtClean="0"/>
              <a:t>16</a:t>
            </a:r>
            <a:r>
              <a:rPr lang="en-GB" sz="3800" b="1" baseline="30000" dirty="0" smtClean="0"/>
              <a:t>th</a:t>
            </a:r>
            <a:r>
              <a:rPr lang="en-GB" sz="3800" b="1" dirty="0" smtClean="0"/>
              <a:t> August 2018</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Semo Logo SMALL"/>
          <p:cNvPicPr>
            <a:picLocks noChangeAspect="1" noChangeArrowheads="1"/>
          </p:cNvPicPr>
          <p:nvPr/>
        </p:nvPicPr>
        <p:blipFill>
          <a:blip r:embed="rId3" cstate="print"/>
          <a:srcRect/>
          <a:stretch>
            <a:fillRect/>
          </a:stretch>
        </p:blipFill>
        <p:spPr bwMode="auto">
          <a:xfrm>
            <a:off x="7236296" y="116632"/>
            <a:ext cx="1569715" cy="655078"/>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395536" y="5949280"/>
            <a:ext cx="1171575" cy="648072"/>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1907704" y="6052790"/>
            <a:ext cx="1080120" cy="472553"/>
          </a:xfrm>
          <a:prstGeom prst="rect">
            <a:avLst/>
          </a:prstGeom>
          <a:noFill/>
          <a:ln w="9525">
            <a:noFill/>
            <a:miter lim="800000"/>
            <a:headEnd/>
            <a:tailEnd/>
          </a:ln>
        </p:spPr>
      </p:pic>
      <p:sp>
        <p:nvSpPr>
          <p:cNvPr id="7" name="TextBox 6"/>
          <p:cNvSpPr txBox="1"/>
          <p:nvPr/>
        </p:nvSpPr>
        <p:spPr>
          <a:xfrm>
            <a:off x="251520" y="1295400"/>
            <a:ext cx="8496944" cy="4801314"/>
          </a:xfrm>
          <a:prstGeom prst="rect">
            <a:avLst/>
          </a:prstGeom>
          <a:noFill/>
        </p:spPr>
        <p:txBody>
          <a:bodyPr wrap="square" rtlCol="0">
            <a:spAutoFit/>
          </a:bodyPr>
          <a:lstStyle/>
          <a:p>
            <a:pPr>
              <a:buFont typeface="Wingdings" pitchFamily="2" charset="2"/>
              <a:buChar char="Ø"/>
            </a:pPr>
            <a:r>
              <a:rPr lang="en-GB" dirty="0" smtClean="0"/>
              <a:t>Discussions at meeting 84 took place highlighting that a similar issue to that raised for Part A under mod_02_17 exists for Part B</a:t>
            </a:r>
          </a:p>
          <a:p>
            <a:pPr>
              <a:buFont typeface="Wingdings" pitchFamily="2" charset="2"/>
              <a:buChar char="Ø"/>
            </a:pPr>
            <a:endParaRPr lang="en-GB" dirty="0" smtClean="0"/>
          </a:p>
          <a:p>
            <a:pPr>
              <a:buFont typeface="Wingdings" pitchFamily="2" charset="2"/>
              <a:buChar char="Ø"/>
            </a:pPr>
            <a:r>
              <a:rPr lang="en-GB" dirty="0" smtClean="0"/>
              <a:t>Agreement was reached for SEMO to raise a proposal to amend the payment obligation timeline in the same way as for Part A</a:t>
            </a:r>
          </a:p>
          <a:p>
            <a:pPr>
              <a:buFont typeface="Wingdings" pitchFamily="2" charset="2"/>
              <a:buChar char="Ø"/>
            </a:pPr>
            <a:endParaRPr lang="en-GB" dirty="0" smtClean="0"/>
          </a:p>
          <a:p>
            <a:pPr>
              <a:buFont typeface="Wingdings" pitchFamily="2" charset="2"/>
              <a:buChar char="Ø"/>
            </a:pPr>
            <a:r>
              <a:rPr lang="en-GB" dirty="0" smtClean="0"/>
              <a:t>Discussion also took place in relation to an inconsistency in Part B where it refers to Unsecured Bad Debt being treated via Debit Notes issued to SEM Creditors; however, these are issued to Generator Participants only and pro rata on their share of metered generation</a:t>
            </a:r>
          </a:p>
          <a:p>
            <a:pPr>
              <a:buFont typeface="Wingdings" pitchFamily="2" charset="2"/>
              <a:buChar char="Ø"/>
            </a:pPr>
            <a:endParaRPr lang="en-GB" dirty="0" smtClean="0"/>
          </a:p>
          <a:p>
            <a:pPr>
              <a:buFont typeface="Wingdings" pitchFamily="2" charset="2"/>
              <a:buChar char="Ø"/>
            </a:pPr>
            <a:r>
              <a:rPr lang="en-GB" dirty="0" smtClean="0"/>
              <a:t>Part B also refers to Debit Note Excess leading to reductions for SEM Creditors pro rata on their proportionate entitlements whereas this is also pro rata on their share of metered generation</a:t>
            </a:r>
          </a:p>
          <a:p>
            <a:pPr>
              <a:buFont typeface="Wingdings" pitchFamily="2" charset="2"/>
              <a:buChar char="Ø"/>
            </a:pPr>
            <a:endParaRPr lang="en-GB" dirty="0" smtClean="0"/>
          </a:p>
          <a:p>
            <a:pPr>
              <a:buFont typeface="Wingdings" pitchFamily="2" charset="2"/>
              <a:buChar char="Ø"/>
            </a:pPr>
            <a:r>
              <a:rPr lang="en-GB" dirty="0" smtClean="0"/>
              <a:t>This proposal seeks correct these errors via minor updates i.e. without re-wording entire paragraphs</a:t>
            </a:r>
          </a:p>
        </p:txBody>
      </p:sp>
      <p:sp>
        <p:nvSpPr>
          <p:cNvPr id="8" name="TextBox 7"/>
          <p:cNvSpPr txBox="1"/>
          <p:nvPr/>
        </p:nvSpPr>
        <p:spPr>
          <a:xfrm>
            <a:off x="1619672" y="620688"/>
            <a:ext cx="5832648" cy="461665"/>
          </a:xfrm>
          <a:prstGeom prst="rect">
            <a:avLst/>
          </a:prstGeom>
          <a:noFill/>
        </p:spPr>
        <p:txBody>
          <a:bodyPr wrap="square" rtlCol="0">
            <a:spAutoFit/>
          </a:bodyPr>
          <a:lstStyle/>
          <a:p>
            <a:pPr algn="ctr"/>
            <a:r>
              <a:rPr lang="en-GB" sz="2400" b="1" u="sng" dirty="0" smtClean="0"/>
              <a:t>Summary Information</a:t>
            </a:r>
            <a:endParaRPr lang="en-IE" sz="2400" b="1" u="sng"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Semo Logo SMALL"/>
          <p:cNvPicPr>
            <a:picLocks noChangeAspect="1" noChangeArrowheads="1"/>
          </p:cNvPicPr>
          <p:nvPr/>
        </p:nvPicPr>
        <p:blipFill>
          <a:blip r:embed="rId3" cstate="print"/>
          <a:srcRect/>
          <a:stretch>
            <a:fillRect/>
          </a:stretch>
        </p:blipFill>
        <p:spPr bwMode="auto">
          <a:xfrm>
            <a:off x="7236296" y="116632"/>
            <a:ext cx="1569715" cy="655078"/>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395536" y="5949280"/>
            <a:ext cx="1171575" cy="648072"/>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1907704" y="6052790"/>
            <a:ext cx="1080120" cy="472553"/>
          </a:xfrm>
          <a:prstGeom prst="rect">
            <a:avLst/>
          </a:prstGeom>
          <a:noFill/>
          <a:ln w="9525">
            <a:noFill/>
            <a:miter lim="800000"/>
            <a:headEnd/>
            <a:tailEnd/>
          </a:ln>
        </p:spPr>
      </p:pic>
      <p:sp>
        <p:nvSpPr>
          <p:cNvPr id="7" name="TextBox 6"/>
          <p:cNvSpPr txBox="1"/>
          <p:nvPr/>
        </p:nvSpPr>
        <p:spPr>
          <a:xfrm>
            <a:off x="251520" y="1295400"/>
            <a:ext cx="8496944" cy="646331"/>
          </a:xfrm>
          <a:prstGeom prst="rect">
            <a:avLst/>
          </a:prstGeom>
          <a:noFill/>
        </p:spPr>
        <p:txBody>
          <a:bodyPr wrap="square" rtlCol="0">
            <a:spAutoFit/>
          </a:bodyPr>
          <a:lstStyle/>
          <a:p>
            <a:r>
              <a:rPr lang="en-GB" dirty="0" smtClean="0"/>
              <a:t>Equivalent changes made to Part B G.2.5.4  and Agreed Procedure 15 as those made to Part A 6.50 and Agreed Procedure 15</a:t>
            </a:r>
          </a:p>
        </p:txBody>
      </p:sp>
      <p:sp>
        <p:nvSpPr>
          <p:cNvPr id="8" name="TextBox 7"/>
          <p:cNvSpPr txBox="1"/>
          <p:nvPr/>
        </p:nvSpPr>
        <p:spPr>
          <a:xfrm>
            <a:off x="1619672" y="620688"/>
            <a:ext cx="5832648" cy="461665"/>
          </a:xfrm>
          <a:prstGeom prst="rect">
            <a:avLst/>
          </a:prstGeom>
          <a:noFill/>
        </p:spPr>
        <p:txBody>
          <a:bodyPr wrap="square" rtlCol="0">
            <a:spAutoFit/>
          </a:bodyPr>
          <a:lstStyle/>
          <a:p>
            <a:pPr algn="ctr"/>
            <a:r>
              <a:rPr lang="en-GB" sz="2400" b="1" u="sng" dirty="0" smtClean="0"/>
              <a:t>Legal Drafting Changes – Payment Timing</a:t>
            </a:r>
            <a:endParaRPr lang="en-IE" sz="2400" b="1" u="sng" dirty="0"/>
          </a:p>
        </p:txBody>
      </p:sp>
      <p:sp>
        <p:nvSpPr>
          <p:cNvPr id="10" name="Rectangle 9"/>
          <p:cNvSpPr/>
          <p:nvPr/>
        </p:nvSpPr>
        <p:spPr>
          <a:xfrm>
            <a:off x="762000" y="1905000"/>
            <a:ext cx="7391400" cy="3093154"/>
          </a:xfrm>
          <a:prstGeom prst="rect">
            <a:avLst/>
          </a:prstGeom>
        </p:spPr>
        <p:txBody>
          <a:bodyPr wrap="square">
            <a:spAutoFit/>
          </a:bodyPr>
          <a:lstStyle/>
          <a:p>
            <a:pPr marL="0" lvl="2"/>
            <a:r>
              <a:rPr lang="en-IE" sz="1500" dirty="0" smtClean="0"/>
              <a:t>(d) the Market Operator shall, subject to the provisions of the Code, pay the amount set out in each Settlement Document (</a:t>
            </a:r>
            <a:r>
              <a:rPr lang="en-IE" sz="1500" u="sng" strike="sngStrike" dirty="0" smtClean="0">
                <a:uFill>
                  <a:solidFill>
                    <a:srgbClr val="FF0000"/>
                  </a:solidFill>
                </a:uFill>
              </a:rPr>
              <a:t>less the amount set out in any applicable debit note </a:t>
            </a:r>
            <a:r>
              <a:rPr lang="en-IE" sz="1500" u="sng" dirty="0" smtClean="0">
                <a:uFill>
                  <a:solidFill>
                    <a:srgbClr val="FF0000"/>
                  </a:solidFill>
                </a:uFill>
              </a:rPr>
              <a:t>to any Participant who is a SEM Creditor</a:t>
            </a:r>
            <a:r>
              <a:rPr lang="en-IE" sz="1500" dirty="0" smtClean="0"/>
              <a:t>) from the SEM Account to the SEM Creditor’s designated bank account or bank accounts for full value by the Payment Due Date (and the Payment Due Date for the purpose of this sub-paragraph (d) is 17:00, 4 Working Days after the date of the relevant Settlement Document </a:t>
            </a:r>
            <a:r>
              <a:rPr lang="en-IE" sz="1500" u="sng" dirty="0" smtClean="0">
                <a:uFill>
                  <a:solidFill>
                    <a:srgbClr val="FF0000"/>
                  </a:solidFill>
                </a:uFill>
              </a:rPr>
              <a:t>except where an Unsecured Bad Debt has occurred); and</a:t>
            </a:r>
          </a:p>
          <a:p>
            <a:pPr lvl="2"/>
            <a:endParaRPr lang="en-IE" sz="1500" u="sng" dirty="0" smtClean="0">
              <a:uFill>
                <a:solidFill>
                  <a:srgbClr val="FF0000"/>
                </a:solidFill>
              </a:uFill>
            </a:endParaRPr>
          </a:p>
          <a:p>
            <a:r>
              <a:rPr lang="en-IE" sz="1500" u="sng" dirty="0" smtClean="0">
                <a:uFill>
                  <a:solidFill>
                    <a:srgbClr val="FF0000"/>
                  </a:solidFill>
                </a:uFill>
              </a:rPr>
              <a:t>(e) Where an Unsecured Bad Debt has occurred, the Market Operator shall, subject to the provisions of the code, instruct payment of the amount set out in each Settlement Document less the amount set out in any applicable Debit Note (to any Participant who is a SEM Creditor) from the SEM Account to the SEM Creditors designated bank account or bank accounts for full value by 00:00 4 Working Days after the date of the relevant Settlement Document.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Semo Logo SMALL"/>
          <p:cNvPicPr>
            <a:picLocks noChangeAspect="1" noChangeArrowheads="1"/>
          </p:cNvPicPr>
          <p:nvPr/>
        </p:nvPicPr>
        <p:blipFill>
          <a:blip r:embed="rId3" cstate="print"/>
          <a:srcRect/>
          <a:stretch>
            <a:fillRect/>
          </a:stretch>
        </p:blipFill>
        <p:spPr bwMode="auto">
          <a:xfrm>
            <a:off x="7236296" y="116632"/>
            <a:ext cx="1569715" cy="655078"/>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395536" y="5949280"/>
            <a:ext cx="1171575" cy="648072"/>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1907704" y="6052790"/>
            <a:ext cx="1080120" cy="472553"/>
          </a:xfrm>
          <a:prstGeom prst="rect">
            <a:avLst/>
          </a:prstGeom>
          <a:noFill/>
          <a:ln w="9525">
            <a:noFill/>
            <a:miter lim="800000"/>
            <a:headEnd/>
            <a:tailEnd/>
          </a:ln>
        </p:spPr>
      </p:pic>
      <p:sp>
        <p:nvSpPr>
          <p:cNvPr id="7" name="TextBox 6"/>
          <p:cNvSpPr txBox="1"/>
          <p:nvPr/>
        </p:nvSpPr>
        <p:spPr>
          <a:xfrm>
            <a:off x="251520" y="1295400"/>
            <a:ext cx="8496944" cy="646331"/>
          </a:xfrm>
          <a:prstGeom prst="rect">
            <a:avLst/>
          </a:prstGeom>
          <a:noFill/>
        </p:spPr>
        <p:txBody>
          <a:bodyPr wrap="square" rtlCol="0">
            <a:spAutoFit/>
          </a:bodyPr>
          <a:lstStyle/>
          <a:p>
            <a:r>
              <a:rPr lang="en-GB" dirty="0" smtClean="0"/>
              <a:t>Equivalent changes made to Part B G.2.5.4  and Agreed Procedure 15 as those made to Part A 6.50 and Agreed Procedure 15</a:t>
            </a:r>
          </a:p>
        </p:txBody>
      </p:sp>
      <p:sp>
        <p:nvSpPr>
          <p:cNvPr id="8" name="TextBox 7"/>
          <p:cNvSpPr txBox="1"/>
          <p:nvPr/>
        </p:nvSpPr>
        <p:spPr>
          <a:xfrm>
            <a:off x="914400" y="620688"/>
            <a:ext cx="6537920" cy="461665"/>
          </a:xfrm>
          <a:prstGeom prst="rect">
            <a:avLst/>
          </a:prstGeom>
          <a:noFill/>
        </p:spPr>
        <p:txBody>
          <a:bodyPr wrap="square" rtlCol="0">
            <a:spAutoFit/>
          </a:bodyPr>
          <a:lstStyle/>
          <a:p>
            <a:pPr algn="ctr"/>
            <a:r>
              <a:rPr lang="en-GB" sz="2400" b="1" u="sng" dirty="0" smtClean="0"/>
              <a:t>Legal Drafting Changes – Payment Timing Cont.</a:t>
            </a:r>
            <a:endParaRPr lang="en-IE" sz="2400" b="1" u="sng" dirty="0"/>
          </a:p>
        </p:txBody>
      </p:sp>
      <p:pic>
        <p:nvPicPr>
          <p:cNvPr id="1026" name="Picture 2"/>
          <p:cNvPicPr>
            <a:picLocks noChangeAspect="1" noChangeArrowheads="1"/>
          </p:cNvPicPr>
          <p:nvPr/>
        </p:nvPicPr>
        <p:blipFill>
          <a:blip r:embed="rId6" cstate="print"/>
          <a:srcRect l="7083" t="19259" r="56042" b="11111"/>
          <a:stretch>
            <a:fillRect/>
          </a:stretch>
        </p:blipFill>
        <p:spPr bwMode="auto">
          <a:xfrm>
            <a:off x="685800" y="2133600"/>
            <a:ext cx="7696200" cy="34965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Semo Logo SMALL"/>
          <p:cNvPicPr>
            <a:picLocks noChangeAspect="1" noChangeArrowheads="1"/>
          </p:cNvPicPr>
          <p:nvPr/>
        </p:nvPicPr>
        <p:blipFill>
          <a:blip r:embed="rId3" cstate="print"/>
          <a:srcRect/>
          <a:stretch>
            <a:fillRect/>
          </a:stretch>
        </p:blipFill>
        <p:spPr bwMode="auto">
          <a:xfrm>
            <a:off x="7236296" y="116632"/>
            <a:ext cx="1569715" cy="655078"/>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395536" y="5949280"/>
            <a:ext cx="1171575" cy="648072"/>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1907704" y="6052790"/>
            <a:ext cx="1080120" cy="472553"/>
          </a:xfrm>
          <a:prstGeom prst="rect">
            <a:avLst/>
          </a:prstGeom>
          <a:noFill/>
          <a:ln w="9525">
            <a:noFill/>
            <a:miter lim="800000"/>
            <a:headEnd/>
            <a:tailEnd/>
          </a:ln>
        </p:spPr>
      </p:pic>
      <p:sp>
        <p:nvSpPr>
          <p:cNvPr id="8" name="TextBox 7"/>
          <p:cNvSpPr txBox="1"/>
          <p:nvPr/>
        </p:nvSpPr>
        <p:spPr>
          <a:xfrm>
            <a:off x="381000" y="620688"/>
            <a:ext cx="7315200" cy="461665"/>
          </a:xfrm>
          <a:prstGeom prst="rect">
            <a:avLst/>
          </a:prstGeom>
          <a:noFill/>
        </p:spPr>
        <p:txBody>
          <a:bodyPr wrap="square" rtlCol="0">
            <a:spAutoFit/>
          </a:bodyPr>
          <a:lstStyle/>
          <a:p>
            <a:pPr algn="ctr"/>
            <a:r>
              <a:rPr lang="en-GB" sz="2400" b="1" u="sng" dirty="0" smtClean="0"/>
              <a:t>Legal Drafting Changes – Debit Note Treatment Errors</a:t>
            </a:r>
            <a:endParaRPr lang="en-IE" sz="2400" b="1" u="sng" dirty="0"/>
          </a:p>
        </p:txBody>
      </p:sp>
      <p:pic>
        <p:nvPicPr>
          <p:cNvPr id="2050" name="Picture 2"/>
          <p:cNvPicPr>
            <a:picLocks noChangeAspect="1" noChangeArrowheads="1"/>
          </p:cNvPicPr>
          <p:nvPr/>
        </p:nvPicPr>
        <p:blipFill>
          <a:blip r:embed="rId6" cstate="print"/>
          <a:srcRect l="21667" t="35556" r="21250" b="8148"/>
          <a:stretch>
            <a:fillRect/>
          </a:stretch>
        </p:blipFill>
        <p:spPr bwMode="auto">
          <a:xfrm>
            <a:off x="457200" y="3048000"/>
            <a:ext cx="7924800" cy="2743756"/>
          </a:xfrm>
          <a:prstGeom prst="rect">
            <a:avLst/>
          </a:prstGeom>
          <a:noFill/>
          <a:ln w="9525">
            <a:noFill/>
            <a:miter lim="800000"/>
            <a:headEnd/>
            <a:tailEnd/>
          </a:ln>
        </p:spPr>
      </p:pic>
      <p:sp>
        <p:nvSpPr>
          <p:cNvPr id="9" name="TextBox 8"/>
          <p:cNvSpPr txBox="1"/>
          <p:nvPr/>
        </p:nvSpPr>
        <p:spPr>
          <a:xfrm>
            <a:off x="762000" y="1143000"/>
            <a:ext cx="7620000" cy="1708160"/>
          </a:xfrm>
          <a:prstGeom prst="rect">
            <a:avLst/>
          </a:prstGeom>
          <a:noFill/>
        </p:spPr>
        <p:txBody>
          <a:bodyPr wrap="square" rtlCol="0">
            <a:spAutoFit/>
          </a:bodyPr>
          <a:lstStyle/>
          <a:p>
            <a:pPr>
              <a:buFont typeface="Wingdings" pitchFamily="2" charset="2"/>
              <a:buChar char="Ø"/>
            </a:pPr>
            <a:r>
              <a:rPr lang="en-GB" sz="1500" dirty="0" smtClean="0"/>
              <a:t>Reduced Participant embedded definition brought forward to replace first reference to SEM Creditor and then SEM Creditor References replaced with Reduced Participant in a variety of places</a:t>
            </a:r>
          </a:p>
          <a:p>
            <a:pPr>
              <a:buFont typeface="Wingdings" pitchFamily="2" charset="2"/>
              <a:buChar char="Ø"/>
            </a:pPr>
            <a:endParaRPr lang="en-GB" sz="1500" dirty="0" smtClean="0"/>
          </a:p>
          <a:p>
            <a:pPr>
              <a:buFont typeface="Wingdings" pitchFamily="2" charset="2"/>
              <a:buChar char="Ø"/>
            </a:pPr>
            <a:r>
              <a:rPr lang="en-GB" sz="1500" dirty="0" smtClean="0"/>
              <a:t>Reference to Defaulting Participants ‘which would otherwise be a SEM Creditor’ removed rather than replaced since it isn’t essential and replacing with Reduced Participants would change the meaning</a:t>
            </a:r>
            <a:endParaRPr lang="en-IE" sz="15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Semo Logo SMALL"/>
          <p:cNvPicPr>
            <a:picLocks noChangeAspect="1" noChangeArrowheads="1"/>
          </p:cNvPicPr>
          <p:nvPr/>
        </p:nvPicPr>
        <p:blipFill>
          <a:blip r:embed="rId3" cstate="print"/>
          <a:srcRect/>
          <a:stretch>
            <a:fillRect/>
          </a:stretch>
        </p:blipFill>
        <p:spPr bwMode="auto">
          <a:xfrm>
            <a:off x="7236296" y="116632"/>
            <a:ext cx="1569715" cy="655078"/>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395536" y="5949280"/>
            <a:ext cx="1171575" cy="648072"/>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1907704" y="6052790"/>
            <a:ext cx="1080120" cy="472553"/>
          </a:xfrm>
          <a:prstGeom prst="rect">
            <a:avLst/>
          </a:prstGeom>
          <a:noFill/>
          <a:ln w="9525">
            <a:noFill/>
            <a:miter lim="800000"/>
            <a:headEnd/>
            <a:tailEnd/>
          </a:ln>
        </p:spPr>
      </p:pic>
      <p:sp>
        <p:nvSpPr>
          <p:cNvPr id="8" name="TextBox 7"/>
          <p:cNvSpPr txBox="1"/>
          <p:nvPr/>
        </p:nvSpPr>
        <p:spPr>
          <a:xfrm>
            <a:off x="381000" y="620688"/>
            <a:ext cx="7315200" cy="461665"/>
          </a:xfrm>
          <a:prstGeom prst="rect">
            <a:avLst/>
          </a:prstGeom>
          <a:noFill/>
        </p:spPr>
        <p:txBody>
          <a:bodyPr wrap="square" rtlCol="0">
            <a:spAutoFit/>
          </a:bodyPr>
          <a:lstStyle/>
          <a:p>
            <a:pPr algn="ctr"/>
            <a:r>
              <a:rPr lang="en-GB" sz="2400" b="1" u="sng" dirty="0" smtClean="0"/>
              <a:t>Legal Drafting Changes – Debit Note Treatment Errors</a:t>
            </a:r>
            <a:endParaRPr lang="en-IE" sz="2400" b="1" u="sng" dirty="0"/>
          </a:p>
        </p:txBody>
      </p:sp>
      <p:pic>
        <p:nvPicPr>
          <p:cNvPr id="24578" name="Picture 2"/>
          <p:cNvPicPr>
            <a:picLocks noChangeAspect="1" noChangeArrowheads="1"/>
          </p:cNvPicPr>
          <p:nvPr/>
        </p:nvPicPr>
        <p:blipFill>
          <a:blip r:embed="rId6" cstate="print"/>
          <a:srcRect l="27917" t="20000" r="27917" b="8148"/>
          <a:stretch>
            <a:fillRect/>
          </a:stretch>
        </p:blipFill>
        <p:spPr bwMode="auto">
          <a:xfrm>
            <a:off x="381000" y="1828800"/>
            <a:ext cx="8458200" cy="4800600"/>
          </a:xfrm>
          <a:prstGeom prst="rect">
            <a:avLst/>
          </a:prstGeom>
          <a:noFill/>
          <a:ln w="9525">
            <a:noFill/>
            <a:miter lim="800000"/>
            <a:headEnd/>
            <a:tailEnd/>
          </a:ln>
        </p:spPr>
      </p:pic>
      <p:sp>
        <p:nvSpPr>
          <p:cNvPr id="10" name="TextBox 9"/>
          <p:cNvSpPr txBox="1"/>
          <p:nvPr/>
        </p:nvSpPr>
        <p:spPr>
          <a:xfrm>
            <a:off x="533400" y="1066800"/>
            <a:ext cx="8305800" cy="784830"/>
          </a:xfrm>
          <a:prstGeom prst="rect">
            <a:avLst/>
          </a:prstGeom>
          <a:noFill/>
        </p:spPr>
        <p:txBody>
          <a:bodyPr wrap="square" rtlCol="0">
            <a:spAutoFit/>
          </a:bodyPr>
          <a:lstStyle/>
          <a:p>
            <a:r>
              <a:rPr lang="en-GB" sz="1500" dirty="0" smtClean="0"/>
              <a:t>Further changes to replace reference to SEM Creditor with Reduced Participant and correction of incorrect reference to reductions pro rata on entitlements where this is pro rata on Metered Quantity for their Generator Units</a:t>
            </a:r>
            <a:endParaRPr lang="en-IE" sz="15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Semo Logo SMALL"/>
          <p:cNvPicPr>
            <a:picLocks noChangeAspect="1" noChangeArrowheads="1"/>
          </p:cNvPicPr>
          <p:nvPr/>
        </p:nvPicPr>
        <p:blipFill>
          <a:blip r:embed="rId3" cstate="print"/>
          <a:srcRect/>
          <a:stretch>
            <a:fillRect/>
          </a:stretch>
        </p:blipFill>
        <p:spPr bwMode="auto">
          <a:xfrm>
            <a:off x="7236296" y="116632"/>
            <a:ext cx="1569715" cy="655078"/>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395536" y="5949280"/>
            <a:ext cx="1171575" cy="648072"/>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1907704" y="6052790"/>
            <a:ext cx="1080120" cy="472553"/>
          </a:xfrm>
          <a:prstGeom prst="rect">
            <a:avLst/>
          </a:prstGeom>
          <a:noFill/>
          <a:ln w="9525">
            <a:noFill/>
            <a:miter lim="800000"/>
            <a:headEnd/>
            <a:tailEnd/>
          </a:ln>
        </p:spPr>
      </p:pic>
      <p:sp>
        <p:nvSpPr>
          <p:cNvPr id="8" name="TextBox 7"/>
          <p:cNvSpPr txBox="1"/>
          <p:nvPr/>
        </p:nvSpPr>
        <p:spPr>
          <a:xfrm>
            <a:off x="381000" y="620688"/>
            <a:ext cx="7315200" cy="461665"/>
          </a:xfrm>
          <a:prstGeom prst="rect">
            <a:avLst/>
          </a:prstGeom>
          <a:noFill/>
        </p:spPr>
        <p:txBody>
          <a:bodyPr wrap="square" rtlCol="0">
            <a:spAutoFit/>
          </a:bodyPr>
          <a:lstStyle/>
          <a:p>
            <a:pPr algn="ctr"/>
            <a:r>
              <a:rPr lang="en-GB" sz="2400" b="1" u="sng" dirty="0" smtClean="0"/>
              <a:t>Legal Drafting Changes – Debit Note Treatment Errors</a:t>
            </a:r>
            <a:endParaRPr lang="en-IE" sz="2400" b="1" u="sng" dirty="0"/>
          </a:p>
        </p:txBody>
      </p:sp>
      <p:sp>
        <p:nvSpPr>
          <p:cNvPr id="10" name="TextBox 9"/>
          <p:cNvSpPr txBox="1"/>
          <p:nvPr/>
        </p:nvSpPr>
        <p:spPr>
          <a:xfrm>
            <a:off x="533400" y="1066800"/>
            <a:ext cx="8305800" cy="1938992"/>
          </a:xfrm>
          <a:prstGeom prst="rect">
            <a:avLst/>
          </a:prstGeom>
          <a:noFill/>
        </p:spPr>
        <p:txBody>
          <a:bodyPr wrap="square" rtlCol="0">
            <a:spAutoFit/>
          </a:bodyPr>
          <a:lstStyle/>
          <a:p>
            <a:pPr>
              <a:buFont typeface="Wingdings" pitchFamily="2" charset="2"/>
              <a:buChar char="Ø"/>
            </a:pPr>
            <a:r>
              <a:rPr lang="en-GB" sz="1500" dirty="0" smtClean="0"/>
              <a:t>Removal of another reference to Defaulting Participant ‘which would otherwise be a SEM Creditor’ for the same reasons as the previous instance</a:t>
            </a:r>
          </a:p>
          <a:p>
            <a:pPr>
              <a:buFont typeface="Wingdings" pitchFamily="2" charset="2"/>
              <a:buChar char="Ø"/>
            </a:pPr>
            <a:endParaRPr lang="en-GB" sz="1500" dirty="0" smtClean="0"/>
          </a:p>
          <a:p>
            <a:pPr>
              <a:buFont typeface="Wingdings" pitchFamily="2" charset="2"/>
              <a:buChar char="Ø"/>
            </a:pPr>
            <a:r>
              <a:rPr lang="en-GB" sz="1500" dirty="0" smtClean="0"/>
              <a:t>Revisions to Debit Note definition to account for change from SEM Creditor to Reduced Participant and including reference to Defaulting Participant who can also receive Debit Note under G.2.7.3 to recover the bad debt itself from subsequent Settlement Documents</a:t>
            </a:r>
          </a:p>
          <a:p>
            <a:pPr>
              <a:buFont typeface="Wingdings" pitchFamily="2" charset="2"/>
              <a:buChar char="Ø"/>
            </a:pPr>
            <a:endParaRPr lang="en-GB" sz="1500" dirty="0" smtClean="0"/>
          </a:p>
          <a:p>
            <a:pPr>
              <a:buFont typeface="Wingdings" pitchFamily="2" charset="2"/>
              <a:buChar char="Ø"/>
            </a:pPr>
            <a:endParaRPr lang="en-IE" sz="1500" dirty="0"/>
          </a:p>
        </p:txBody>
      </p:sp>
      <p:pic>
        <p:nvPicPr>
          <p:cNvPr id="25602" name="Picture 2"/>
          <p:cNvPicPr>
            <a:picLocks noChangeAspect="1" noChangeArrowheads="1"/>
          </p:cNvPicPr>
          <p:nvPr/>
        </p:nvPicPr>
        <p:blipFill>
          <a:blip r:embed="rId6" cstate="print"/>
          <a:srcRect l="24583" t="26667" r="24167" b="14074"/>
          <a:stretch>
            <a:fillRect/>
          </a:stretch>
        </p:blipFill>
        <p:spPr bwMode="auto">
          <a:xfrm>
            <a:off x="304801" y="2590800"/>
            <a:ext cx="8604884"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Semo Logo SMALL"/>
          <p:cNvPicPr>
            <a:picLocks noChangeAspect="1" noChangeArrowheads="1"/>
          </p:cNvPicPr>
          <p:nvPr/>
        </p:nvPicPr>
        <p:blipFill>
          <a:blip r:embed="rId3" cstate="print"/>
          <a:srcRect/>
          <a:stretch>
            <a:fillRect/>
          </a:stretch>
        </p:blipFill>
        <p:spPr bwMode="auto">
          <a:xfrm>
            <a:off x="7236296" y="116632"/>
            <a:ext cx="1569715" cy="655078"/>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395536" y="5949280"/>
            <a:ext cx="1171575" cy="648072"/>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1907704" y="6052790"/>
            <a:ext cx="1080120" cy="472553"/>
          </a:xfrm>
          <a:prstGeom prst="rect">
            <a:avLst/>
          </a:prstGeom>
          <a:noFill/>
          <a:ln w="9525">
            <a:noFill/>
            <a:miter lim="800000"/>
            <a:headEnd/>
            <a:tailEnd/>
          </a:ln>
        </p:spPr>
      </p:pic>
      <p:sp>
        <p:nvSpPr>
          <p:cNvPr id="8" name="TextBox 7"/>
          <p:cNvSpPr txBox="1"/>
          <p:nvPr/>
        </p:nvSpPr>
        <p:spPr>
          <a:xfrm>
            <a:off x="381000" y="620688"/>
            <a:ext cx="7315200" cy="461665"/>
          </a:xfrm>
          <a:prstGeom prst="rect">
            <a:avLst/>
          </a:prstGeom>
          <a:noFill/>
        </p:spPr>
        <p:txBody>
          <a:bodyPr wrap="square" rtlCol="0">
            <a:spAutoFit/>
          </a:bodyPr>
          <a:lstStyle/>
          <a:p>
            <a:pPr algn="ctr"/>
            <a:r>
              <a:rPr lang="en-GB" sz="2400" b="1" u="sng" dirty="0" smtClean="0"/>
              <a:t>Legal Drafting Changes – Debit Note Treatment Errors</a:t>
            </a:r>
            <a:endParaRPr lang="en-IE" sz="2400" b="1" u="sng" dirty="0"/>
          </a:p>
        </p:txBody>
      </p:sp>
      <p:sp>
        <p:nvSpPr>
          <p:cNvPr id="10" name="TextBox 9"/>
          <p:cNvSpPr txBox="1"/>
          <p:nvPr/>
        </p:nvSpPr>
        <p:spPr>
          <a:xfrm>
            <a:off x="533400" y="1066800"/>
            <a:ext cx="8305800" cy="1015663"/>
          </a:xfrm>
          <a:prstGeom prst="rect">
            <a:avLst/>
          </a:prstGeom>
          <a:noFill/>
        </p:spPr>
        <p:txBody>
          <a:bodyPr wrap="square" rtlCol="0">
            <a:spAutoFit/>
          </a:bodyPr>
          <a:lstStyle/>
          <a:p>
            <a:pPr>
              <a:buFont typeface="Wingdings" pitchFamily="2" charset="2"/>
              <a:buChar char="Ø"/>
            </a:pPr>
            <a:r>
              <a:rPr lang="en-GB" sz="1500" dirty="0" smtClean="0"/>
              <a:t>Changes made to the Unsecured Bad Debt section in Agreed Procedure 15 ‘Settlement and Billing’ to correct references to SEM Creditor and statements that Debit Note adjustments are always reductions to payable amounts</a:t>
            </a:r>
          </a:p>
          <a:p>
            <a:pPr>
              <a:buFont typeface="Wingdings" pitchFamily="2" charset="2"/>
              <a:buChar char="Ø"/>
            </a:pPr>
            <a:endParaRPr lang="en-IE" sz="1500" dirty="0"/>
          </a:p>
        </p:txBody>
      </p:sp>
      <p:pic>
        <p:nvPicPr>
          <p:cNvPr id="26626" name="Picture 2"/>
          <p:cNvPicPr>
            <a:picLocks noChangeAspect="1" noChangeArrowheads="1"/>
          </p:cNvPicPr>
          <p:nvPr/>
        </p:nvPicPr>
        <p:blipFill>
          <a:blip r:embed="rId6" cstate="print"/>
          <a:srcRect l="24583" t="27407" r="24167" b="21482"/>
          <a:stretch>
            <a:fillRect/>
          </a:stretch>
        </p:blipFill>
        <p:spPr bwMode="auto">
          <a:xfrm>
            <a:off x="304800" y="1828800"/>
            <a:ext cx="84582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Semo Logo SMALL"/>
          <p:cNvPicPr>
            <a:picLocks noChangeAspect="1" noChangeArrowheads="1"/>
          </p:cNvPicPr>
          <p:nvPr/>
        </p:nvPicPr>
        <p:blipFill>
          <a:blip r:embed="rId3" cstate="print"/>
          <a:srcRect/>
          <a:stretch>
            <a:fillRect/>
          </a:stretch>
        </p:blipFill>
        <p:spPr bwMode="auto">
          <a:xfrm>
            <a:off x="7236296" y="116632"/>
            <a:ext cx="1569715" cy="655078"/>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395536" y="5949280"/>
            <a:ext cx="1171575" cy="648072"/>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1907704" y="6052790"/>
            <a:ext cx="1080120" cy="472553"/>
          </a:xfrm>
          <a:prstGeom prst="rect">
            <a:avLst/>
          </a:prstGeom>
          <a:noFill/>
          <a:ln w="9525">
            <a:noFill/>
            <a:miter lim="800000"/>
            <a:headEnd/>
            <a:tailEnd/>
          </a:ln>
        </p:spPr>
      </p:pic>
      <p:sp>
        <p:nvSpPr>
          <p:cNvPr id="8" name="TextBox 7"/>
          <p:cNvSpPr txBox="1"/>
          <p:nvPr/>
        </p:nvSpPr>
        <p:spPr>
          <a:xfrm>
            <a:off x="381000" y="620688"/>
            <a:ext cx="7315200" cy="830997"/>
          </a:xfrm>
          <a:prstGeom prst="rect">
            <a:avLst/>
          </a:prstGeom>
          <a:noFill/>
        </p:spPr>
        <p:txBody>
          <a:bodyPr wrap="square" rtlCol="0">
            <a:spAutoFit/>
          </a:bodyPr>
          <a:lstStyle/>
          <a:p>
            <a:pPr algn="ctr"/>
            <a:r>
              <a:rPr lang="en-GB" sz="2400" b="1" u="sng" dirty="0" smtClean="0"/>
              <a:t>Modification Proposal Justification and Implications of not Implementing</a:t>
            </a:r>
            <a:endParaRPr lang="en-IE" sz="2400" b="1" u="sng" dirty="0"/>
          </a:p>
        </p:txBody>
      </p:sp>
      <p:sp>
        <p:nvSpPr>
          <p:cNvPr id="10" name="TextBox 9"/>
          <p:cNvSpPr txBox="1"/>
          <p:nvPr/>
        </p:nvSpPr>
        <p:spPr>
          <a:xfrm>
            <a:off x="685800" y="1524000"/>
            <a:ext cx="8305800" cy="4755148"/>
          </a:xfrm>
          <a:prstGeom prst="rect">
            <a:avLst/>
          </a:prstGeom>
          <a:noFill/>
        </p:spPr>
        <p:txBody>
          <a:bodyPr wrap="square" rtlCol="0">
            <a:spAutoFit/>
          </a:bodyPr>
          <a:lstStyle/>
          <a:p>
            <a:pPr>
              <a:buFont typeface="Wingdings" pitchFamily="2" charset="2"/>
              <a:buChar char="Ø"/>
            </a:pPr>
            <a:r>
              <a:rPr lang="en-GB" dirty="0" smtClean="0"/>
              <a:t>This proposal is required to address the fact that the current payment timelines are not practically achievable similar to Mod_02_17 for Part A</a:t>
            </a:r>
          </a:p>
          <a:p>
            <a:pPr>
              <a:buFont typeface="Wingdings" pitchFamily="2" charset="2"/>
              <a:buChar char="Ø"/>
            </a:pPr>
            <a:endParaRPr lang="en-GB" dirty="0" smtClean="0"/>
          </a:p>
          <a:p>
            <a:pPr>
              <a:buFont typeface="Wingdings" pitchFamily="2" charset="2"/>
              <a:buChar char="Ø"/>
            </a:pPr>
            <a:r>
              <a:rPr lang="en-GB" dirty="0" smtClean="0"/>
              <a:t>This proposal is also required to correct incorrect drafting for Unsecured Bad Debt in Part B where changes in the approach to the short pay process to apply this based on Metered Generation as opposed to Payments Due retain some elements of the Part A approach in error</a:t>
            </a:r>
          </a:p>
          <a:p>
            <a:pPr>
              <a:buFont typeface="Wingdings" pitchFamily="2" charset="2"/>
              <a:buChar char="Ø"/>
            </a:pPr>
            <a:endParaRPr lang="en-GB" dirty="0" smtClean="0"/>
          </a:p>
          <a:p>
            <a:pPr>
              <a:buFont typeface="Wingdings" pitchFamily="2" charset="2"/>
              <a:buChar char="Ø"/>
            </a:pPr>
            <a:r>
              <a:rPr lang="en-GB" dirty="0" smtClean="0"/>
              <a:t>The approach taken is based on previous discussions and is as agreed at meeting 84</a:t>
            </a:r>
          </a:p>
          <a:p>
            <a:pPr>
              <a:buFont typeface="Wingdings" pitchFamily="2" charset="2"/>
              <a:buChar char="Ø"/>
            </a:pPr>
            <a:endParaRPr lang="en-GB" dirty="0" smtClean="0"/>
          </a:p>
          <a:p>
            <a:pPr>
              <a:buFont typeface="Wingdings" pitchFamily="2" charset="2"/>
              <a:buChar char="Ø"/>
            </a:pPr>
            <a:r>
              <a:rPr lang="en-GB" dirty="0" smtClean="0"/>
              <a:t>If this proposal is not implemented the Code will continue to reflect payment timing obligations for SEMO where an Unsecured Bad Debt occurs which it is not possible to meet</a:t>
            </a:r>
          </a:p>
          <a:p>
            <a:pPr>
              <a:buFont typeface="Wingdings" pitchFamily="2" charset="2"/>
              <a:buChar char="Ø"/>
            </a:pPr>
            <a:endParaRPr lang="en-GB" dirty="0" smtClean="0"/>
          </a:p>
          <a:p>
            <a:pPr>
              <a:buFont typeface="Wingdings" pitchFamily="2" charset="2"/>
              <a:buChar char="Ø"/>
            </a:pPr>
            <a:r>
              <a:rPr lang="en-GB" dirty="0" smtClean="0"/>
              <a:t>If this proposal is not implemented the Code will also continue to have errors and inconsistencies around how Unsecured Bad Debt is treated</a:t>
            </a:r>
          </a:p>
          <a:p>
            <a:pPr>
              <a:buFont typeface="Wingdings" pitchFamily="2" charset="2"/>
              <a:buChar char="Ø"/>
            </a:pPr>
            <a:endParaRPr lang="en-IE" sz="15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odification Document" ma:contentTypeID="0x010100269864AADB634B43A1DAFE75AB6B7AEA00E694DBD827E2A74DAF8DBA9CA236CE9A" ma:contentTypeVersion="10" ma:contentTypeDescription="" ma:contentTypeScope="" ma:versionID="76444a00e0d344046184e9be4e4b7bda">
  <xsd:schema xmlns:xsd="http://www.w3.org/2001/XMLSchema" xmlns:p="http://schemas.microsoft.com/office/2006/metadata/properties" xmlns:ns2="f69c7b9a-bbed-41f8-b24c-bbeb71979adf" xmlns:ns3="bd8dd43f-48f8-46ce-9b8d-78f402b7750b" targetNamespace="http://schemas.microsoft.com/office/2006/metadata/properties" ma:root="true" ma:fieldsID="9f63ddca8ac484b9842f993b74a9b250" ns2:_="" ns3:_="">
    <xsd:import namespace="f69c7b9a-bbed-41f8-b24c-bbeb71979adf"/>
    <xsd:import namespace="bd8dd43f-48f8-46ce-9b8d-78f402b7750b"/>
    <xsd:element name="properties">
      <xsd:complexType>
        <xsd:sequence>
          <xsd:element name="documentManagement">
            <xsd:complexType>
              <xsd:all>
                <xsd:element ref="ns2:FromMMT" minOccurs="0"/>
                <xsd:element ref="ns2:MMTID" minOccurs="0"/>
                <xsd:element ref="ns3:ModID" minOccurs="0"/>
              </xsd:all>
            </xsd:complexType>
          </xsd:element>
        </xsd:sequence>
      </xsd:complexType>
    </xsd:element>
  </xsd:schema>
  <xsd:schema xmlns:xsd="http://www.w3.org/2001/XMLSchema" xmlns:dms="http://schemas.microsoft.com/office/2006/documentManagement/types" targetNamespace="f69c7b9a-bbed-41f8-b24c-bbeb71979adf" elementFormDefault="qualified">
    <xsd:import namespace="http://schemas.microsoft.com/office/2006/documentManagement/types"/>
    <xsd:element name="FromMMT" ma:index="1" nillable="true" ma:displayName="From MMT" ma:default="0" ma:description="Indicates if the item was published from MMT" ma:internalName="FromMMT">
      <xsd:simpleType>
        <xsd:restriction base="dms:Boolean"/>
      </xsd:simpleType>
    </xsd:element>
    <xsd:element name="MMTID" ma:index="2" nillable="true" ma:displayName="MMT ID" ma:decimals="0" ma:internalName="MMTID" ma:percentage="FALSE">
      <xsd:simpleType>
        <xsd:restriction base="dms:Number"/>
      </xsd:simpleType>
    </xsd:element>
  </xsd:schema>
  <xsd:schema xmlns:xsd="http://www.w3.org/2001/XMLSchema" xmlns:dms="http://schemas.microsoft.com/office/2006/documentManagement/types" targetNamespace="bd8dd43f-48f8-46ce-9b8d-78f402b7750b" elementFormDefault="qualified">
    <xsd:import namespace="http://schemas.microsoft.com/office/2006/documentManagement/types"/>
    <xsd:element name="ModID" ma:index="3" nillable="true" ma:displayName="Mod ID" ma:list="{fe5fb5e6-2196-48f2-87cb-9a5f0541640f}" ma:internalName="ModID" ma:showField="ModificationID">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FromMMT xmlns="f69c7b9a-bbed-41f8-b24c-bbeb71979adf">true</FromMMT>
    <MMTID xmlns="f69c7b9a-bbed-41f8-b24c-bbeb71979adf">1899</MMTID>
    <ModID xmlns="bd8dd43f-48f8-46ce-9b8d-78f402b7750b">761</ModID>
  </documentManagement>
</p:properties>
</file>

<file path=customXml/itemProps1.xml><?xml version="1.0" encoding="utf-8"?>
<ds:datastoreItem xmlns:ds="http://schemas.openxmlformats.org/officeDocument/2006/customXml" ds:itemID="{595A4265-A216-470C-BFA1-7677621F60FF}"/>
</file>

<file path=customXml/itemProps2.xml><?xml version="1.0" encoding="utf-8"?>
<ds:datastoreItem xmlns:ds="http://schemas.openxmlformats.org/officeDocument/2006/customXml" ds:itemID="{10F8F86C-5543-4E95-ABB4-12F5DECF352C}"/>
</file>

<file path=customXml/itemProps3.xml><?xml version="1.0" encoding="utf-8"?>
<ds:datastoreItem xmlns:ds="http://schemas.openxmlformats.org/officeDocument/2006/customXml" ds:itemID="{E66D1E79-7D3A-4FEC-A7A0-50152127CB61}"/>
</file>

<file path=docProps/app.xml><?xml version="1.0" encoding="utf-8"?>
<Properties xmlns="http://schemas.openxmlformats.org/officeDocument/2006/extended-properties" xmlns:vt="http://schemas.openxmlformats.org/officeDocument/2006/docPropsVTypes">
  <TotalTime>177</TotalTime>
  <Words>784</Words>
  <Application>Microsoft Office PowerPoint</Application>
  <PresentationFormat>On-screen Show (4:3)</PresentationFormat>
  <Paragraphs>52</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Slide 2</vt:lpstr>
      <vt:lpstr>Slide 3</vt:lpstr>
      <vt:lpstr>Slide 4</vt:lpstr>
      <vt:lpstr>Slide 5</vt:lpstr>
      <vt:lpstr>Slide 6</vt:lpstr>
      <vt:lpstr>Slide 7</vt:lpstr>
      <vt:lpstr>Slide 8</vt:lpstr>
      <vt:lpstr>Slide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
  <cp:lastModifiedBy>slinnane</cp:lastModifiedBy>
  <cp:revision>21</cp:revision>
  <dcterms:created xsi:type="dcterms:W3CDTF">2006-08-16T00:00:00Z</dcterms:created>
  <dcterms:modified xsi:type="dcterms:W3CDTF">2018-08-15T15:08:38Z</dcterms:modified>
  <cp:contentType>Modification 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0x010100269864AADB634B43A1DAFE75AB6B7AEA00E694DBD827E2A74DAF8DBA9CA236CE9A</vt:lpwstr>
  </property>
  <property fmtid="{D5CDD505-2E9C-101B-9397-08002B2CF9AE}" pid="5" name="Copy to Website">
    <vt:lpwstr>true</vt:lpwstr>
  </property>
  <property fmtid="{D5CDD505-2E9C-101B-9397-08002B2CF9AE}" pid="6" name="Mod ID">
    <vt:lpwstr>1099</vt:lpwstr>
  </property>
  <property fmtid="{D5CDD505-2E9C-101B-9397-08002B2CF9AE}" pid="7" name="Year of Modification Proposal">
    <vt:lpwstr>2018</vt:lpwstr>
  </property>
  <property fmtid="{D5CDD505-2E9C-101B-9397-08002B2CF9AE}" pid="8" name="Document Type">
    <vt:lpwstr>Slides</vt:lpwstr>
  </property>
  <property fmtid="{D5CDD505-2E9C-101B-9397-08002B2CF9AE}" pid="10" name="_CopySource">
    <vt:lpwstr>Mod_25_18 Part B Unsecured Bad Energy Debt and Unsecured Bad Capacity Debt.pptx</vt:lpwstr>
  </property>
  <property fmtid="{D5CDD505-2E9C-101B-9397-08002B2CF9AE}" pid="11" name="Order">
    <vt:r8>389400</vt:r8>
  </property>
</Properties>
</file>