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customXml" Target="../customXml/item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1F4A29-030D-4B4F-B785-7ED1ED9ADCB5}" type="datetimeFigureOut">
              <a:rPr lang="en-IE" smtClean="0"/>
              <a:pPr/>
              <a:t>15/08/2018</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9964B5-F27B-4079-9831-3A1C4054BA10}" type="slidenum">
              <a:rPr lang="en-IE" smtClean="0"/>
              <a:pPr/>
              <a:t>‹#›</a:t>
            </a:fld>
            <a:endParaRPr lang="en-I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308304" y="188640"/>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17" name="TextBox 16"/>
          <p:cNvSpPr txBox="1"/>
          <p:nvPr/>
        </p:nvSpPr>
        <p:spPr>
          <a:xfrm>
            <a:off x="1547664" y="1700808"/>
            <a:ext cx="5832648" cy="3016210"/>
          </a:xfrm>
          <a:prstGeom prst="rect">
            <a:avLst/>
          </a:prstGeom>
          <a:noFill/>
        </p:spPr>
        <p:txBody>
          <a:bodyPr wrap="square" rtlCol="0">
            <a:spAutoFit/>
          </a:bodyPr>
          <a:lstStyle/>
          <a:p>
            <a:pPr algn="ctr"/>
            <a:r>
              <a:rPr lang="en-GB" sz="3800" b="1" dirty="0" smtClean="0"/>
              <a:t>MOD_26_18</a:t>
            </a:r>
          </a:p>
          <a:p>
            <a:pPr algn="ctr"/>
            <a:r>
              <a:rPr lang="en-GB" sz="3800" b="1" dirty="0" smtClean="0"/>
              <a:t>Market Back Up Price Reference Corrections</a:t>
            </a:r>
          </a:p>
          <a:p>
            <a:pPr algn="ctr"/>
            <a:endParaRPr lang="en-GB" sz="3800" b="1" dirty="0" smtClean="0"/>
          </a:p>
          <a:p>
            <a:pPr algn="ctr"/>
            <a:r>
              <a:rPr lang="en-GB" sz="3800" b="1" dirty="0" smtClean="0"/>
              <a:t>16</a:t>
            </a:r>
            <a:r>
              <a:rPr lang="en-GB" sz="3800" b="1" baseline="30000" dirty="0" smtClean="0"/>
              <a:t>th</a:t>
            </a:r>
            <a:r>
              <a:rPr lang="en-GB" sz="3800" b="1" dirty="0" smtClean="0"/>
              <a:t> August 2018</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51520" y="1295400"/>
            <a:ext cx="8496944" cy="3416320"/>
          </a:xfrm>
          <a:prstGeom prst="rect">
            <a:avLst/>
          </a:prstGeom>
          <a:noFill/>
        </p:spPr>
        <p:txBody>
          <a:bodyPr wrap="square" rtlCol="0">
            <a:spAutoFit/>
          </a:bodyPr>
          <a:lstStyle/>
          <a:p>
            <a:pPr>
              <a:buFont typeface="Wingdings" pitchFamily="2" charset="2"/>
              <a:buChar char="Ø"/>
            </a:pPr>
            <a:endParaRPr lang="en-GB" dirty="0" smtClean="0"/>
          </a:p>
          <a:p>
            <a:pPr>
              <a:buFont typeface="Wingdings" pitchFamily="2" charset="2"/>
              <a:buChar char="Ø"/>
            </a:pPr>
            <a:r>
              <a:rPr lang="en-GB" dirty="0" smtClean="0"/>
              <a:t>Two items have been identified whereby reference to the section where the Market Back Up Price is determined are incorrectly stated as in accordance with section E.4.6 whereas the correct section is E.5</a:t>
            </a:r>
          </a:p>
          <a:p>
            <a:pPr>
              <a:buFont typeface="Wingdings" pitchFamily="2" charset="2"/>
              <a:buChar char="Ø"/>
            </a:pPr>
            <a:endParaRPr lang="en-GB" dirty="0" smtClean="0"/>
          </a:p>
          <a:p>
            <a:pPr>
              <a:buFont typeface="Wingdings" pitchFamily="2" charset="2"/>
              <a:buChar char="Ø"/>
            </a:pPr>
            <a:endParaRPr lang="en-GB" dirty="0" smtClean="0"/>
          </a:p>
          <a:p>
            <a:pPr>
              <a:buFont typeface="Wingdings" pitchFamily="2" charset="2"/>
              <a:buChar char="Ø"/>
            </a:pPr>
            <a:r>
              <a:rPr lang="en-GB" dirty="0" smtClean="0"/>
              <a:t>The incorrect references are contained in; </a:t>
            </a:r>
          </a:p>
          <a:p>
            <a:pPr lvl="1">
              <a:buFont typeface="Wingdings" pitchFamily="2" charset="2"/>
              <a:buChar char="Ø"/>
            </a:pPr>
            <a:r>
              <a:rPr lang="en-GB" dirty="0" smtClean="0"/>
              <a:t>Paragraph E.2.2.4 which details the circumstances under which the Market Back Up Price is used and </a:t>
            </a:r>
          </a:p>
          <a:p>
            <a:pPr lvl="1">
              <a:buFont typeface="Wingdings" pitchFamily="2" charset="2"/>
              <a:buChar char="Ø"/>
            </a:pPr>
            <a:r>
              <a:rPr lang="en-GB" dirty="0" smtClean="0"/>
              <a:t>Paragraph G.17.3.1 which details the calculation of the Imbalance Component Payment or Charge using the Market Back Up Price whenever administered settlement is in effect</a:t>
            </a:r>
          </a:p>
        </p:txBody>
      </p:sp>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Summary Information</a:t>
            </a:r>
            <a:endParaRPr lang="en-IE" sz="2400" b="1" u="sng"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Legal Drafting</a:t>
            </a:r>
            <a:endParaRPr lang="en-IE" sz="2400" b="1" u="sng" dirty="0"/>
          </a:p>
        </p:txBody>
      </p:sp>
      <p:pic>
        <p:nvPicPr>
          <p:cNvPr id="1026" name="Picture 2"/>
          <p:cNvPicPr>
            <a:picLocks noChangeAspect="1" noChangeArrowheads="1"/>
          </p:cNvPicPr>
          <p:nvPr/>
        </p:nvPicPr>
        <p:blipFill>
          <a:blip r:embed="rId6" cstate="print"/>
          <a:srcRect l="27917" t="16296" r="27500" b="12593"/>
          <a:stretch>
            <a:fillRect/>
          </a:stretch>
        </p:blipFill>
        <p:spPr bwMode="auto">
          <a:xfrm>
            <a:off x="533400" y="1371600"/>
            <a:ext cx="7543800" cy="4419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8" name="TextBox 7"/>
          <p:cNvSpPr txBox="1"/>
          <p:nvPr/>
        </p:nvSpPr>
        <p:spPr>
          <a:xfrm>
            <a:off x="1619672" y="620688"/>
            <a:ext cx="5832648" cy="830997"/>
          </a:xfrm>
          <a:prstGeom prst="rect">
            <a:avLst/>
          </a:prstGeom>
          <a:noFill/>
        </p:spPr>
        <p:txBody>
          <a:bodyPr wrap="square" rtlCol="0">
            <a:spAutoFit/>
          </a:bodyPr>
          <a:lstStyle/>
          <a:p>
            <a:pPr algn="ctr"/>
            <a:r>
              <a:rPr lang="en-GB" sz="2400" b="1" u="sng" dirty="0" smtClean="0"/>
              <a:t>Justification and Implications of not Implementing</a:t>
            </a:r>
            <a:endParaRPr lang="en-IE" sz="2400" b="1" u="sng" dirty="0"/>
          </a:p>
        </p:txBody>
      </p:sp>
      <p:sp>
        <p:nvSpPr>
          <p:cNvPr id="7" name="TextBox 6"/>
          <p:cNvSpPr txBox="1"/>
          <p:nvPr/>
        </p:nvSpPr>
        <p:spPr>
          <a:xfrm>
            <a:off x="457200" y="1905000"/>
            <a:ext cx="7543800" cy="1754326"/>
          </a:xfrm>
          <a:prstGeom prst="rect">
            <a:avLst/>
          </a:prstGeom>
          <a:noFill/>
        </p:spPr>
        <p:txBody>
          <a:bodyPr wrap="square" rtlCol="0">
            <a:spAutoFit/>
          </a:bodyPr>
          <a:lstStyle/>
          <a:p>
            <a:pPr>
              <a:buFont typeface="Wingdings" pitchFamily="2" charset="2"/>
              <a:buChar char="Ø"/>
            </a:pPr>
            <a:r>
              <a:rPr lang="en-GB" dirty="0" smtClean="0"/>
              <a:t>This proposal aims to correct two incorrect references to ensure accuracy</a:t>
            </a:r>
          </a:p>
          <a:p>
            <a:pPr>
              <a:buFont typeface="Wingdings" pitchFamily="2" charset="2"/>
              <a:buChar char="Ø"/>
            </a:pPr>
            <a:endParaRPr lang="en-GB" dirty="0" smtClean="0"/>
          </a:p>
          <a:p>
            <a:pPr>
              <a:buFont typeface="Wingdings" pitchFamily="2" charset="2"/>
              <a:buChar char="Ø"/>
            </a:pPr>
            <a:endParaRPr lang="en-GB" dirty="0" smtClean="0"/>
          </a:p>
          <a:p>
            <a:pPr>
              <a:buFont typeface="Wingdings" pitchFamily="2" charset="2"/>
              <a:buChar char="Ø"/>
            </a:pPr>
            <a:endParaRPr lang="en-GB" dirty="0" smtClean="0"/>
          </a:p>
          <a:p>
            <a:pPr>
              <a:buFont typeface="Wingdings" pitchFamily="2" charset="2"/>
              <a:buChar char="Ø"/>
            </a:pPr>
            <a:r>
              <a:rPr lang="en-GB" dirty="0" smtClean="0"/>
              <a:t>If this proposal is not implemented these references will remain incorrect leading to a lack of transparency</a:t>
            </a:r>
            <a:endParaRPr lang="en-IE"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Modification Document" ma:contentTypeID="0x010100269864AADB634B43A1DAFE75AB6B7AEA00E694DBD827E2A74DAF8DBA9CA236CE9A" ma:contentTypeVersion="10" ma:contentTypeDescription="" ma:contentTypeScope="" ma:versionID="76444a00e0d344046184e9be4e4b7bda">
  <xsd:schema xmlns:xsd="http://www.w3.org/2001/XMLSchema" xmlns:p="http://schemas.microsoft.com/office/2006/metadata/properties" xmlns:ns2="f69c7b9a-bbed-41f8-b24c-bbeb71979adf" xmlns:ns3="bd8dd43f-48f8-46ce-9b8d-78f402b7750b" targetNamespace="http://schemas.microsoft.com/office/2006/metadata/properties" ma:root="true" ma:fieldsID="9f63ddca8ac484b9842f993b74a9b250" ns2:_="" ns3:_="">
    <xsd:import namespace="f69c7b9a-bbed-41f8-b24c-bbeb71979adf"/>
    <xsd:import namespace="bd8dd43f-48f8-46ce-9b8d-78f402b7750b"/>
    <xsd:element name="properties">
      <xsd:complexType>
        <xsd:sequence>
          <xsd:element name="documentManagement">
            <xsd:complexType>
              <xsd:all>
                <xsd:element ref="ns2:FromMMT" minOccurs="0"/>
                <xsd:element ref="ns2:MMTID" minOccurs="0"/>
                <xsd:element ref="ns3:ModID" minOccurs="0"/>
              </xsd:all>
            </xsd:complexType>
          </xsd:element>
        </xsd:sequence>
      </xsd:complexType>
    </xsd:element>
  </xsd:schema>
  <xsd:schema xmlns:xsd="http://www.w3.org/2001/XMLSchema" xmlns:dms="http://schemas.microsoft.com/office/2006/documentManagement/types" targetNamespace="f69c7b9a-bbed-41f8-b24c-bbeb71979adf" elementFormDefault="qualified">
    <xsd:import namespace="http://schemas.microsoft.com/office/2006/documentManagement/types"/>
    <xsd:element name="FromMMT" ma:index="1" nillable="true" ma:displayName="From MMT" ma:default="0" ma:description="Indicates if the item was published from MMT" ma:internalName="FromMMT">
      <xsd:simpleType>
        <xsd:restriction base="dms:Boolean"/>
      </xsd:simpleType>
    </xsd:element>
    <xsd:element name="MMTID" ma:index="2" nillable="true" ma:displayName="MMT ID" ma:decimals="0" ma:internalName="MMTID" ma:percentage="FALSE">
      <xsd:simpleType>
        <xsd:restriction base="dms:Number"/>
      </xsd:simpleType>
    </xsd:element>
  </xsd:schema>
  <xsd:schema xmlns:xsd="http://www.w3.org/2001/XMLSchema" xmlns:dms="http://schemas.microsoft.com/office/2006/documentManagement/types" targetNamespace="bd8dd43f-48f8-46ce-9b8d-78f402b7750b" elementFormDefault="qualified">
    <xsd:import namespace="http://schemas.microsoft.com/office/2006/documentManagement/types"/>
    <xsd:element name="ModID" ma:index="3" nillable="true" ma:displayName="Mod ID" ma:list="{fe5fb5e6-2196-48f2-87cb-9a5f0541640f}" ma:internalName="ModID" ma:showField="ModificationID">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FromMMT xmlns="f69c7b9a-bbed-41f8-b24c-bbeb71979adf">true</FromMMT>
    <MMTID xmlns="f69c7b9a-bbed-41f8-b24c-bbeb71979adf">1900</MMTID>
    <ModID xmlns="bd8dd43f-48f8-46ce-9b8d-78f402b7750b">762</ModID>
  </documentManagement>
</p:properties>
</file>

<file path=customXml/itemProps1.xml><?xml version="1.0" encoding="utf-8"?>
<ds:datastoreItem xmlns:ds="http://schemas.openxmlformats.org/officeDocument/2006/customXml" ds:itemID="{A9F39020-78DE-4D7F-AC55-52CCB8272A41}"/>
</file>

<file path=customXml/itemProps2.xml><?xml version="1.0" encoding="utf-8"?>
<ds:datastoreItem xmlns:ds="http://schemas.openxmlformats.org/officeDocument/2006/customXml" ds:itemID="{7C6D2A25-8B1D-443B-9A5F-1C472996A15C}"/>
</file>

<file path=customXml/itemProps3.xml><?xml version="1.0" encoding="utf-8"?>
<ds:datastoreItem xmlns:ds="http://schemas.openxmlformats.org/officeDocument/2006/customXml" ds:itemID="{A284446E-7C2A-42A5-8DB1-EBA8F0374653}"/>
</file>

<file path=docProps/app.xml><?xml version="1.0" encoding="utf-8"?>
<Properties xmlns="http://schemas.openxmlformats.org/officeDocument/2006/extended-properties" xmlns:vt="http://schemas.openxmlformats.org/officeDocument/2006/docPropsVTypes">
  <TotalTime>52</TotalTime>
  <Words>133</Words>
  <Application>Microsoft Office PowerPoint</Application>
  <PresentationFormat>On-screen Show (4:3)</PresentationFormat>
  <Paragraphs>23</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Slide 1</vt:lpstr>
      <vt:lpstr>Slide 2</vt:lpstr>
      <vt:lpstr>Slide 3</vt:lpstr>
      <vt:lpstr>Slide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dc:title>
  <dc:creator/>
  <cp:lastModifiedBy>slinnane</cp:lastModifiedBy>
  <cp:revision>8</cp:revision>
  <dcterms:created xsi:type="dcterms:W3CDTF">2006-08-16T00:00:00Z</dcterms:created>
  <dcterms:modified xsi:type="dcterms:W3CDTF">2018-08-15T15:09:06Z</dcterms:modified>
  <cp:contentType>Modification 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0x010100269864AADB634B43A1DAFE75AB6B7AEA00E694DBD827E2A74DAF8DBA9CA236CE9A</vt:lpwstr>
  </property>
  <property fmtid="{D5CDD505-2E9C-101B-9397-08002B2CF9AE}" pid="5" name="Copy to Website">
    <vt:lpwstr>true</vt:lpwstr>
  </property>
  <property fmtid="{D5CDD505-2E9C-101B-9397-08002B2CF9AE}" pid="6" name="Mod ID">
    <vt:lpwstr>1100</vt:lpwstr>
  </property>
  <property fmtid="{D5CDD505-2E9C-101B-9397-08002B2CF9AE}" pid="7" name="Year of Modification Proposal">
    <vt:lpwstr>2018</vt:lpwstr>
  </property>
  <property fmtid="{D5CDD505-2E9C-101B-9397-08002B2CF9AE}" pid="8" name="Document Type">
    <vt:lpwstr>Slides</vt:lpwstr>
  </property>
  <property fmtid="{D5CDD505-2E9C-101B-9397-08002B2CF9AE}" pid="10" name="_CopySource">
    <vt:lpwstr>Mod_26_18 Market Back Up Price Reference Corrections.pptx</vt:lpwstr>
  </property>
  <property fmtid="{D5CDD505-2E9C-101B-9397-08002B2CF9AE}" pid="11" name="Order">
    <vt:r8>389500</vt:r8>
  </property>
</Properties>
</file>