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0" r:id="rId5"/>
    <p:sldId id="284" r:id="rId6"/>
    <p:sldId id="339" r:id="rId7"/>
    <p:sldId id="338" r:id="rId8"/>
    <p:sldId id="296" r:id="rId9"/>
    <p:sldId id="285" r:id="rId10"/>
    <p:sldId id="286" r:id="rId11"/>
    <p:sldId id="288" r:id="rId12"/>
    <p:sldId id="289" r:id="rId13"/>
    <p:sldId id="294" r:id="rId14"/>
    <p:sldId id="290" r:id="rId15"/>
    <p:sldId id="293" r:id="rId16"/>
    <p:sldId id="292" r:id="rId17"/>
    <p:sldId id="297" r:id="rId18"/>
    <p:sldId id="298" r:id="rId19"/>
    <p:sldId id="299" r:id="rId20"/>
    <p:sldId id="301" r:id="rId21"/>
    <p:sldId id="303" r:id="rId22"/>
    <p:sldId id="315" r:id="rId23"/>
    <p:sldId id="314" r:id="rId24"/>
    <p:sldId id="313" r:id="rId25"/>
    <p:sldId id="311" r:id="rId26"/>
    <p:sldId id="295" r:id="rId27"/>
    <p:sldId id="321" r:id="rId28"/>
    <p:sldId id="324" r:id="rId29"/>
    <p:sldId id="323" r:id="rId30"/>
    <p:sldId id="326" r:id="rId31"/>
    <p:sldId id="327" r:id="rId32"/>
    <p:sldId id="322" r:id="rId33"/>
    <p:sldId id="328" r:id="rId34"/>
    <p:sldId id="316" r:id="rId35"/>
    <p:sldId id="317" r:id="rId36"/>
    <p:sldId id="318" r:id="rId37"/>
    <p:sldId id="319" r:id="rId38"/>
    <p:sldId id="320" r:id="rId39"/>
    <p:sldId id="325" r:id="rId40"/>
    <p:sldId id="352"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3084" y="-11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5811A837-6425-4E8F-8057-57A69856BAA0}" type="presOf" srcId="{B53502B7-CFD9-4D79-A7B6-A209BE8CBF2D}" destId="{BCBE42DD-E755-40FA-869D-120EE8F7268F}" srcOrd="0" destOrd="0" presId="urn:microsoft.com/office/officeart/2005/8/layout/vList2"/>
    <dgm:cxn modelId="{818F2DBB-204D-4492-8327-852A567A2F2C}" type="presOf" srcId="{0892F4D6-8279-418A-8AE9-47AF4E299AA2}" destId="{E48EDA4C-8A74-43CF-ADF1-DB0F43C3695D}" srcOrd="0" destOrd="0" presId="urn:microsoft.com/office/officeart/2005/8/layout/vList2"/>
    <dgm:cxn modelId="{6EB6C368-474F-49D0-9507-C5A8D49280A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E76CA6DE-5A9C-4C3F-BDC5-6D92EC7E0B77}" type="presOf" srcId="{B53502B7-CFD9-4D79-A7B6-A209BE8CBF2D}" destId="{BCBE42DD-E755-40FA-869D-120EE8F7268F}" srcOrd="0" destOrd="0" presId="urn:microsoft.com/office/officeart/2005/8/layout/vList2"/>
    <dgm:cxn modelId="{5B81B17D-3829-40E1-908E-71F426170F89}" type="presOf" srcId="{0892F4D6-8279-418A-8AE9-47AF4E299AA2}" destId="{E48EDA4C-8A74-43CF-ADF1-DB0F43C3695D}" srcOrd="0" destOrd="0" presId="urn:microsoft.com/office/officeart/2005/8/layout/vList2"/>
    <dgm:cxn modelId="{C6A2CCDC-A99F-4C71-B455-B8CF227290B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0040A4D-FA29-45CF-9ED3-2AD81C7C614D}" type="presOf" srcId="{B53502B7-CFD9-4D79-A7B6-A209BE8CBF2D}" destId="{BCBE42DD-E755-40FA-869D-120EE8F7268F}" srcOrd="0" destOrd="0" presId="urn:microsoft.com/office/officeart/2005/8/layout/vList2"/>
    <dgm:cxn modelId="{9B372DC4-79AF-4615-A879-50439EF9EA14}" type="presOf" srcId="{0892F4D6-8279-418A-8AE9-47AF4E299AA2}" destId="{E48EDA4C-8A74-43CF-ADF1-DB0F43C3695D}" srcOrd="0" destOrd="0" presId="urn:microsoft.com/office/officeart/2005/8/layout/vList2"/>
    <dgm:cxn modelId="{A2F7EEDC-3A6A-48A7-8584-7BA482BBE95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E578EAC-7369-4EA7-A825-D2A7CE9F47D2}" type="presOf" srcId="{0892F4D6-8279-418A-8AE9-47AF4E299AA2}" destId="{E48EDA4C-8A74-43CF-ADF1-DB0F43C3695D}" srcOrd="0" destOrd="0" presId="urn:microsoft.com/office/officeart/2005/8/layout/vList2"/>
    <dgm:cxn modelId="{1EB0BDAE-F390-4815-A324-12BE8EF09D47}" type="presOf" srcId="{B53502B7-CFD9-4D79-A7B6-A209BE8CBF2D}" destId="{BCBE42DD-E755-40FA-869D-120EE8F7268F}" srcOrd="0" destOrd="0" presId="urn:microsoft.com/office/officeart/2005/8/layout/vList2"/>
    <dgm:cxn modelId="{033E4176-F967-45A2-9B88-37AF5714BB24}"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8AF72F6-FA55-4977-A4D8-DD84075B2899}" type="presOf" srcId="{B53502B7-CFD9-4D79-A7B6-A209BE8CBF2D}" destId="{BCBE42DD-E755-40FA-869D-120EE8F7268F}" srcOrd="0" destOrd="0" presId="urn:microsoft.com/office/officeart/2005/8/layout/vList2"/>
    <dgm:cxn modelId="{4BC0C440-BD0C-4143-9991-77B7BC7B8AC6}" type="presOf" srcId="{0892F4D6-8279-418A-8AE9-47AF4E299AA2}" destId="{E48EDA4C-8A74-43CF-ADF1-DB0F43C3695D}" srcOrd="0" destOrd="0" presId="urn:microsoft.com/office/officeart/2005/8/layout/vList2"/>
    <dgm:cxn modelId="{96952B30-51D7-4845-968A-280E4DF95E8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0AF32416-D944-4007-B802-5B6092E091F2}" type="presOf" srcId="{0892F4D6-8279-418A-8AE9-47AF4E299AA2}" destId="{E48EDA4C-8A74-43CF-ADF1-DB0F43C3695D}" srcOrd="0" destOrd="0" presId="urn:microsoft.com/office/officeart/2005/8/layout/vList2"/>
    <dgm:cxn modelId="{014CFCB5-C5AA-4E05-A556-E9CF13D7C423}" type="presOf" srcId="{B53502B7-CFD9-4D79-A7B6-A209BE8CBF2D}" destId="{BCBE42DD-E755-40FA-869D-120EE8F7268F}" srcOrd="0" destOrd="0" presId="urn:microsoft.com/office/officeart/2005/8/layout/vList2"/>
    <dgm:cxn modelId="{10FECCEC-D2C1-46BA-AE42-389C3914022D}"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129A594C-FA2A-4EA2-A01A-B4B9737D4E5C}" type="presOf" srcId="{0892F4D6-8279-418A-8AE9-47AF4E299AA2}" destId="{E48EDA4C-8A74-43CF-ADF1-DB0F43C3695D}" srcOrd="0" destOrd="0" presId="urn:microsoft.com/office/officeart/2005/8/layout/vList2"/>
    <dgm:cxn modelId="{0BF64055-7AF2-4DE0-A57C-D3C69AC1277E}" type="presOf" srcId="{B53502B7-CFD9-4D79-A7B6-A209BE8CBF2D}" destId="{BCBE42DD-E755-40FA-869D-120EE8F7268F}" srcOrd="0" destOrd="0" presId="urn:microsoft.com/office/officeart/2005/8/layout/vList2"/>
    <dgm:cxn modelId="{0E77C550-CFCA-4026-B655-5693C3BAF77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46B080A2-B337-4597-85A3-947D7E59664C}" type="presOf" srcId="{B53502B7-CFD9-4D79-A7B6-A209BE8CBF2D}" destId="{BCBE42DD-E755-40FA-869D-120EE8F7268F}" srcOrd="0" destOrd="0" presId="urn:microsoft.com/office/officeart/2005/8/layout/vList2"/>
    <dgm:cxn modelId="{15A0EB74-C640-4A0E-AB24-32713048398C}" type="presOf" srcId="{0892F4D6-8279-418A-8AE9-47AF4E299AA2}" destId="{E48EDA4C-8A74-43CF-ADF1-DB0F43C3695D}" srcOrd="0" destOrd="0" presId="urn:microsoft.com/office/officeart/2005/8/layout/vList2"/>
    <dgm:cxn modelId="{E88865E3-92F2-4049-80C6-FF4B6A2088E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51CFB480-ED15-4D80-993D-B379529B5E90}" type="presOf" srcId="{0892F4D6-8279-418A-8AE9-47AF4E299AA2}" destId="{E48EDA4C-8A74-43CF-ADF1-DB0F43C3695D}" srcOrd="0" destOrd="0" presId="urn:microsoft.com/office/officeart/2005/8/layout/vList2"/>
    <dgm:cxn modelId="{055DC7ED-AD47-4BAF-B746-FB1EFFD52C0F}" type="presOf" srcId="{B53502B7-CFD9-4D79-A7B6-A209BE8CBF2D}" destId="{BCBE42DD-E755-40FA-869D-120EE8F7268F}" srcOrd="0" destOrd="0" presId="urn:microsoft.com/office/officeart/2005/8/layout/vList2"/>
    <dgm:cxn modelId="{E0FD69B3-9897-480C-9C5E-93F521EF5428}"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667CF164-0EC4-4FB9-9D32-9A74ED257478}" type="presOf" srcId="{B53502B7-CFD9-4D79-A7B6-A209BE8CBF2D}" destId="{BCBE42DD-E755-40FA-869D-120EE8F7268F}" srcOrd="0" destOrd="0" presId="urn:microsoft.com/office/officeart/2005/8/layout/vList2"/>
    <dgm:cxn modelId="{D1BB88DF-5F81-4466-BA61-789A639ACFBE}" type="presOf" srcId="{0892F4D6-8279-418A-8AE9-47AF4E299AA2}" destId="{E48EDA4C-8A74-43CF-ADF1-DB0F43C3695D}" srcOrd="0" destOrd="0" presId="urn:microsoft.com/office/officeart/2005/8/layout/vList2"/>
    <dgm:cxn modelId="{D50BA18F-2E4F-4205-BB3C-831E4FFFDD05}"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B5364A05-C353-480F-834D-A38CCA145A28}" type="presOf" srcId="{0892F4D6-8279-418A-8AE9-47AF4E299AA2}" destId="{E48EDA4C-8A74-43CF-ADF1-DB0F43C3695D}" srcOrd="0" destOrd="0" presId="urn:microsoft.com/office/officeart/2005/8/layout/vList2"/>
    <dgm:cxn modelId="{E4DD6569-F6C2-4EC8-9D38-EDEBE7E97825}" type="presOf" srcId="{B53502B7-CFD9-4D79-A7B6-A209BE8CBF2D}" destId="{BCBE42DD-E755-40FA-869D-120EE8F7268F}" srcOrd="0" destOrd="0" presId="urn:microsoft.com/office/officeart/2005/8/layout/vList2"/>
    <dgm:cxn modelId="{FEF56E90-56C7-4E7B-9D62-C35A2A47B929}"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8EA8C7BD-8900-4C13-9CB0-AF4B25BDB42F}" type="presOf" srcId="{0892F4D6-8279-418A-8AE9-47AF4E299AA2}" destId="{E48EDA4C-8A74-43CF-ADF1-DB0F43C3695D}" srcOrd="0" destOrd="0" presId="urn:microsoft.com/office/officeart/2005/8/layout/vList2"/>
    <dgm:cxn modelId="{7CCB0E82-A4D1-4AAC-AF65-AC7C513ACC10}" type="presOf" srcId="{B53502B7-CFD9-4D79-A7B6-A209BE8CBF2D}" destId="{BCBE42DD-E755-40FA-869D-120EE8F7268F}" srcOrd="0" destOrd="0" presId="urn:microsoft.com/office/officeart/2005/8/layout/vList2"/>
    <dgm:cxn modelId="{5C309DDD-A3E6-45C3-B40A-5A3BEEC78D68}"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FD4E2D1-90F8-48BF-800E-2169ED1414EF}" type="presOf" srcId="{B53502B7-CFD9-4D79-A7B6-A209BE8CBF2D}" destId="{BCBE42DD-E755-40FA-869D-120EE8F7268F}" srcOrd="0" destOrd="0" presId="urn:microsoft.com/office/officeart/2005/8/layout/vList2"/>
    <dgm:cxn modelId="{F5407A3B-3AFC-4080-B6A9-1C4C416D8A27}" type="presOf" srcId="{0892F4D6-8279-418A-8AE9-47AF4E299AA2}" destId="{E48EDA4C-8A74-43CF-ADF1-DB0F43C3695D}" srcOrd="0" destOrd="0" presId="urn:microsoft.com/office/officeart/2005/8/layout/vList2"/>
    <dgm:cxn modelId="{83C2F529-1AB9-43F6-AF37-57AF16B3885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46E301C1-1624-462B-8BE9-33B5E7400205}" type="presOf" srcId="{B53502B7-CFD9-4D79-A7B6-A209BE8CBF2D}" destId="{BCBE42DD-E755-40FA-869D-120EE8F7268F}" srcOrd="0" destOrd="0" presId="urn:microsoft.com/office/officeart/2005/8/layout/vList2"/>
    <dgm:cxn modelId="{A767E72D-2CC0-4B15-9499-5B8BBE864E08}" type="presOf" srcId="{0892F4D6-8279-418A-8AE9-47AF4E299AA2}" destId="{E48EDA4C-8A74-43CF-ADF1-DB0F43C3695D}" srcOrd="0" destOrd="0" presId="urn:microsoft.com/office/officeart/2005/8/layout/vList2"/>
    <dgm:cxn modelId="{6A4A671B-E4B6-409B-B896-6A365E48BB8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045CA54-59C4-4837-8D8C-FE706CADC3E9}" type="presOf" srcId="{B53502B7-CFD9-4D79-A7B6-A209BE8CBF2D}" destId="{BCBE42DD-E755-40FA-869D-120EE8F7268F}" srcOrd="0" destOrd="0" presId="urn:microsoft.com/office/officeart/2005/8/layout/vList2"/>
    <dgm:cxn modelId="{7BC37E7B-5DCE-4AE2-B1CF-DF5366150AB2}" type="presOf" srcId="{0892F4D6-8279-418A-8AE9-47AF4E299AA2}" destId="{E48EDA4C-8A74-43CF-ADF1-DB0F43C3695D}" srcOrd="0" destOrd="0" presId="urn:microsoft.com/office/officeart/2005/8/layout/vList2"/>
    <dgm:cxn modelId="{2DA794EB-8AF4-4336-AF56-AB9682EB57D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A82DBED7-9BA9-49BA-BEDC-1532831E7F3C}" type="presOf" srcId="{B53502B7-CFD9-4D79-A7B6-A209BE8CBF2D}" destId="{BCBE42DD-E755-40FA-869D-120EE8F7268F}" srcOrd="0" destOrd="0" presId="urn:microsoft.com/office/officeart/2005/8/layout/vList2"/>
    <dgm:cxn modelId="{32DC4205-4B0E-4254-A711-749DDAD82B33}" type="presOf" srcId="{0892F4D6-8279-418A-8AE9-47AF4E299AA2}" destId="{E48EDA4C-8A74-43CF-ADF1-DB0F43C3695D}" srcOrd="0" destOrd="0" presId="urn:microsoft.com/office/officeart/2005/8/layout/vList2"/>
    <dgm:cxn modelId="{D23E29D3-616B-48D6-AC86-E8F1F124EBF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9CAF8F5-F6C7-4B1D-B91B-0F1ACDC4FB8E}" type="presOf" srcId="{B53502B7-CFD9-4D79-A7B6-A209BE8CBF2D}" destId="{BCBE42DD-E755-40FA-869D-120EE8F7268F}" srcOrd="0" destOrd="0" presId="urn:microsoft.com/office/officeart/2005/8/layout/vList2"/>
    <dgm:cxn modelId="{1EDAF4F4-A460-408E-B7AC-067B9090A890}" type="presOf" srcId="{0892F4D6-8279-418A-8AE9-47AF4E299AA2}" destId="{E48EDA4C-8A74-43CF-ADF1-DB0F43C3695D}" srcOrd="0" destOrd="0" presId="urn:microsoft.com/office/officeart/2005/8/layout/vList2"/>
    <dgm:cxn modelId="{38BA18FF-1186-4762-B565-929A4251EC89}"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C7CA548B-E29C-4797-9D4E-EABC92CE8249}" type="presOf" srcId="{0892F4D6-8279-418A-8AE9-47AF4E299AA2}" destId="{E48EDA4C-8A74-43CF-ADF1-DB0F43C3695D}" srcOrd="0" destOrd="0" presId="urn:microsoft.com/office/officeart/2005/8/layout/vList2"/>
    <dgm:cxn modelId="{CF9ABB55-89AF-43AC-AA7C-731F5231722A}" type="presOf" srcId="{B53502B7-CFD9-4D79-A7B6-A209BE8CBF2D}" destId="{BCBE42DD-E755-40FA-869D-120EE8F7268F}" srcOrd="0" destOrd="0" presId="urn:microsoft.com/office/officeart/2005/8/layout/vList2"/>
    <dgm:cxn modelId="{B4FDB905-1663-47A0-9363-40F48E61D525}"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BE1A8D5B-CC49-4163-A0C5-32D8D7F61BAE}" type="presOf" srcId="{B53502B7-CFD9-4D79-A7B6-A209BE8CBF2D}" destId="{BCBE42DD-E755-40FA-869D-120EE8F7268F}" srcOrd="0" destOrd="0" presId="urn:microsoft.com/office/officeart/2005/8/layout/vList2"/>
    <dgm:cxn modelId="{7B5341F3-4D04-4C95-A03D-88606F2B370B}" type="presOf" srcId="{0892F4D6-8279-418A-8AE9-47AF4E299AA2}" destId="{E48EDA4C-8A74-43CF-ADF1-DB0F43C3695D}" srcOrd="0" destOrd="0" presId="urn:microsoft.com/office/officeart/2005/8/layout/vList2"/>
    <dgm:cxn modelId="{059371AA-BC7C-4A32-A2FE-268CF7B36F51}"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0F1B941B-657A-4FF2-96B2-F0A6771B09FC}" type="presOf" srcId="{B53502B7-CFD9-4D79-A7B6-A209BE8CBF2D}" destId="{BCBE42DD-E755-40FA-869D-120EE8F7268F}" srcOrd="0" destOrd="0" presId="urn:microsoft.com/office/officeart/2005/8/layout/vList2"/>
    <dgm:cxn modelId="{B01B26C6-A20C-455D-A293-0A26F28FF57B}" type="presOf" srcId="{0892F4D6-8279-418A-8AE9-47AF4E299AA2}" destId="{E48EDA4C-8A74-43CF-ADF1-DB0F43C3695D}" srcOrd="0" destOrd="0" presId="urn:microsoft.com/office/officeart/2005/8/layout/vList2"/>
    <dgm:cxn modelId="{7AB6076D-EA30-4843-B156-A24641DEC47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C8E49D39-2185-4F3C-A28D-0D8FB4E567A4}" type="presOf" srcId="{B53502B7-CFD9-4D79-A7B6-A209BE8CBF2D}" destId="{BCBE42DD-E755-40FA-869D-120EE8F7268F}" srcOrd="0" destOrd="0" presId="urn:microsoft.com/office/officeart/2005/8/layout/vList2"/>
    <dgm:cxn modelId="{788E015E-4671-42FA-A4D9-A981DAB09026}" type="presOf" srcId="{0892F4D6-8279-418A-8AE9-47AF4E299AA2}" destId="{E48EDA4C-8A74-43CF-ADF1-DB0F43C3695D}" srcOrd="0" destOrd="0" presId="urn:microsoft.com/office/officeart/2005/8/layout/vList2"/>
    <dgm:cxn modelId="{5FB6577E-5D73-459F-B6F4-82230596D985}"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66FDB0A5-41A8-4697-98C0-5C63DC11ADC9}" type="presOf" srcId="{B53502B7-CFD9-4D79-A7B6-A209BE8CBF2D}" destId="{BCBE42DD-E755-40FA-869D-120EE8F7268F}" srcOrd="0" destOrd="0" presId="urn:microsoft.com/office/officeart/2005/8/layout/vList2"/>
    <dgm:cxn modelId="{49B761F0-F24C-4BB9-9CF0-04EEF42C96CF}" type="presOf" srcId="{0892F4D6-8279-418A-8AE9-47AF4E299AA2}" destId="{E48EDA4C-8A74-43CF-ADF1-DB0F43C3695D}" srcOrd="0" destOrd="0" presId="urn:microsoft.com/office/officeart/2005/8/layout/vList2"/>
    <dgm:cxn modelId="{BFD7A70A-95D8-4D0D-A42E-38F1B1D5C30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03B81652-2FF8-4B79-9BE2-8DE8EA6D4B74}" type="presOf" srcId="{0892F4D6-8279-418A-8AE9-47AF4E299AA2}" destId="{E48EDA4C-8A74-43CF-ADF1-DB0F43C3695D}" srcOrd="0" destOrd="0" presId="urn:microsoft.com/office/officeart/2005/8/layout/vList2"/>
    <dgm:cxn modelId="{5E333ACE-C0DF-4F57-81FD-7983E661E1E9}" type="presOf" srcId="{B53502B7-CFD9-4D79-A7B6-A209BE8CBF2D}" destId="{BCBE42DD-E755-40FA-869D-120EE8F7268F}" srcOrd="0" destOrd="0" presId="urn:microsoft.com/office/officeart/2005/8/layout/vList2"/>
    <dgm:cxn modelId="{AE2F794A-3165-4DA8-9C6C-50DC67150879}"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ACE2C5E2-77D4-43E3-B9CC-F2B9B8B01A73}" type="presOf" srcId="{B53502B7-CFD9-4D79-A7B6-A209BE8CBF2D}" destId="{BCBE42DD-E755-40FA-869D-120EE8F7268F}" srcOrd="0" destOrd="0" presId="urn:microsoft.com/office/officeart/2005/8/layout/vList2"/>
    <dgm:cxn modelId="{DE3F24B8-1CA2-4C16-B968-5ABDA389B458}" type="presOf" srcId="{0892F4D6-8279-418A-8AE9-47AF4E299AA2}" destId="{E48EDA4C-8A74-43CF-ADF1-DB0F43C3695D}" srcOrd="0" destOrd="0" presId="urn:microsoft.com/office/officeart/2005/8/layout/vList2"/>
    <dgm:cxn modelId="{4B57DFA5-EAA1-4A01-B978-07C934172C54}"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56B874B5-6E8E-46CF-B6FB-F4D2754170BC}" type="presOf" srcId="{0892F4D6-8279-418A-8AE9-47AF4E299AA2}" destId="{E48EDA4C-8A74-43CF-ADF1-DB0F43C3695D}" srcOrd="0" destOrd="0" presId="urn:microsoft.com/office/officeart/2005/8/layout/vList2"/>
    <dgm:cxn modelId="{26B2613B-4A23-4547-81B8-D6EE330C93BC}" type="presOf" srcId="{B53502B7-CFD9-4D79-A7B6-A209BE8CBF2D}" destId="{BCBE42DD-E755-40FA-869D-120EE8F7268F}" srcOrd="0" destOrd="0" presId="urn:microsoft.com/office/officeart/2005/8/layout/vList2"/>
    <dgm:cxn modelId="{DF164018-538F-4232-B5A0-1D6ED144BE4E}"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728D8E10-EAA2-413E-9F7D-8FC0EB604299}" type="presOf" srcId="{B53502B7-CFD9-4D79-A7B6-A209BE8CBF2D}" destId="{BCBE42DD-E755-40FA-869D-120EE8F7268F}" srcOrd="0" destOrd="0" presId="urn:microsoft.com/office/officeart/2005/8/layout/vList2"/>
    <dgm:cxn modelId="{F4B5CCE9-4C71-4A94-B5AD-D3E47A058775}" type="presOf" srcId="{0892F4D6-8279-418A-8AE9-47AF4E299AA2}" destId="{E48EDA4C-8A74-43CF-ADF1-DB0F43C3695D}" srcOrd="0" destOrd="0" presId="urn:microsoft.com/office/officeart/2005/8/layout/vList2"/>
    <dgm:cxn modelId="{64303440-CE6E-44A2-A4DC-6B01EF8ADD7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8981529D-1318-4DE4-A18C-A70449A61AB9}" type="presOf" srcId="{B53502B7-CFD9-4D79-A7B6-A209BE8CBF2D}" destId="{BCBE42DD-E755-40FA-869D-120EE8F7268F}" srcOrd="0" destOrd="0" presId="urn:microsoft.com/office/officeart/2005/8/layout/vList2"/>
    <dgm:cxn modelId="{0431DCA4-200B-40D2-BCAE-5AF6A33098BD}" type="presOf" srcId="{0892F4D6-8279-418A-8AE9-47AF4E299AA2}" destId="{E48EDA4C-8A74-43CF-ADF1-DB0F43C3695D}" srcOrd="0" destOrd="0" presId="urn:microsoft.com/office/officeart/2005/8/layout/vList2"/>
    <dgm:cxn modelId="{82CC06BB-1773-48E3-AA79-641B7F01FEA5}"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027C8BC0-8ECC-4383-A837-9E112E8465D4}" type="presOf" srcId="{0892F4D6-8279-418A-8AE9-47AF4E299AA2}" destId="{E48EDA4C-8A74-43CF-ADF1-DB0F43C3695D}" srcOrd="0" destOrd="0" presId="urn:microsoft.com/office/officeart/2005/8/layout/vList2"/>
    <dgm:cxn modelId="{2F436467-FFB3-4864-B53B-0E3F7AC190CE}" type="presOf" srcId="{B53502B7-CFD9-4D79-A7B6-A209BE8CBF2D}" destId="{BCBE42DD-E755-40FA-869D-120EE8F7268F}" srcOrd="0" destOrd="0" presId="urn:microsoft.com/office/officeart/2005/8/layout/vList2"/>
    <dgm:cxn modelId="{08522A0A-5DB7-4954-88D0-79F4B9B1B3F9}"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7104237D-713B-47D1-AAD1-4673E264A4EF}" type="presOf" srcId="{B53502B7-CFD9-4D79-A7B6-A209BE8CBF2D}" destId="{BCBE42DD-E755-40FA-869D-120EE8F7268F}" srcOrd="0" destOrd="0" presId="urn:microsoft.com/office/officeart/2005/8/layout/vList2"/>
    <dgm:cxn modelId="{8180937C-E468-4A3A-80B5-1C37066D3A37}" type="presOf" srcId="{0892F4D6-8279-418A-8AE9-47AF4E299AA2}" destId="{E48EDA4C-8A74-43CF-ADF1-DB0F43C3695D}" srcOrd="0" destOrd="0" presId="urn:microsoft.com/office/officeart/2005/8/layout/vList2"/>
    <dgm:cxn modelId="{041B9AFC-F306-45CC-AE55-5C808D07E1D1}"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AAAB9D1D-514E-4938-ACD3-AE774B49AF92}" type="presOf" srcId="{0892F4D6-8279-418A-8AE9-47AF4E299AA2}" destId="{E48EDA4C-8A74-43CF-ADF1-DB0F43C3695D}" srcOrd="0" destOrd="0" presId="urn:microsoft.com/office/officeart/2005/8/layout/vList2"/>
    <dgm:cxn modelId="{91D966E9-5531-4303-A1EF-0A56C7107E4F}" type="presOf" srcId="{B53502B7-CFD9-4D79-A7B6-A209BE8CBF2D}" destId="{BCBE42DD-E755-40FA-869D-120EE8F7268F}" srcOrd="0" destOrd="0" presId="urn:microsoft.com/office/officeart/2005/8/layout/vList2"/>
    <dgm:cxn modelId="{DCE2A55C-16D2-41FA-8C59-6AAAA3CBCA72}"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D50DD9B-DD1E-4A9C-B66D-25DBE7C39DA8}" type="presOf" srcId="{0892F4D6-8279-418A-8AE9-47AF4E299AA2}" destId="{E48EDA4C-8A74-43CF-ADF1-DB0F43C3695D}" srcOrd="0" destOrd="0" presId="urn:microsoft.com/office/officeart/2005/8/layout/vList2"/>
    <dgm:cxn modelId="{350403DB-FA00-4A10-8F44-28C7C3BF8017}" type="presOf" srcId="{B53502B7-CFD9-4D79-A7B6-A209BE8CBF2D}" destId="{BCBE42DD-E755-40FA-869D-120EE8F7268F}" srcOrd="0" destOrd="0" presId="urn:microsoft.com/office/officeart/2005/8/layout/vList2"/>
    <dgm:cxn modelId="{4EE87971-51C5-4A37-8043-5E0F00FAFD3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E344D91-DB40-4A19-9EB5-8DEC6A9FC391}" type="presOf" srcId="{0892F4D6-8279-418A-8AE9-47AF4E299AA2}" destId="{E48EDA4C-8A74-43CF-ADF1-DB0F43C3695D}" srcOrd="0" destOrd="0" presId="urn:microsoft.com/office/officeart/2005/8/layout/vList2"/>
    <dgm:cxn modelId="{EF7BF04E-441E-46EB-AAFE-F097C81DD1BD}" type="presOf" srcId="{B53502B7-CFD9-4D79-A7B6-A209BE8CBF2D}" destId="{BCBE42DD-E755-40FA-869D-120EE8F7268F}" srcOrd="0" destOrd="0" presId="urn:microsoft.com/office/officeart/2005/8/layout/vList2"/>
    <dgm:cxn modelId="{2C47062B-ED69-4439-8D6B-768A86C68501}"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EA7488BD-13E6-4AB1-8A11-943460A6AAEC}" type="presOf" srcId="{0892F4D6-8279-418A-8AE9-47AF4E299AA2}" destId="{E48EDA4C-8A74-43CF-ADF1-DB0F43C3695D}" srcOrd="0" destOrd="0" presId="urn:microsoft.com/office/officeart/2005/8/layout/vList2"/>
    <dgm:cxn modelId="{100FD762-5316-47B9-915F-A980540E9FE0}" type="presOf" srcId="{B53502B7-CFD9-4D79-A7B6-A209BE8CBF2D}" destId="{BCBE42DD-E755-40FA-869D-120EE8F7268F}" srcOrd="0" destOrd="0" presId="urn:microsoft.com/office/officeart/2005/8/layout/vList2"/>
    <dgm:cxn modelId="{8072EAE7-4E73-49A1-9EFA-E9BD0DEFA95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1A520657-C9CD-4B73-BF95-49F8E026B6B8}" type="presOf" srcId="{B53502B7-CFD9-4D79-A7B6-A209BE8CBF2D}" destId="{BCBE42DD-E755-40FA-869D-120EE8F7268F}" srcOrd="0" destOrd="0" presId="urn:microsoft.com/office/officeart/2005/8/layout/vList2"/>
    <dgm:cxn modelId="{B5ED2891-BAF6-4BAA-941E-31D870462F19}" type="presOf" srcId="{0892F4D6-8279-418A-8AE9-47AF4E299AA2}" destId="{E48EDA4C-8A74-43CF-ADF1-DB0F43C3695D}" srcOrd="0" destOrd="0" presId="urn:microsoft.com/office/officeart/2005/8/layout/vList2"/>
    <dgm:cxn modelId="{4A5F196F-B5DE-4B0F-828F-E69448A4508D}"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60111C63-1794-49A2-81D1-07182EBE4384}" type="presOf" srcId="{0892F4D6-8279-418A-8AE9-47AF4E299AA2}" destId="{E48EDA4C-8A74-43CF-ADF1-DB0F43C3695D}" srcOrd="0" destOrd="0" presId="urn:microsoft.com/office/officeart/2005/8/layout/vList2"/>
    <dgm:cxn modelId="{B9D1D97C-2829-48C5-8264-59ED254B588A}" type="presOf" srcId="{B53502B7-CFD9-4D79-A7B6-A209BE8CBF2D}" destId="{BCBE42DD-E755-40FA-869D-120EE8F7268F}" srcOrd="0" destOrd="0" presId="urn:microsoft.com/office/officeart/2005/8/layout/vList2"/>
    <dgm:cxn modelId="{09D8E21C-0A8D-4CFB-92E2-5DD49D418D89}"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MOD_27_18 – Subset of Undo Scenarios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5115857-10E6-4522-881D-3D1698B8BF5D}" type="presOf" srcId="{0892F4D6-8279-418A-8AE9-47AF4E299AA2}" destId="{E48EDA4C-8A74-43CF-ADF1-DB0F43C3695D}" srcOrd="0" destOrd="0" presId="urn:microsoft.com/office/officeart/2005/8/layout/vList2"/>
    <dgm:cxn modelId="{8FB84A01-09B3-42FA-B83C-8921A75D227F}" type="presOf" srcId="{B53502B7-CFD9-4D79-A7B6-A209BE8CBF2D}" destId="{BCBE42DD-E755-40FA-869D-120EE8F7268F}" srcOrd="0" destOrd="0" presId="urn:microsoft.com/office/officeart/2005/8/layout/vList2"/>
    <dgm:cxn modelId="{F977BD41-3B1D-40A1-916C-754695BB6143}"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b="0" kern="1200" dirty="0"/>
        </a:p>
      </dsp:txBody>
      <dsp:txXfrm>
        <a:off x="31613" y="31613"/>
        <a:ext cx="8166372" cy="58436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b="0" kern="1200" dirty="0"/>
        </a:p>
      </dsp:txBody>
      <dsp:txXfrm>
        <a:off x="31613" y="31613"/>
        <a:ext cx="8166372" cy="58436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b="0" kern="1200" dirty="0"/>
        </a:p>
      </dsp:txBody>
      <dsp:txXfrm>
        <a:off x="31613" y="31613"/>
        <a:ext cx="8166372" cy="58436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b="0" kern="1200" dirty="0"/>
        </a:p>
      </dsp:txBody>
      <dsp:txXfrm>
        <a:off x="31613" y="31613"/>
        <a:ext cx="8166372" cy="58436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b="0" kern="1200" dirty="0"/>
        </a:p>
      </dsp:txBody>
      <dsp:txXfrm>
        <a:off x="31613" y="31613"/>
        <a:ext cx="8166372" cy="584368"/>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b="0" kern="1200" dirty="0"/>
        </a:p>
      </dsp:txBody>
      <dsp:txXfrm>
        <a:off x="31613" y="31613"/>
        <a:ext cx="8166372" cy="584368"/>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b="0" kern="1200" dirty="0"/>
        </a:p>
      </dsp:txBody>
      <dsp:txXfrm>
        <a:off x="31613" y="31613"/>
        <a:ext cx="8166372" cy="5843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b="0" kern="1200" dirty="0"/>
        </a:p>
      </dsp:txBody>
      <dsp:txXfrm>
        <a:off x="31613" y="31613"/>
        <a:ext cx="8166372" cy="5843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8" cy="6475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MOD_27_18 – Subset of Undo Scenarios</a:t>
          </a:r>
          <a:endParaRPr lang="en-US" sz="2700" kern="1200" dirty="0"/>
        </a:p>
      </dsp:txBody>
      <dsp:txXfrm>
        <a:off x="31613" y="31613"/>
        <a:ext cx="8166372" cy="5843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1242212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10280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15113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5891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FBD0F-3EAB-4CE0-8944-C20CCEE83E3B}" type="datetimeFigureOut">
              <a:rPr lang="en-IE" smtClean="0"/>
              <a:t>18/09/2018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207862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5DDFBD0F-3EAB-4CE0-8944-C20CCEE83E3B}" type="datetimeFigureOut">
              <a:rPr lang="en-IE" smtClean="0"/>
              <a:t>18/09/2018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206317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5DDFBD0F-3EAB-4CE0-8944-C20CCEE83E3B}" type="datetimeFigureOut">
              <a:rPr lang="en-IE" smtClean="0"/>
              <a:t>18/09/2018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254791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5DDFBD0F-3EAB-4CE0-8944-C20CCEE83E3B}" type="datetimeFigureOut">
              <a:rPr lang="en-IE" smtClean="0"/>
              <a:t>18/09/2018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59189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FBD0F-3EAB-4CE0-8944-C20CCEE83E3B}" type="datetimeFigureOut">
              <a:rPr lang="en-IE" smtClean="0"/>
              <a:t>18/09/2018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163265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FBD0F-3EAB-4CE0-8944-C20CCEE83E3B}" type="datetimeFigureOut">
              <a:rPr lang="en-IE" smtClean="0"/>
              <a:t>18/09/2018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13389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FBD0F-3EAB-4CE0-8944-C20CCEE83E3B}" type="datetimeFigureOut">
              <a:rPr lang="en-IE" smtClean="0"/>
              <a:t>18/09/2018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58656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FBD0F-3EAB-4CE0-8944-C20CCEE83E3B}" type="datetimeFigureOut">
              <a:rPr lang="en-IE" smtClean="0"/>
              <a:t>18/09/2018</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87C276-F934-40F1-88FD-16674A60CBFD}" type="slidenum">
              <a:rPr lang="en-IE" smtClean="0"/>
              <a:t>‹#›</a:t>
            </a:fld>
            <a:endParaRPr lang="en-IE"/>
          </a:p>
        </p:txBody>
      </p:sp>
    </p:spTree>
    <p:extLst>
      <p:ext uri="{BB962C8B-B14F-4D97-AF65-F5344CB8AC3E}">
        <p14:creationId xmlns:p14="http://schemas.microsoft.com/office/powerpoint/2010/main" val="1557907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30.xml"/><Relationship Id="rId7" Type="http://schemas.microsoft.com/office/2007/relationships/diagramDrawing" Target="../diagrams/drawing3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0.xml"/><Relationship Id="rId5" Type="http://schemas.openxmlformats.org/officeDocument/2006/relationships/diagramQuickStyle" Target="../diagrams/quickStyle30.xml"/><Relationship Id="rId4" Type="http://schemas.openxmlformats.org/officeDocument/2006/relationships/diagramLayout" Target="../diagrams/layout30.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1.xml"/><Relationship Id="rId7" Type="http://schemas.microsoft.com/office/2007/relationships/diagramDrawing" Target="../diagrams/drawing3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1.xml"/><Relationship Id="rId5" Type="http://schemas.openxmlformats.org/officeDocument/2006/relationships/diagramQuickStyle" Target="../diagrams/quickStyle31.xml"/><Relationship Id="rId4" Type="http://schemas.openxmlformats.org/officeDocument/2006/relationships/diagramLayout" Target="../diagrams/layout31.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32.xml"/><Relationship Id="rId7" Type="http://schemas.microsoft.com/office/2007/relationships/diagramDrawing" Target="../diagrams/drawing3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2.xml"/><Relationship Id="rId5" Type="http://schemas.openxmlformats.org/officeDocument/2006/relationships/diagramQuickStyle" Target="../diagrams/quickStyle32.xml"/><Relationship Id="rId4" Type="http://schemas.openxmlformats.org/officeDocument/2006/relationships/diagramLayout" Target="../diagrams/layout3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33.xml"/><Relationship Id="rId7" Type="http://schemas.microsoft.com/office/2007/relationships/diagramDrawing" Target="../diagrams/drawing3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3.xml"/><Relationship Id="rId5" Type="http://schemas.openxmlformats.org/officeDocument/2006/relationships/diagramQuickStyle" Target="../diagrams/quickStyle33.xml"/><Relationship Id="rId4" Type="http://schemas.openxmlformats.org/officeDocument/2006/relationships/diagramLayout" Target="../diagrams/layout33.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34.xml"/><Relationship Id="rId7" Type="http://schemas.microsoft.com/office/2007/relationships/diagramDrawing" Target="../diagrams/drawing3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4.xml"/><Relationship Id="rId5" Type="http://schemas.openxmlformats.org/officeDocument/2006/relationships/diagramQuickStyle" Target="../diagrams/quickStyle34.xml"/><Relationship Id="rId4" Type="http://schemas.openxmlformats.org/officeDocument/2006/relationships/diagramLayout" Target="../diagrams/layout34.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35.xml"/><Relationship Id="rId7" Type="http://schemas.microsoft.com/office/2007/relationships/diagramDrawing" Target="../diagrams/drawing3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5.xml"/><Relationship Id="rId5" Type="http://schemas.openxmlformats.org/officeDocument/2006/relationships/diagramQuickStyle" Target="../diagrams/quickStyle35.xml"/><Relationship Id="rId4" Type="http://schemas.openxmlformats.org/officeDocument/2006/relationships/diagramLayout" Target="../diagrams/layout35.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36.xml"/><Relationship Id="rId7" Type="http://schemas.microsoft.com/office/2007/relationships/diagramDrawing" Target="../diagrams/drawing3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6.xml"/><Relationship Id="rId5" Type="http://schemas.openxmlformats.org/officeDocument/2006/relationships/diagramQuickStyle" Target="../diagrams/quickStyle36.xml"/><Relationship Id="rId4" Type="http://schemas.openxmlformats.org/officeDocument/2006/relationships/diagramLayout" Target="../diagrams/layout3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524000" y="4419600"/>
            <a:ext cx="6400800" cy="1295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ts val="2900"/>
              </a:lnSpc>
            </a:pPr>
            <a:r>
              <a:rPr lang="en-GB" dirty="0" smtClean="0">
                <a:solidFill>
                  <a:prstClr val="black">
                    <a:tint val="75000"/>
                  </a:prstClr>
                </a:solidFill>
                <a:cs typeface="Arial" charset="0"/>
              </a:rPr>
              <a:t>Martin </a:t>
            </a:r>
            <a:r>
              <a:rPr lang="en-GB" dirty="0" err="1" smtClean="0">
                <a:solidFill>
                  <a:prstClr val="black">
                    <a:tint val="75000"/>
                  </a:prstClr>
                </a:solidFill>
                <a:cs typeface="Arial" charset="0"/>
              </a:rPr>
              <a:t>Kerin</a:t>
            </a:r>
            <a:endParaRPr lang="en-GB" dirty="0" smtClean="0">
              <a:solidFill>
                <a:prstClr val="black">
                  <a:tint val="75000"/>
                </a:prstClr>
              </a:solidFill>
              <a:cs typeface="Arial" charset="0"/>
            </a:endParaRPr>
          </a:p>
          <a:p>
            <a:pPr>
              <a:lnSpc>
                <a:spcPts val="2900"/>
              </a:lnSpc>
            </a:pPr>
            <a:r>
              <a:rPr lang="en-GB" dirty="0" smtClean="0">
                <a:solidFill>
                  <a:prstClr val="black">
                    <a:tint val="75000"/>
                  </a:prstClr>
                </a:solidFill>
                <a:cs typeface="Arial" charset="0"/>
              </a:rPr>
              <a:t>06</a:t>
            </a:r>
            <a:r>
              <a:rPr lang="en-GB" baseline="30000" dirty="0" smtClean="0">
                <a:solidFill>
                  <a:prstClr val="black">
                    <a:tint val="75000"/>
                  </a:prstClr>
                </a:solidFill>
                <a:cs typeface="Arial" charset="0"/>
              </a:rPr>
              <a:t>th</a:t>
            </a:r>
            <a:r>
              <a:rPr lang="en-GB" dirty="0" smtClean="0">
                <a:solidFill>
                  <a:prstClr val="black">
                    <a:tint val="75000"/>
                  </a:prstClr>
                </a:solidFill>
                <a:cs typeface="Arial" charset="0"/>
              </a:rPr>
              <a:t> September 2018</a:t>
            </a:r>
            <a:endParaRPr lang="en-GB" dirty="0">
              <a:solidFill>
                <a:prstClr val="black">
                  <a:tint val="75000"/>
                </a:prstClr>
              </a:solidFill>
              <a:cs typeface="Arial" charset="0"/>
            </a:endParaRPr>
          </a:p>
        </p:txBody>
      </p:sp>
      <p:sp>
        <p:nvSpPr>
          <p:cNvPr id="8" name="Title 1"/>
          <p:cNvSpPr txBox="1">
            <a:spLocks/>
          </p:cNvSpPr>
          <p:nvPr/>
        </p:nvSpPr>
        <p:spPr bwMode="auto">
          <a:xfrm>
            <a:off x="762000" y="1524001"/>
            <a:ext cx="7772400" cy="171926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lvl1pPr algn="l" defTabSz="457200" rtl="0" fontAlgn="base">
              <a:spcBef>
                <a:spcPct val="0"/>
              </a:spcBef>
              <a:spcAft>
                <a:spcPct val="0"/>
              </a:spcAft>
              <a:defRPr sz="3800" b="1" kern="1200">
                <a:solidFill>
                  <a:srgbClr val="465176"/>
                </a:solidFill>
                <a:latin typeface="Arial"/>
                <a:ea typeface="+mj-ea"/>
                <a:cs typeface="Arial"/>
              </a:defRPr>
            </a:lvl1pPr>
            <a:lvl2pPr algn="l" defTabSz="457200" rtl="0" fontAlgn="base">
              <a:spcBef>
                <a:spcPct val="0"/>
              </a:spcBef>
              <a:spcAft>
                <a:spcPct val="0"/>
              </a:spcAft>
              <a:defRPr sz="3800" b="1">
                <a:solidFill>
                  <a:srgbClr val="465176"/>
                </a:solidFill>
                <a:latin typeface="Arial" charset="0"/>
                <a:cs typeface="Arial" charset="0"/>
              </a:defRPr>
            </a:lvl2pPr>
            <a:lvl3pPr algn="l" defTabSz="457200" rtl="0" fontAlgn="base">
              <a:spcBef>
                <a:spcPct val="0"/>
              </a:spcBef>
              <a:spcAft>
                <a:spcPct val="0"/>
              </a:spcAft>
              <a:defRPr sz="3800" b="1">
                <a:solidFill>
                  <a:srgbClr val="465176"/>
                </a:solidFill>
                <a:latin typeface="Arial" charset="0"/>
                <a:cs typeface="Arial" charset="0"/>
              </a:defRPr>
            </a:lvl3pPr>
            <a:lvl4pPr algn="l" defTabSz="457200" rtl="0" fontAlgn="base">
              <a:spcBef>
                <a:spcPct val="0"/>
              </a:spcBef>
              <a:spcAft>
                <a:spcPct val="0"/>
              </a:spcAft>
              <a:defRPr sz="3800" b="1">
                <a:solidFill>
                  <a:srgbClr val="465176"/>
                </a:solidFill>
                <a:latin typeface="Arial" charset="0"/>
                <a:cs typeface="Arial" charset="0"/>
              </a:defRPr>
            </a:lvl4pPr>
            <a:lvl5pPr algn="l" defTabSz="457200" rtl="0" fontAlgn="base">
              <a:spcBef>
                <a:spcPct val="0"/>
              </a:spcBef>
              <a:spcAft>
                <a:spcPct val="0"/>
              </a:spcAft>
              <a:defRPr sz="3800" b="1">
                <a:solidFill>
                  <a:srgbClr val="465176"/>
                </a:solidFill>
                <a:latin typeface="Arial" charset="0"/>
                <a:cs typeface="Arial" charset="0"/>
              </a:defRPr>
            </a:lvl5pPr>
            <a:lvl6pPr marL="457200" algn="l" defTabSz="457200" rtl="0" fontAlgn="base">
              <a:spcBef>
                <a:spcPct val="0"/>
              </a:spcBef>
              <a:spcAft>
                <a:spcPct val="0"/>
              </a:spcAft>
              <a:defRPr sz="3800" b="1">
                <a:solidFill>
                  <a:srgbClr val="465176"/>
                </a:solidFill>
                <a:latin typeface="Arial" charset="0"/>
                <a:cs typeface="Arial" charset="0"/>
              </a:defRPr>
            </a:lvl6pPr>
            <a:lvl7pPr marL="914400" algn="l" defTabSz="457200" rtl="0" fontAlgn="base">
              <a:spcBef>
                <a:spcPct val="0"/>
              </a:spcBef>
              <a:spcAft>
                <a:spcPct val="0"/>
              </a:spcAft>
              <a:defRPr sz="3800" b="1">
                <a:solidFill>
                  <a:srgbClr val="465176"/>
                </a:solidFill>
                <a:latin typeface="Arial" charset="0"/>
                <a:cs typeface="Arial" charset="0"/>
              </a:defRPr>
            </a:lvl7pPr>
            <a:lvl8pPr marL="1371600" algn="l" defTabSz="457200" rtl="0" fontAlgn="base">
              <a:spcBef>
                <a:spcPct val="0"/>
              </a:spcBef>
              <a:spcAft>
                <a:spcPct val="0"/>
              </a:spcAft>
              <a:defRPr sz="3800" b="1">
                <a:solidFill>
                  <a:srgbClr val="465176"/>
                </a:solidFill>
                <a:latin typeface="Arial" charset="0"/>
                <a:cs typeface="Arial" charset="0"/>
              </a:defRPr>
            </a:lvl8pPr>
            <a:lvl9pPr marL="1828800" algn="l" defTabSz="457200" rtl="0" fontAlgn="base">
              <a:spcBef>
                <a:spcPct val="0"/>
              </a:spcBef>
              <a:spcAft>
                <a:spcPct val="0"/>
              </a:spcAft>
              <a:defRPr sz="3800" b="1">
                <a:solidFill>
                  <a:srgbClr val="465176"/>
                </a:solidFill>
                <a:latin typeface="Arial" charset="0"/>
                <a:cs typeface="Arial" charset="0"/>
              </a:defRPr>
            </a:lvl9pPr>
          </a:lstStyle>
          <a:p>
            <a:pPr algn="ctr" fontAlgn="auto">
              <a:spcAft>
                <a:spcPts val="0"/>
              </a:spcAft>
              <a:defRPr/>
            </a:pPr>
            <a:r>
              <a:rPr lang="en-US" dirty="0" smtClean="0">
                <a:solidFill>
                  <a:srgbClr val="495176"/>
                </a:solidFill>
                <a:latin typeface="Calibri"/>
              </a:rPr>
              <a:t>MOD_27_18</a:t>
            </a:r>
          </a:p>
          <a:p>
            <a:pPr algn="ctr" fontAlgn="auto">
              <a:spcAft>
                <a:spcPts val="0"/>
              </a:spcAft>
              <a:defRPr/>
            </a:pPr>
            <a:endParaRPr lang="en-US" dirty="0" smtClean="0">
              <a:solidFill>
                <a:srgbClr val="495176"/>
              </a:solidFill>
              <a:latin typeface="Calibri"/>
            </a:endParaRPr>
          </a:p>
          <a:p>
            <a:pPr algn="ctr" fontAlgn="auto">
              <a:spcAft>
                <a:spcPts val="0"/>
              </a:spcAft>
              <a:defRPr/>
            </a:pPr>
            <a:endParaRPr lang="en-US" dirty="0" smtClean="0">
              <a:solidFill>
                <a:srgbClr val="495176"/>
              </a:solidFill>
              <a:latin typeface="Calibri"/>
            </a:endParaRPr>
          </a:p>
          <a:p>
            <a:pPr algn="ctr" fontAlgn="auto">
              <a:spcAft>
                <a:spcPts val="0"/>
              </a:spcAft>
              <a:defRPr/>
            </a:pPr>
            <a:r>
              <a:rPr lang="en-US" sz="2400" dirty="0">
                <a:solidFill>
                  <a:srgbClr val="495176"/>
                </a:solidFill>
                <a:latin typeface="Calibri"/>
              </a:rPr>
              <a:t>Interim arrangements in Appendix O for Instruction Profiling and Bid Offer Acceptance Quantity Outcomes in a Subset of Undo </a:t>
            </a:r>
            <a:r>
              <a:rPr lang="en-US" sz="2400" dirty="0" smtClean="0">
                <a:solidFill>
                  <a:srgbClr val="495176"/>
                </a:solidFill>
                <a:latin typeface="Calibri"/>
              </a:rPr>
              <a:t>Scenarios</a:t>
            </a:r>
            <a:endParaRPr lang="en-US" sz="2400" dirty="0">
              <a:solidFill>
                <a:srgbClr val="495176"/>
              </a:solidFill>
              <a:latin typeface="Calibri"/>
            </a:endParaRPr>
          </a:p>
        </p:txBody>
      </p:sp>
      <p:sp>
        <p:nvSpPr>
          <p:cNvPr id="2" name="Slide Number Placeholder 1"/>
          <p:cNvSpPr>
            <a:spLocks noGrp="1"/>
          </p:cNvSpPr>
          <p:nvPr>
            <p:ph type="sldNum" sz="quarter" idx="4294967295"/>
          </p:nvPr>
        </p:nvSpPr>
        <p:spPr>
          <a:xfrm>
            <a:off x="6553200" y="6356352"/>
            <a:ext cx="2133600" cy="365125"/>
          </a:xfrm>
        </p:spPr>
        <p:txBody>
          <a:bodyPr/>
          <a:lstStyle/>
          <a:p>
            <a:fld id="{8CD715F4-8812-4B09-B957-E02A56252AEC}" type="slidenum">
              <a:rPr lang="en-IE" smtClean="0">
                <a:solidFill>
                  <a:prstClr val="black">
                    <a:tint val="75000"/>
                  </a:prstClr>
                </a:solidFill>
              </a:rPr>
              <a:pPr/>
              <a:t>1</a:t>
            </a:fld>
            <a:endParaRPr lang="en-IE" dirty="0">
              <a:solidFill>
                <a:prstClr val="black">
                  <a:tint val="75000"/>
                </a:prstClr>
              </a:solidFill>
            </a:endParaRPr>
          </a:p>
        </p:txBody>
      </p:sp>
    </p:spTree>
    <p:extLst>
      <p:ext uri="{BB962C8B-B14F-4D97-AF65-F5344CB8AC3E}">
        <p14:creationId xmlns:p14="http://schemas.microsoft.com/office/powerpoint/2010/main" val="2636489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MWOF and PMWO – Happening in systems and modification</a:t>
            </a:r>
            <a:endParaRPr lang="en-IE"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10</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56252990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4725144"/>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725144"/>
                <a:ext cx="558166" cy="369332"/>
              </a:xfrm>
              <a:prstGeom prst="rect">
                <a:avLst/>
              </a:prstGeom>
              <a:noFill/>
            </p:spPr>
            <p:txBody>
              <a:bodyPr wrap="none" rtlCol="0">
                <a:spAutoFit/>
              </a:bodyPr>
              <a:lstStyle/>
              <a:p>
                <a:r>
                  <a:rPr lang="en-IE" dirty="0">
                    <a:solidFill>
                      <a:prstClr val="black"/>
                    </a:solidFill>
                  </a:rPr>
                  <a:t>FPN</a:t>
                </a:r>
              </a:p>
            </p:txBody>
          </p:sp>
          <p:cxnSp>
            <p:nvCxnSpPr>
              <p:cNvPr id="30" name="Straight Arrow Connector 29"/>
              <p:cNvCxnSpPr/>
              <p:nvPr/>
            </p:nvCxnSpPr>
            <p:spPr>
              <a:xfrm>
                <a:off x="2699792" y="435378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51380" y="4012704"/>
                <a:ext cx="1012521" cy="369332"/>
              </a:xfrm>
              <a:prstGeom prst="rect">
                <a:avLst/>
              </a:prstGeom>
              <a:noFill/>
              <a:ln>
                <a:noFill/>
              </a:ln>
            </p:spPr>
            <p:txBody>
              <a:bodyPr wrap="none" rtlCol="0">
                <a:spAutoFit/>
              </a:bodyPr>
              <a:lstStyle/>
              <a:p>
                <a:r>
                  <a:rPr lang="en-IE" dirty="0" smtClean="0">
                    <a:solidFill>
                      <a:srgbClr val="FF0000"/>
                    </a:solidFill>
                  </a:rPr>
                  <a:t>MWOF 1</a:t>
                </a:r>
                <a:endParaRPr lang="en-IE" dirty="0">
                  <a:solidFill>
                    <a:srgbClr val="FF0000"/>
                  </a:solidFill>
                </a:endParaRPr>
              </a:p>
            </p:txBody>
          </p:sp>
          <p:cxnSp>
            <p:nvCxnSpPr>
              <p:cNvPr id="32" name="Straight Connector 31"/>
              <p:cNvCxnSpPr/>
              <p:nvPr/>
            </p:nvCxnSpPr>
            <p:spPr>
              <a:xfrm>
                <a:off x="2051720" y="4725144"/>
                <a:ext cx="64807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699792" y="3284984"/>
                <a:ext cx="5189" cy="144016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710171" y="3284984"/>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574267" y="4725144"/>
                <a:ext cx="4301949" cy="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37" name="TextBox 36"/>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cxnSp>
        <p:nvCxnSpPr>
          <p:cNvPr id="21" name="Straight Connector 20"/>
          <p:cNvCxnSpPr/>
          <p:nvPr/>
        </p:nvCxnSpPr>
        <p:spPr>
          <a:xfrm>
            <a:off x="313688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870562" y="4059580"/>
            <a:ext cx="64807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887119" y="4064469"/>
            <a:ext cx="648072"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4390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MWOF and PMWO – Happening in systems and modification</a:t>
            </a:r>
            <a:endParaRPr lang="en-IE"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11</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58265430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4725144"/>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725144"/>
                <a:ext cx="558166" cy="369332"/>
              </a:xfrm>
              <a:prstGeom prst="rect">
                <a:avLst/>
              </a:prstGeom>
              <a:noFill/>
            </p:spPr>
            <p:txBody>
              <a:bodyPr wrap="none" rtlCol="0">
                <a:spAutoFit/>
              </a:bodyPr>
              <a:lstStyle/>
              <a:p>
                <a:r>
                  <a:rPr lang="en-IE" dirty="0">
                    <a:solidFill>
                      <a:prstClr val="black"/>
                    </a:solidFill>
                  </a:rPr>
                  <a:t>FPN</a:t>
                </a:r>
              </a:p>
            </p:txBody>
          </p:sp>
          <p:cxnSp>
            <p:nvCxnSpPr>
              <p:cNvPr id="30" name="Straight Arrow Connector 29"/>
              <p:cNvCxnSpPr/>
              <p:nvPr/>
            </p:nvCxnSpPr>
            <p:spPr>
              <a:xfrm>
                <a:off x="2699792" y="435378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51380" y="4012704"/>
                <a:ext cx="1012521" cy="369332"/>
              </a:xfrm>
              <a:prstGeom prst="rect">
                <a:avLst/>
              </a:prstGeom>
              <a:noFill/>
              <a:ln>
                <a:noFill/>
              </a:ln>
            </p:spPr>
            <p:txBody>
              <a:bodyPr wrap="none" rtlCol="0">
                <a:spAutoFit/>
              </a:bodyPr>
              <a:lstStyle/>
              <a:p>
                <a:r>
                  <a:rPr lang="en-IE" dirty="0" smtClean="0">
                    <a:solidFill>
                      <a:srgbClr val="FF0000"/>
                    </a:solidFill>
                  </a:rPr>
                  <a:t>MWOF 1</a:t>
                </a:r>
                <a:endParaRPr lang="en-IE" dirty="0">
                  <a:solidFill>
                    <a:srgbClr val="FF0000"/>
                  </a:solidFill>
                </a:endParaRPr>
              </a:p>
            </p:txBody>
          </p:sp>
          <p:cxnSp>
            <p:nvCxnSpPr>
              <p:cNvPr id="32" name="Straight Connector 31"/>
              <p:cNvCxnSpPr/>
              <p:nvPr/>
            </p:nvCxnSpPr>
            <p:spPr>
              <a:xfrm>
                <a:off x="2051720" y="4725144"/>
                <a:ext cx="64807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699792" y="3284984"/>
                <a:ext cx="5189" cy="144016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710171" y="3284984"/>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574267" y="4725144"/>
                <a:ext cx="4301949" cy="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37" name="TextBox 36"/>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cxnSp>
        <p:nvCxnSpPr>
          <p:cNvPr id="21" name="Straight Connector 20"/>
          <p:cNvCxnSpPr/>
          <p:nvPr/>
        </p:nvCxnSpPr>
        <p:spPr>
          <a:xfrm>
            <a:off x="313688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782568" y="226504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782568" y="1978057"/>
            <a:ext cx="1012521" cy="369332"/>
          </a:xfrm>
          <a:prstGeom prst="rect">
            <a:avLst/>
          </a:prstGeom>
          <a:noFill/>
          <a:ln>
            <a:noFill/>
          </a:ln>
        </p:spPr>
        <p:txBody>
          <a:bodyPr wrap="none" rtlCol="0">
            <a:spAutoFit/>
          </a:bodyPr>
          <a:lstStyle/>
          <a:p>
            <a:r>
              <a:rPr lang="en-IE" dirty="0" smtClean="0">
                <a:solidFill>
                  <a:srgbClr val="00B050"/>
                </a:solidFill>
              </a:rPr>
              <a:t>MWOF 2</a:t>
            </a:r>
            <a:endParaRPr lang="en-IE" dirty="0">
              <a:solidFill>
                <a:srgbClr val="00B050"/>
              </a:solidFill>
            </a:endParaRPr>
          </a:p>
        </p:txBody>
      </p:sp>
      <p:cxnSp>
        <p:nvCxnSpPr>
          <p:cNvPr id="38" name="Straight Connector 37"/>
          <p:cNvCxnSpPr/>
          <p:nvPr/>
        </p:nvCxnSpPr>
        <p:spPr>
          <a:xfrm>
            <a:off x="1870562" y="4059580"/>
            <a:ext cx="64807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887119" y="4064469"/>
            <a:ext cx="648072"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536580" y="2270655"/>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740396" y="2007532"/>
            <a:ext cx="1025345" cy="369332"/>
          </a:xfrm>
          <a:prstGeom prst="rect">
            <a:avLst/>
          </a:prstGeom>
          <a:noFill/>
          <a:ln>
            <a:noFill/>
          </a:ln>
        </p:spPr>
        <p:txBody>
          <a:bodyPr wrap="none" rtlCol="0">
            <a:spAutoFit/>
          </a:bodyPr>
          <a:lstStyle/>
          <a:p>
            <a:r>
              <a:rPr lang="en-IE" dirty="0" smtClean="0">
                <a:solidFill>
                  <a:srgbClr val="00B0F0"/>
                </a:solidFill>
              </a:rPr>
              <a:t>PMWO 1</a:t>
            </a:r>
            <a:endParaRPr lang="en-IE" dirty="0">
              <a:solidFill>
                <a:srgbClr val="00B0F0"/>
              </a:solidFill>
            </a:endParaRPr>
          </a:p>
        </p:txBody>
      </p:sp>
      <p:cxnSp>
        <p:nvCxnSpPr>
          <p:cNvPr id="49" name="Straight Connector 48"/>
          <p:cNvCxnSpPr/>
          <p:nvPr/>
        </p:nvCxnSpPr>
        <p:spPr>
          <a:xfrm flipV="1">
            <a:off x="2508593" y="2630695"/>
            <a:ext cx="5189" cy="144016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508593" y="2630695"/>
            <a:ext cx="27397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782568" y="2625080"/>
            <a:ext cx="864096" cy="142884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3646664" y="4070855"/>
            <a:ext cx="4031423" cy="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51183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MWOF and PMWO – Happening in systems and modification</a:t>
            </a:r>
            <a:endParaRPr lang="en-IE"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23561051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4725144"/>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725144"/>
                <a:ext cx="558166" cy="369332"/>
              </a:xfrm>
              <a:prstGeom prst="rect">
                <a:avLst/>
              </a:prstGeom>
              <a:noFill/>
            </p:spPr>
            <p:txBody>
              <a:bodyPr wrap="none" rtlCol="0">
                <a:spAutoFit/>
              </a:bodyPr>
              <a:lstStyle/>
              <a:p>
                <a:r>
                  <a:rPr lang="en-IE" dirty="0">
                    <a:solidFill>
                      <a:prstClr val="black"/>
                    </a:solidFill>
                  </a:rPr>
                  <a:t>FPN</a:t>
                </a:r>
              </a:p>
            </p:txBody>
          </p:sp>
          <p:cxnSp>
            <p:nvCxnSpPr>
              <p:cNvPr id="30" name="Straight Arrow Connector 29"/>
              <p:cNvCxnSpPr/>
              <p:nvPr/>
            </p:nvCxnSpPr>
            <p:spPr>
              <a:xfrm>
                <a:off x="2699792" y="435378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51380" y="4012704"/>
                <a:ext cx="1012521" cy="369332"/>
              </a:xfrm>
              <a:prstGeom prst="rect">
                <a:avLst/>
              </a:prstGeom>
              <a:noFill/>
              <a:ln>
                <a:noFill/>
              </a:ln>
            </p:spPr>
            <p:txBody>
              <a:bodyPr wrap="none" rtlCol="0">
                <a:spAutoFit/>
              </a:bodyPr>
              <a:lstStyle/>
              <a:p>
                <a:r>
                  <a:rPr lang="en-IE" dirty="0" smtClean="0">
                    <a:solidFill>
                      <a:srgbClr val="FF0000"/>
                    </a:solidFill>
                  </a:rPr>
                  <a:t>MWOF 1</a:t>
                </a:r>
                <a:endParaRPr lang="en-IE" dirty="0">
                  <a:solidFill>
                    <a:srgbClr val="FF0000"/>
                  </a:solidFill>
                </a:endParaRPr>
              </a:p>
            </p:txBody>
          </p:sp>
          <p:cxnSp>
            <p:nvCxnSpPr>
              <p:cNvPr id="32" name="Straight Connector 31"/>
              <p:cNvCxnSpPr/>
              <p:nvPr/>
            </p:nvCxnSpPr>
            <p:spPr>
              <a:xfrm>
                <a:off x="2051720" y="4725144"/>
                <a:ext cx="64807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699792" y="3284984"/>
                <a:ext cx="5189" cy="144016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710171" y="3284984"/>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788024" y="4725144"/>
                <a:ext cx="308819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37" name="TextBox 36"/>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cxnSp>
        <p:nvCxnSpPr>
          <p:cNvPr id="21" name="Straight Connector 20"/>
          <p:cNvCxnSpPr/>
          <p:nvPr/>
        </p:nvCxnSpPr>
        <p:spPr>
          <a:xfrm>
            <a:off x="313688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782568" y="226504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782568" y="1978057"/>
            <a:ext cx="1012521" cy="369332"/>
          </a:xfrm>
          <a:prstGeom prst="rect">
            <a:avLst/>
          </a:prstGeom>
          <a:noFill/>
          <a:ln>
            <a:noFill/>
          </a:ln>
        </p:spPr>
        <p:txBody>
          <a:bodyPr wrap="none" rtlCol="0">
            <a:spAutoFit/>
          </a:bodyPr>
          <a:lstStyle/>
          <a:p>
            <a:r>
              <a:rPr lang="en-IE" dirty="0" smtClean="0">
                <a:solidFill>
                  <a:srgbClr val="00B050"/>
                </a:solidFill>
              </a:rPr>
              <a:t>MWOF 2</a:t>
            </a:r>
            <a:endParaRPr lang="en-IE" dirty="0">
              <a:solidFill>
                <a:srgbClr val="00B050"/>
              </a:solidFill>
            </a:endParaRPr>
          </a:p>
        </p:txBody>
      </p:sp>
      <p:cxnSp>
        <p:nvCxnSpPr>
          <p:cNvPr id="38" name="Straight Connector 37"/>
          <p:cNvCxnSpPr/>
          <p:nvPr/>
        </p:nvCxnSpPr>
        <p:spPr>
          <a:xfrm>
            <a:off x="1870562" y="4059580"/>
            <a:ext cx="64807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352800" y="3059668"/>
            <a:ext cx="609600" cy="100557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962400" y="4065240"/>
            <a:ext cx="3746988"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887119" y="4064469"/>
            <a:ext cx="648072"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536580" y="2270655"/>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740396" y="2007532"/>
            <a:ext cx="1025345" cy="369332"/>
          </a:xfrm>
          <a:prstGeom prst="rect">
            <a:avLst/>
          </a:prstGeom>
          <a:noFill/>
          <a:ln>
            <a:noFill/>
          </a:ln>
        </p:spPr>
        <p:txBody>
          <a:bodyPr wrap="none" rtlCol="0">
            <a:spAutoFit/>
          </a:bodyPr>
          <a:lstStyle/>
          <a:p>
            <a:r>
              <a:rPr lang="en-IE" dirty="0" smtClean="0">
                <a:solidFill>
                  <a:srgbClr val="00B0F0"/>
                </a:solidFill>
              </a:rPr>
              <a:t>PMWO 1</a:t>
            </a:r>
            <a:endParaRPr lang="en-IE" dirty="0">
              <a:solidFill>
                <a:srgbClr val="00B0F0"/>
              </a:solidFill>
            </a:endParaRPr>
          </a:p>
        </p:txBody>
      </p:sp>
      <p:cxnSp>
        <p:nvCxnSpPr>
          <p:cNvPr id="49" name="Straight Connector 48"/>
          <p:cNvCxnSpPr/>
          <p:nvPr/>
        </p:nvCxnSpPr>
        <p:spPr>
          <a:xfrm flipV="1">
            <a:off x="2508593" y="2630695"/>
            <a:ext cx="5189" cy="144016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508593" y="2630695"/>
            <a:ext cx="27397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782568" y="2625080"/>
            <a:ext cx="864096" cy="142884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782568" y="2625080"/>
            <a:ext cx="570232" cy="439477"/>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2491766" y="2633520"/>
            <a:ext cx="5189" cy="144016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491766" y="2633520"/>
            <a:ext cx="27397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7579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MWOF and PMWO – Happening in systems and modification</a:t>
            </a:r>
            <a:endParaRPr lang="en-IE"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13</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304883538"/>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4725144"/>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725144"/>
                <a:ext cx="558166" cy="369332"/>
              </a:xfrm>
              <a:prstGeom prst="rect">
                <a:avLst/>
              </a:prstGeom>
              <a:noFill/>
            </p:spPr>
            <p:txBody>
              <a:bodyPr wrap="none" rtlCol="0">
                <a:spAutoFit/>
              </a:bodyPr>
              <a:lstStyle/>
              <a:p>
                <a:r>
                  <a:rPr lang="en-IE" dirty="0">
                    <a:solidFill>
                      <a:prstClr val="black"/>
                    </a:solidFill>
                  </a:rPr>
                  <a:t>FPN</a:t>
                </a:r>
              </a:p>
            </p:txBody>
          </p:sp>
          <p:cxnSp>
            <p:nvCxnSpPr>
              <p:cNvPr id="30" name="Straight Arrow Connector 29"/>
              <p:cNvCxnSpPr/>
              <p:nvPr/>
            </p:nvCxnSpPr>
            <p:spPr>
              <a:xfrm>
                <a:off x="2699792" y="435378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51380" y="4012704"/>
                <a:ext cx="1012521" cy="369332"/>
              </a:xfrm>
              <a:prstGeom prst="rect">
                <a:avLst/>
              </a:prstGeom>
              <a:noFill/>
              <a:ln>
                <a:noFill/>
              </a:ln>
            </p:spPr>
            <p:txBody>
              <a:bodyPr wrap="none" rtlCol="0">
                <a:spAutoFit/>
              </a:bodyPr>
              <a:lstStyle/>
              <a:p>
                <a:r>
                  <a:rPr lang="en-IE" dirty="0" smtClean="0">
                    <a:solidFill>
                      <a:srgbClr val="FF0000"/>
                    </a:solidFill>
                  </a:rPr>
                  <a:t>MWOF 1</a:t>
                </a:r>
                <a:endParaRPr lang="en-IE" dirty="0">
                  <a:solidFill>
                    <a:srgbClr val="FF0000"/>
                  </a:solidFill>
                </a:endParaRPr>
              </a:p>
            </p:txBody>
          </p:sp>
          <p:cxnSp>
            <p:nvCxnSpPr>
              <p:cNvPr id="32" name="Straight Connector 31"/>
              <p:cNvCxnSpPr/>
              <p:nvPr/>
            </p:nvCxnSpPr>
            <p:spPr>
              <a:xfrm>
                <a:off x="2051720" y="4725144"/>
                <a:ext cx="64807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699792" y="3284984"/>
                <a:ext cx="5189" cy="144016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710171" y="3284984"/>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788024" y="4725144"/>
                <a:ext cx="308819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37" name="TextBox 36"/>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cxnSp>
        <p:nvCxnSpPr>
          <p:cNvPr id="21" name="Straight Connector 20"/>
          <p:cNvCxnSpPr/>
          <p:nvPr/>
        </p:nvCxnSpPr>
        <p:spPr>
          <a:xfrm>
            <a:off x="313688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782568" y="226504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782568" y="1978057"/>
            <a:ext cx="1012521" cy="369332"/>
          </a:xfrm>
          <a:prstGeom prst="rect">
            <a:avLst/>
          </a:prstGeom>
          <a:noFill/>
          <a:ln>
            <a:noFill/>
          </a:ln>
        </p:spPr>
        <p:txBody>
          <a:bodyPr wrap="none" rtlCol="0">
            <a:spAutoFit/>
          </a:bodyPr>
          <a:lstStyle/>
          <a:p>
            <a:r>
              <a:rPr lang="en-IE" dirty="0" smtClean="0">
                <a:solidFill>
                  <a:srgbClr val="00B050"/>
                </a:solidFill>
              </a:rPr>
              <a:t>MWOF 2</a:t>
            </a:r>
            <a:endParaRPr lang="en-IE" dirty="0">
              <a:solidFill>
                <a:srgbClr val="00B050"/>
              </a:solidFill>
            </a:endParaRPr>
          </a:p>
        </p:txBody>
      </p:sp>
      <p:cxnSp>
        <p:nvCxnSpPr>
          <p:cNvPr id="38" name="Straight Connector 37"/>
          <p:cNvCxnSpPr/>
          <p:nvPr/>
        </p:nvCxnSpPr>
        <p:spPr>
          <a:xfrm>
            <a:off x="1870562" y="4059580"/>
            <a:ext cx="64807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352800" y="3059668"/>
            <a:ext cx="609600" cy="100557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962400" y="4065240"/>
            <a:ext cx="3746988"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332698" y="2701689"/>
            <a:ext cx="0" cy="360040"/>
          </a:xfrm>
          <a:prstGeom prst="straightConnector1">
            <a:avLst/>
          </a:prstGeom>
          <a:ln w="1905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683730" y="2376864"/>
            <a:ext cx="1025345" cy="369332"/>
          </a:xfrm>
          <a:prstGeom prst="rect">
            <a:avLst/>
          </a:prstGeom>
          <a:noFill/>
          <a:ln>
            <a:noFill/>
          </a:ln>
        </p:spPr>
        <p:txBody>
          <a:bodyPr wrap="none" rtlCol="0">
            <a:spAutoFit/>
          </a:bodyPr>
          <a:lstStyle/>
          <a:p>
            <a:r>
              <a:rPr lang="en-IE" dirty="0" smtClean="0">
                <a:solidFill>
                  <a:schemeClr val="accent4"/>
                </a:solidFill>
              </a:rPr>
              <a:t>PMWO 2</a:t>
            </a:r>
            <a:endParaRPr lang="en-IE" dirty="0">
              <a:solidFill>
                <a:schemeClr val="accent4"/>
              </a:solidFill>
            </a:endParaRPr>
          </a:p>
        </p:txBody>
      </p:sp>
      <p:cxnSp>
        <p:nvCxnSpPr>
          <p:cNvPr id="44" name="Straight Connector 43"/>
          <p:cNvCxnSpPr/>
          <p:nvPr/>
        </p:nvCxnSpPr>
        <p:spPr>
          <a:xfrm>
            <a:off x="1887119" y="4064469"/>
            <a:ext cx="648072"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332698" y="3051297"/>
            <a:ext cx="4368538"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536580" y="2270655"/>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740396" y="2007532"/>
            <a:ext cx="1025345" cy="369332"/>
          </a:xfrm>
          <a:prstGeom prst="rect">
            <a:avLst/>
          </a:prstGeom>
          <a:noFill/>
          <a:ln>
            <a:noFill/>
          </a:ln>
        </p:spPr>
        <p:txBody>
          <a:bodyPr wrap="none" rtlCol="0">
            <a:spAutoFit/>
          </a:bodyPr>
          <a:lstStyle/>
          <a:p>
            <a:r>
              <a:rPr lang="en-IE" dirty="0" smtClean="0">
                <a:solidFill>
                  <a:srgbClr val="00B0F0"/>
                </a:solidFill>
              </a:rPr>
              <a:t>PMWO 1</a:t>
            </a:r>
            <a:endParaRPr lang="en-IE" dirty="0">
              <a:solidFill>
                <a:srgbClr val="00B0F0"/>
              </a:solidFill>
            </a:endParaRPr>
          </a:p>
        </p:txBody>
      </p:sp>
      <p:cxnSp>
        <p:nvCxnSpPr>
          <p:cNvPr id="49" name="Straight Connector 48"/>
          <p:cNvCxnSpPr/>
          <p:nvPr/>
        </p:nvCxnSpPr>
        <p:spPr>
          <a:xfrm flipV="1">
            <a:off x="2508593" y="2630695"/>
            <a:ext cx="5189" cy="144016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508593" y="2630695"/>
            <a:ext cx="27397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782568" y="2625080"/>
            <a:ext cx="864096" cy="142884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782568" y="2625080"/>
            <a:ext cx="570232" cy="439477"/>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2491766" y="2633520"/>
            <a:ext cx="5189" cy="144016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491766" y="2633520"/>
            <a:ext cx="27397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2508592" y="2633520"/>
            <a:ext cx="5189" cy="1440162"/>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508592" y="2633520"/>
            <a:ext cx="27397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762466" y="2625079"/>
            <a:ext cx="570232" cy="439477"/>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657600" y="2602468"/>
            <a:ext cx="3896388" cy="369332"/>
          </a:xfrm>
          <a:prstGeom prst="rect">
            <a:avLst/>
          </a:prstGeom>
          <a:noFill/>
        </p:spPr>
        <p:txBody>
          <a:bodyPr wrap="none" rtlCol="0">
            <a:spAutoFit/>
          </a:bodyPr>
          <a:lstStyle/>
          <a:p>
            <a:r>
              <a:rPr lang="en-IE" dirty="0" smtClean="0">
                <a:solidFill>
                  <a:prstClr val="black"/>
                </a:solidFill>
              </a:rPr>
              <a:t>Time of PMWO 2 correctly follows rules</a:t>
            </a:r>
          </a:p>
        </p:txBody>
      </p:sp>
    </p:spTree>
    <p:extLst>
      <p:ext uri="{BB962C8B-B14F-4D97-AF65-F5344CB8AC3E}">
        <p14:creationId xmlns:p14="http://schemas.microsoft.com/office/powerpoint/2010/main" val="23549801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E" dirty="0" smtClean="0"/>
              <a:t>Scenario 2 – SYNC with DESY after reach MSG but before reach Min On Time (H.15.2.3 for Table 3):</a:t>
            </a:r>
          </a:p>
          <a:p>
            <a:pPr lvl="1"/>
            <a:r>
              <a:rPr lang="en-AU" dirty="0"/>
              <a:t>If a subsequent DESY Dispatch Instruction has an Instruction Effective Time which is between the Instruction Effective Time of a prior SYNC Dispatch Instruction and the time when the Physical Notification Instruction Profile for the SYNC Dispatch Instruction reaches the Generator Unit’s Registered Minimum Stable Generation, then the Dispatch Instruction having the preceding SYNC Instruction Code shall be ignored.</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14</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58282006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811993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SYNC and DESY after MSG before Min On Time – Intention of Rules</a:t>
            </a:r>
            <a:endParaRPr lang="en-IE"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15</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303371276"/>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1"/>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12" name="TextBox 1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14" name="TextBox 13"/>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cxnSp>
        <p:nvCxnSpPr>
          <p:cNvPr id="16" name="Straight Connector 15"/>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79406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 – </a:t>
            </a:r>
            <a:r>
              <a:rPr lang="en-IE" sz="1800" dirty="0"/>
              <a:t>Intention of Rules</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16</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29308786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19761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8092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6" name="Straight Connector 75"/>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 – </a:t>
            </a:r>
            <a:r>
              <a:rPr lang="en-IE" sz="1800" dirty="0"/>
              <a:t>Intention of Rules</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17</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80289208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543278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069448" y="3130938"/>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5257800" y="3195234"/>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4330932" y="3201582"/>
            <a:ext cx="926868"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2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 – </a:t>
            </a:r>
            <a:r>
              <a:rPr lang="en-IE" sz="1800" dirty="0"/>
              <a:t>Intention of Rules</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18</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05734882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543278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069448" y="3130938"/>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5257800" y="3195234"/>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67120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3486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106796" y="3217566"/>
            <a:ext cx="1224136" cy="144016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74848" y="3221997"/>
            <a:ext cx="864096" cy="142884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6126224" y="4642090"/>
            <a:ext cx="1579340" cy="115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330932" y="3217566"/>
            <a:ext cx="926868"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6138944" y="4760032"/>
            <a:ext cx="57306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712012"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4800600"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76" name="Straight Connector 75"/>
          <p:cNvCxnSpPr/>
          <p:nvPr/>
        </p:nvCxnSpPr>
        <p:spPr>
          <a:xfrm>
            <a:off x="6138944"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3220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8" name="Straight Connector 77"/>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 – </a:t>
            </a:r>
            <a:r>
              <a:rPr lang="en-IE" sz="1800" dirty="0"/>
              <a:t>Happening in systems and modification </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19</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727493906"/>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09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IE" dirty="0" smtClean="0"/>
              <a:t>Proposed approach high level:</a:t>
            </a:r>
          </a:p>
          <a:p>
            <a:pPr lvl="1"/>
            <a:r>
              <a:rPr lang="en-IE" dirty="0" smtClean="0"/>
              <a:t>There are a number of scenarios, the occurrence of which would be expected to be relatively rare, which have been observed as part of certification that the outcome in systems is different to that in rules;</a:t>
            </a:r>
          </a:p>
          <a:p>
            <a:pPr lvl="1"/>
            <a:r>
              <a:rPr lang="en-IE" dirty="0" smtClean="0"/>
              <a:t>In order to move towards substantive compliance under certification, for a period of time until these defects have been remedied and can be deployed to the live system, interim provisions which outline the outcome in the scenarios affected will prevail.</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73981518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1705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8" name="Straight Connector 77"/>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3106796" y="3200005"/>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325876" y="3201582"/>
            <a:ext cx="3294124" cy="357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 – </a:t>
            </a:r>
            <a:r>
              <a:rPr lang="en-IE" sz="1800" dirty="0"/>
              <a:t>Happening in systems and modification </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20</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08141885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6307076" y="2845112"/>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943744" y="2471034"/>
            <a:ext cx="668132" cy="369332"/>
          </a:xfrm>
          <a:prstGeom prst="rect">
            <a:avLst/>
          </a:prstGeom>
          <a:noFill/>
        </p:spPr>
        <p:txBody>
          <a:bodyPr wrap="none" rtlCol="0">
            <a:spAutoFit/>
          </a:bodyPr>
          <a:lstStyle/>
          <a:p>
            <a:r>
              <a:rPr lang="en-IE" dirty="0" smtClean="0">
                <a:solidFill>
                  <a:srgbClr val="00B0F0"/>
                </a:solidFill>
              </a:rPr>
              <a:t>PSYN</a:t>
            </a:r>
            <a:endParaRPr lang="en-IE" dirty="0">
              <a:solidFill>
                <a:srgbClr val="00B0F0"/>
              </a:solidFill>
            </a:endParaRPr>
          </a:p>
        </p:txBody>
      </p:sp>
    </p:spTree>
    <p:extLst>
      <p:ext uri="{BB962C8B-B14F-4D97-AF65-F5344CB8AC3E}">
        <p14:creationId xmlns:p14="http://schemas.microsoft.com/office/powerpoint/2010/main" val="2584299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8" name="Straight Connector 77"/>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3106796" y="3200005"/>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325876" y="3201582"/>
            <a:ext cx="3294124" cy="357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 – </a:t>
            </a:r>
            <a:r>
              <a:rPr lang="en-IE" sz="1800" dirty="0"/>
              <a:t>Happening in systems and modification </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21</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28076461"/>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543278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069448" y="3130938"/>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5257800" y="3195234"/>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6307076" y="2845112"/>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943744" y="2471034"/>
            <a:ext cx="668132" cy="369332"/>
          </a:xfrm>
          <a:prstGeom prst="rect">
            <a:avLst/>
          </a:prstGeom>
          <a:noFill/>
        </p:spPr>
        <p:txBody>
          <a:bodyPr wrap="none" rtlCol="0">
            <a:spAutoFit/>
          </a:bodyPr>
          <a:lstStyle/>
          <a:p>
            <a:r>
              <a:rPr lang="en-IE" dirty="0" smtClean="0">
                <a:solidFill>
                  <a:srgbClr val="00B0F0"/>
                </a:solidFill>
              </a:rPr>
              <a:t>PSYN</a:t>
            </a:r>
            <a:endParaRPr lang="en-IE" dirty="0">
              <a:solidFill>
                <a:srgbClr val="00B0F0"/>
              </a:solidFill>
            </a:endParaRPr>
          </a:p>
        </p:txBody>
      </p:sp>
      <p:cxnSp>
        <p:nvCxnSpPr>
          <p:cNvPr id="77" name="Straight Connector 76"/>
          <p:cNvCxnSpPr/>
          <p:nvPr/>
        </p:nvCxnSpPr>
        <p:spPr>
          <a:xfrm>
            <a:off x="4330932" y="3201582"/>
            <a:ext cx="926868"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6340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9" name="Straight Connector 68"/>
          <p:cNvCxnSpPr/>
          <p:nvPr/>
        </p:nvCxnSpPr>
        <p:spPr>
          <a:xfrm flipV="1">
            <a:off x="3106796" y="3200005"/>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325876" y="3201582"/>
            <a:ext cx="3294124" cy="357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 – </a:t>
            </a:r>
            <a:r>
              <a:rPr lang="en-IE" sz="1800" dirty="0"/>
              <a:t>Happening in systems and modification </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34001961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543278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069448" y="3130938"/>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5257800" y="3195234"/>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67120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3486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106796" y="3217566"/>
            <a:ext cx="1224136" cy="144016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74848" y="3221997"/>
            <a:ext cx="864096" cy="142884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6126224" y="4642090"/>
            <a:ext cx="1579340" cy="115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330932" y="3217566"/>
            <a:ext cx="926868"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1871684" y="4646406"/>
            <a:ext cx="126673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6307076" y="2845112"/>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943744" y="2471034"/>
            <a:ext cx="668132" cy="369332"/>
          </a:xfrm>
          <a:prstGeom prst="rect">
            <a:avLst/>
          </a:prstGeom>
          <a:noFill/>
        </p:spPr>
        <p:txBody>
          <a:bodyPr wrap="none" rtlCol="0">
            <a:spAutoFit/>
          </a:bodyPr>
          <a:lstStyle/>
          <a:p>
            <a:r>
              <a:rPr lang="en-IE" dirty="0" smtClean="0">
                <a:solidFill>
                  <a:srgbClr val="00B0F0"/>
                </a:solidFill>
              </a:rPr>
              <a:t>PSYN</a:t>
            </a:r>
            <a:endParaRPr lang="en-IE" dirty="0">
              <a:solidFill>
                <a:srgbClr val="00B0F0"/>
              </a:solidFill>
            </a:endParaRPr>
          </a:p>
        </p:txBody>
      </p:sp>
      <p:cxnSp>
        <p:nvCxnSpPr>
          <p:cNvPr id="77" name="Straight Arrow Connector 76"/>
          <p:cNvCxnSpPr/>
          <p:nvPr/>
        </p:nvCxnSpPr>
        <p:spPr>
          <a:xfrm>
            <a:off x="6138944" y="4760032"/>
            <a:ext cx="57306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6712012"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800600"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6138944"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40797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IE" dirty="0" smtClean="0"/>
              <a:t>Scenario 3 – DESY with SYNC after reach zero before Min Off Time (H.15.2.5 for Table 3):</a:t>
            </a:r>
          </a:p>
          <a:p>
            <a:pPr lvl="1"/>
            <a:r>
              <a:rPr lang="en-AU" dirty="0"/>
              <a:t>If a subsequent SYNC Dispatch Instruction has an Instruction Effective Time which is between the Instruction Effective Time of a prior DESY Dispatch Instruction and the Instruction Effective Time for the corresponding PDES Pseudo Dispatch Instruction that would nominally be created, but after the time when the Physical Notification Instruction Profile for the DESY Dispatch Instruction reaches zero, then the PDES Pseudo Dispatch Instruction that would nominally be created for the corresponding DESY Dispatch Instruction shall be created.</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23</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598308866"/>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72515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DESY and SYNC after zero before Min Off Time – </a:t>
            </a:r>
            <a:r>
              <a:rPr lang="en-IE" sz="1800" dirty="0"/>
              <a:t>Intention of Rules</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24</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39002963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886200"/>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39877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874327" y="3201582"/>
            <a:ext cx="4234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DESY and SYNC after zero before Min Off </a:t>
            </a:r>
            <a:r>
              <a:rPr lang="en-IE" sz="1800" dirty="0" smtClean="0"/>
              <a:t>Time – </a:t>
            </a:r>
            <a:r>
              <a:rPr lang="en-IE" sz="1800" dirty="0"/>
              <a:t>Intention of Rules</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25</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8633403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4678290" y="4356973"/>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482251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4518072"/>
              <a:ext cx="18645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823180" y="5562600"/>
              <a:ext cx="164960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23180"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5022034"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406118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4490143"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648200"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886200"/>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741284" y="3858168"/>
            <a:ext cx="432048" cy="77973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164937" y="4641304"/>
            <a:ext cx="48326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3357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874327" y="3201582"/>
            <a:ext cx="4234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DESY and SYNC after zero before Min Off </a:t>
            </a:r>
            <a:r>
              <a:rPr lang="en-IE" sz="1800" dirty="0" smtClean="0"/>
              <a:t>Time – </a:t>
            </a:r>
            <a:r>
              <a:rPr lang="en-IE" sz="1800" dirty="0"/>
              <a:t>Intention of Rules</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26</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65003297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4678290" y="4356973"/>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482251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4518072"/>
              <a:ext cx="18645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06118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4490143"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648200"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886200"/>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741284" y="3858168"/>
            <a:ext cx="432048" cy="77973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164937" y="4641304"/>
            <a:ext cx="48326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733800" y="3886200"/>
            <a:ext cx="432048" cy="77973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191000" y="4648200"/>
            <a:ext cx="483263"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4643264" y="3200400"/>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5867400" y="3200400"/>
            <a:ext cx="1752600" cy="118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973010" y="2478313"/>
            <a:ext cx="668132" cy="369332"/>
          </a:xfrm>
          <a:prstGeom prst="rect">
            <a:avLst/>
          </a:prstGeom>
          <a:noFill/>
          <a:ln>
            <a:noFill/>
          </a:ln>
        </p:spPr>
        <p:txBody>
          <a:bodyPr wrap="none" rtlCol="0">
            <a:spAutoFit/>
          </a:bodyPr>
          <a:lstStyle/>
          <a:p>
            <a:r>
              <a:rPr lang="en-IE" dirty="0" smtClean="0">
                <a:solidFill>
                  <a:srgbClr val="00B0F0"/>
                </a:solidFill>
              </a:rPr>
              <a:t>PSYN</a:t>
            </a:r>
            <a:endParaRPr lang="en-IE" dirty="0">
              <a:solidFill>
                <a:srgbClr val="00B0F0"/>
              </a:solidFill>
            </a:endParaRPr>
          </a:p>
        </p:txBody>
      </p:sp>
      <p:cxnSp>
        <p:nvCxnSpPr>
          <p:cNvPr id="87" name="Straight Arrow Connector 86"/>
          <p:cNvCxnSpPr/>
          <p:nvPr/>
        </p:nvCxnSpPr>
        <p:spPr>
          <a:xfrm>
            <a:off x="6304206" y="2859313"/>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869256" y="3886200"/>
            <a:ext cx="1864544"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4648200" y="4902696"/>
            <a:ext cx="164960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4648200" y="4674096"/>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4847054" y="4826496"/>
            <a:ext cx="1401346" cy="369332"/>
          </a:xfrm>
          <a:prstGeom prst="rect">
            <a:avLst/>
          </a:prstGeom>
          <a:noFill/>
        </p:spPr>
        <p:txBody>
          <a:bodyPr wrap="none" rtlCol="0">
            <a:spAutoFit/>
          </a:bodyPr>
          <a:lstStyle/>
          <a:p>
            <a:r>
              <a:rPr lang="en-IE" dirty="0">
                <a:solidFill>
                  <a:prstClr val="black"/>
                </a:solidFill>
              </a:rPr>
              <a:t>Min On Time</a:t>
            </a:r>
          </a:p>
        </p:txBody>
      </p:sp>
    </p:spTree>
    <p:extLst>
      <p:ext uri="{BB962C8B-B14F-4D97-AF65-F5344CB8AC3E}">
        <p14:creationId xmlns:p14="http://schemas.microsoft.com/office/powerpoint/2010/main" val="37700051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DESY and SYNC after zero before Min Off </a:t>
            </a:r>
            <a:r>
              <a:rPr lang="en-IE" sz="1800" dirty="0" smtClean="0"/>
              <a:t>Time – </a:t>
            </a:r>
            <a:r>
              <a:rPr lang="en-IE" sz="1800" dirty="0"/>
              <a:t>Happening in systems and modification </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27</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2199202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886200"/>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4314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DESY and SYNC after zero before Min Off </a:t>
            </a:r>
            <a:r>
              <a:rPr lang="en-IE" sz="1800" dirty="0" smtClean="0"/>
              <a:t>Time – </a:t>
            </a:r>
            <a:r>
              <a:rPr lang="en-IE" sz="1800" dirty="0"/>
              <a:t>Happening in systems and modification </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28</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28677711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0" name="Group 9"/>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8738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5104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3886200"/>
            <a:ext cx="186430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173089" y="4648200"/>
            <a:ext cx="3532475" cy="8384"/>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900055"/>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895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874327" y="3201582"/>
            <a:ext cx="4234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DESY and SYNC after zero before Min Off </a:t>
            </a:r>
            <a:r>
              <a:rPr lang="en-IE" sz="1800" dirty="0" smtClean="0"/>
              <a:t>Time – </a:t>
            </a:r>
            <a:r>
              <a:rPr lang="en-IE" sz="1800" dirty="0"/>
              <a:t>Happening in systems and modification </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29</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924754423"/>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4678290" y="4356973"/>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482251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4518072"/>
              <a:ext cx="18645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06118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4490143"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8738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5104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3886200"/>
            <a:ext cx="186430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173089" y="4648200"/>
            <a:ext cx="3532475" cy="8384"/>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648200"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900055"/>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741284" y="3858168"/>
            <a:ext cx="432048" cy="77973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164937" y="4641304"/>
            <a:ext cx="48326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4648200" y="4902696"/>
            <a:ext cx="164960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4648200" y="4674096"/>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847054" y="4826496"/>
            <a:ext cx="1401346" cy="369332"/>
          </a:xfrm>
          <a:prstGeom prst="rect">
            <a:avLst/>
          </a:prstGeom>
          <a:noFill/>
        </p:spPr>
        <p:txBody>
          <a:bodyPr wrap="none" rtlCol="0">
            <a:spAutoFit/>
          </a:bodyPr>
          <a:lstStyle/>
          <a:p>
            <a:r>
              <a:rPr lang="en-IE" dirty="0">
                <a:solidFill>
                  <a:prstClr val="black"/>
                </a:solidFill>
              </a:rPr>
              <a:t>Min On Time</a:t>
            </a:r>
          </a:p>
        </p:txBody>
      </p:sp>
    </p:spTree>
    <p:extLst>
      <p:ext uri="{BB962C8B-B14F-4D97-AF65-F5344CB8AC3E}">
        <p14:creationId xmlns:p14="http://schemas.microsoft.com/office/powerpoint/2010/main" val="2914388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sz="2400" dirty="0" smtClean="0"/>
              <a:t>Change in approach for interim provision dates versus what is in modification proposal to standardise with other provisions:</a:t>
            </a:r>
          </a:p>
          <a:p>
            <a:pPr lvl="1"/>
            <a:r>
              <a:rPr lang="en-AU" sz="2000" dirty="0" smtClean="0"/>
              <a:t>H.15.2.1-6: “Until </a:t>
            </a:r>
            <a:r>
              <a:rPr lang="en-AU" sz="2000" dirty="0"/>
              <a:t>the date that is </a:t>
            </a:r>
            <a:r>
              <a:rPr lang="en-AU" sz="2000" u="sng" strike="sngStrike" dirty="0">
                <a:solidFill>
                  <a:srgbClr val="FF0000"/>
                </a:solidFill>
              </a:rPr>
              <a:t>[six months] after the Cutover </a:t>
            </a:r>
            <a:r>
              <a:rPr lang="en-AU" sz="2000" u="sng" strike="sngStrike" dirty="0" err="1">
                <a:solidFill>
                  <a:srgbClr val="FF0000"/>
                </a:solidFill>
              </a:rPr>
              <a:t>Time</a:t>
            </a:r>
            <a:r>
              <a:rPr lang="en-AU" sz="2000" dirty="0" err="1" smtClean="0">
                <a:solidFill>
                  <a:srgbClr val="FF0000"/>
                </a:solidFill>
              </a:rPr>
              <a:t>the</a:t>
            </a:r>
            <a:r>
              <a:rPr lang="en-AU" sz="2000" u="sng" dirty="0" smtClean="0">
                <a:solidFill>
                  <a:srgbClr val="FF0000"/>
                </a:solidFill>
              </a:rPr>
              <a:t> MOD_27_18 </a:t>
            </a:r>
            <a:r>
              <a:rPr lang="en-AU" sz="2000" u="sng" dirty="0">
                <a:solidFill>
                  <a:srgbClr val="FF0000"/>
                </a:solidFill>
              </a:rPr>
              <a:t>Deployment Date</a:t>
            </a:r>
            <a:r>
              <a:rPr lang="en-AU" sz="2000" dirty="0"/>
              <a:t>, paragraph 10 of Appendix O shall be replaced with</a:t>
            </a:r>
            <a:r>
              <a:rPr lang="en-AU" sz="2000" dirty="0" smtClean="0"/>
              <a:t>:”</a:t>
            </a:r>
          </a:p>
          <a:p>
            <a:pPr lvl="1"/>
            <a:r>
              <a:rPr lang="en-IE" sz="2000" dirty="0" smtClean="0"/>
              <a:t>In the glossary:</a:t>
            </a:r>
            <a:endParaRPr lang="en-IE" sz="20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58672347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Table 2"/>
          <p:cNvGraphicFramePr>
            <a:graphicFrameLocks noGrp="1"/>
          </p:cNvGraphicFramePr>
          <p:nvPr>
            <p:extLst>
              <p:ext uri="{D42A27DB-BD31-4B8C-83A1-F6EECF244321}">
                <p14:modId xmlns:p14="http://schemas.microsoft.com/office/powerpoint/2010/main" val="658855329"/>
              </p:ext>
            </p:extLst>
          </p:nvPr>
        </p:nvGraphicFramePr>
        <p:xfrm>
          <a:off x="1933575" y="4114800"/>
          <a:ext cx="5276850" cy="1051560"/>
        </p:xfrm>
        <a:graphic>
          <a:graphicData uri="http://schemas.openxmlformats.org/drawingml/2006/table">
            <a:tbl>
              <a:tblPr firstRow="1" firstCol="1" bandRow="1">
                <a:tableStyleId>{5C22544A-7EE6-4342-B048-85BDC9FD1C3A}</a:tableStyleId>
              </a:tblPr>
              <a:tblGrid>
                <a:gridCol w="1308735"/>
                <a:gridCol w="3968115"/>
              </a:tblGrid>
              <a:tr h="841375">
                <a:tc>
                  <a:txBody>
                    <a:bodyPr/>
                    <a:lstStyle/>
                    <a:p>
                      <a:pPr fontAlgn="auto" hangingPunct="1">
                        <a:lnSpc>
                          <a:spcPct val="115000"/>
                        </a:lnSpc>
                        <a:spcBef>
                          <a:spcPts val="600"/>
                        </a:spcBef>
                        <a:spcAft>
                          <a:spcPts val="600"/>
                        </a:spcAft>
                      </a:pPr>
                      <a:r>
                        <a:rPr lang="en-IE" sz="1200" b="0" u="none" dirty="0" smtClean="0">
                          <a:solidFill>
                            <a:schemeClr val="tx1"/>
                          </a:solidFill>
                          <a:effectLst/>
                        </a:rPr>
                        <a:t>Mod_27_18 </a:t>
                      </a:r>
                      <a:r>
                        <a:rPr lang="en-IE" sz="1200" b="0" u="none" dirty="0">
                          <a:solidFill>
                            <a:schemeClr val="tx1"/>
                          </a:solidFill>
                          <a:effectLst/>
                        </a:rPr>
                        <a:t>Deployment Date</a:t>
                      </a:r>
                      <a:endParaRPr lang="en-IE" sz="1050" b="0" u="none" dirty="0">
                        <a:solidFill>
                          <a:schemeClr val="tx1"/>
                        </a:solidFill>
                        <a:effectLst/>
                        <a:latin typeface="Times New Roman"/>
                        <a:ea typeface="Times New Roman"/>
                      </a:endParaRPr>
                    </a:p>
                  </a:txBody>
                  <a:tcPr marL="68580" marR="68580" marT="0" marB="0">
                    <a:noFill/>
                  </a:tcPr>
                </a:tc>
                <a:tc>
                  <a:txBody>
                    <a:bodyPr/>
                    <a:lstStyle/>
                    <a:p>
                      <a:pPr algn="just" fontAlgn="auto" hangingPunct="1">
                        <a:lnSpc>
                          <a:spcPct val="115000"/>
                        </a:lnSpc>
                        <a:spcBef>
                          <a:spcPts val="600"/>
                        </a:spcBef>
                        <a:spcAft>
                          <a:spcPts val="600"/>
                        </a:spcAft>
                      </a:pPr>
                      <a:r>
                        <a:rPr lang="en-IE" sz="1200" b="0" u="none" dirty="0">
                          <a:solidFill>
                            <a:schemeClr val="tx1"/>
                          </a:solidFill>
                          <a:effectLst/>
                        </a:rPr>
                        <a:t>means the date proposed by the Market Operator following discussion with the Modifications Committee, and approved by the Regulatory Authorities for the purpose of </a:t>
                      </a:r>
                      <a:r>
                        <a:rPr lang="en-IE" sz="1200" b="0" u="none" dirty="0" smtClean="0">
                          <a:solidFill>
                            <a:schemeClr val="tx1"/>
                          </a:solidFill>
                          <a:effectLst/>
                        </a:rPr>
                        <a:t>H.15.2, </a:t>
                      </a:r>
                      <a:r>
                        <a:rPr lang="en-IE" sz="1200" b="0" u="none" dirty="0">
                          <a:solidFill>
                            <a:schemeClr val="tx1"/>
                          </a:solidFill>
                          <a:effectLst/>
                        </a:rPr>
                        <a:t>such date to be published on the Market Operator web site at least three Working Days in advance of the date concerned.</a:t>
                      </a:r>
                      <a:endParaRPr lang="en-IE" sz="1050" b="0" u="none" dirty="0">
                        <a:solidFill>
                          <a:schemeClr val="tx1"/>
                        </a:solidFill>
                        <a:effectLst/>
                        <a:latin typeface="Times New Roman"/>
                        <a:ea typeface="Times New Roman"/>
                      </a:endParaRPr>
                    </a:p>
                  </a:txBody>
                  <a:tcPr marL="68580" marR="68580" marT="0" marB="0">
                    <a:noFill/>
                  </a:tcPr>
                </a:tc>
              </a:tr>
            </a:tbl>
          </a:graphicData>
        </a:graphic>
      </p:graphicFrame>
    </p:spTree>
    <p:extLst>
      <p:ext uri="{BB962C8B-B14F-4D97-AF65-F5344CB8AC3E}">
        <p14:creationId xmlns:p14="http://schemas.microsoft.com/office/powerpoint/2010/main" val="2643427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874327" y="3201582"/>
            <a:ext cx="4234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DESY and SYNC after zero before Min Off </a:t>
            </a:r>
            <a:r>
              <a:rPr lang="en-IE" sz="1800" dirty="0" smtClean="0"/>
              <a:t>Time – </a:t>
            </a:r>
            <a:r>
              <a:rPr lang="en-IE" sz="1800" dirty="0"/>
              <a:t>Happening in systems and modification </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30</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59765130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4678290" y="4356973"/>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482251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4518072"/>
              <a:ext cx="18645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06118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4490143"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8738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5104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3886200"/>
            <a:ext cx="186430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173089" y="4648200"/>
            <a:ext cx="3532475" cy="8384"/>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648200"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900055"/>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741284" y="3858168"/>
            <a:ext cx="432048" cy="77973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164937" y="4641304"/>
            <a:ext cx="48326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869256" y="3886200"/>
            <a:ext cx="1864544"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733800" y="3886200"/>
            <a:ext cx="432048" cy="77973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191000" y="4648200"/>
            <a:ext cx="483263"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4643264" y="3200400"/>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5867400" y="3200400"/>
            <a:ext cx="1752600" cy="118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973010" y="2478313"/>
            <a:ext cx="668132" cy="369332"/>
          </a:xfrm>
          <a:prstGeom prst="rect">
            <a:avLst/>
          </a:prstGeom>
          <a:noFill/>
          <a:ln>
            <a:noFill/>
          </a:ln>
        </p:spPr>
        <p:txBody>
          <a:bodyPr wrap="none" rtlCol="0">
            <a:spAutoFit/>
          </a:bodyPr>
          <a:lstStyle/>
          <a:p>
            <a:r>
              <a:rPr lang="en-IE" dirty="0" smtClean="0">
                <a:solidFill>
                  <a:srgbClr val="00B0F0"/>
                </a:solidFill>
              </a:rPr>
              <a:t>PSYN</a:t>
            </a:r>
            <a:endParaRPr lang="en-IE" dirty="0">
              <a:solidFill>
                <a:srgbClr val="00B0F0"/>
              </a:solidFill>
            </a:endParaRPr>
          </a:p>
        </p:txBody>
      </p:sp>
      <p:cxnSp>
        <p:nvCxnSpPr>
          <p:cNvPr id="87" name="Straight Arrow Connector 86"/>
          <p:cNvCxnSpPr/>
          <p:nvPr/>
        </p:nvCxnSpPr>
        <p:spPr>
          <a:xfrm>
            <a:off x="6304206" y="2859313"/>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4648200" y="4902696"/>
            <a:ext cx="164960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4648200" y="4674096"/>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847054" y="4826496"/>
            <a:ext cx="1401346" cy="369332"/>
          </a:xfrm>
          <a:prstGeom prst="rect">
            <a:avLst/>
          </a:prstGeom>
          <a:noFill/>
        </p:spPr>
        <p:txBody>
          <a:bodyPr wrap="none" rtlCol="0">
            <a:spAutoFit/>
          </a:bodyPr>
          <a:lstStyle/>
          <a:p>
            <a:r>
              <a:rPr lang="en-IE" dirty="0">
                <a:solidFill>
                  <a:prstClr val="black"/>
                </a:solidFill>
              </a:rPr>
              <a:t>Min On Time</a:t>
            </a:r>
          </a:p>
        </p:txBody>
      </p:sp>
    </p:spTree>
    <p:extLst>
      <p:ext uri="{BB962C8B-B14F-4D97-AF65-F5344CB8AC3E}">
        <p14:creationId xmlns:p14="http://schemas.microsoft.com/office/powerpoint/2010/main" val="10294044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E" dirty="0" smtClean="0"/>
              <a:t>Scenario </a:t>
            </a:r>
            <a:r>
              <a:rPr lang="en-IE" dirty="0"/>
              <a:t>4</a:t>
            </a:r>
            <a:r>
              <a:rPr lang="en-IE" dirty="0" smtClean="0"/>
              <a:t> – SYNC with DESY before reach MSG </a:t>
            </a:r>
            <a:r>
              <a:rPr lang="en-IE" dirty="0"/>
              <a:t>(H.15.2.6 for Table 5):</a:t>
            </a:r>
            <a:endParaRPr lang="en-IE" dirty="0" smtClean="0"/>
          </a:p>
          <a:p>
            <a:pPr lvl="1"/>
            <a:r>
              <a:rPr lang="en-AU" dirty="0"/>
              <a:t>If a subsequent DESY Dispatch Instruction has an Instruction Effective Time which is between the Instruction Effective Time of a prior SYNC Dispatch Instruction and the time when the Physical Notification Instruction Profile for the SYNC Dispatch Instruction reaches the Generator Unit’s Registered Minimum Stable Generation, then the Dispatch Instruction having the preceding SYNC Instruction Code shall be ignored.</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31</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476430128"/>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952086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before </a:t>
            </a:r>
            <a:r>
              <a:rPr lang="en-IE" sz="1800" dirty="0" smtClean="0"/>
              <a:t>MSG – </a:t>
            </a:r>
            <a:r>
              <a:rPr lang="en-IE" sz="1800" dirty="0"/>
              <a:t>Intention of Rules</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63160498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7171172" y="4642090"/>
            <a:ext cx="530064" cy="759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143070" y="4304764"/>
            <a:ext cx="558166" cy="369332"/>
          </a:xfrm>
          <a:prstGeom prst="rect">
            <a:avLst/>
          </a:prstGeom>
          <a:noFill/>
        </p:spPr>
        <p:txBody>
          <a:bodyPr wrap="none" rtlCol="0">
            <a:spAutoFit/>
          </a:bodyPr>
          <a:lstStyle/>
          <a:p>
            <a:r>
              <a:rPr lang="en-IE" dirty="0">
                <a:solidFill>
                  <a:prstClr val="black"/>
                </a:solidFill>
              </a:rPr>
              <a:t>FPN</a:t>
            </a:r>
          </a:p>
        </p:txBody>
      </p:sp>
    </p:spTree>
    <p:extLst>
      <p:ext uri="{BB962C8B-B14F-4D97-AF65-F5344CB8AC3E}">
        <p14:creationId xmlns:p14="http://schemas.microsoft.com/office/powerpoint/2010/main" val="33122793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before </a:t>
            </a:r>
            <a:r>
              <a:rPr lang="en-IE" sz="1800" dirty="0" smtClean="0"/>
              <a:t>MSG – </a:t>
            </a:r>
            <a:r>
              <a:rPr lang="en-IE" sz="1800" dirty="0"/>
              <a:t>Intention of Rules</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33</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57066197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4523420"/>
              <a:ext cx="639301" cy="77822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173089" y="4637898"/>
            <a:ext cx="3528147" cy="26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39182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before </a:t>
            </a:r>
            <a:r>
              <a:rPr lang="en-IE" sz="1800" dirty="0" smtClean="0"/>
              <a:t>MSG – </a:t>
            </a:r>
            <a:r>
              <a:rPr lang="en-IE" sz="1800" dirty="0"/>
              <a:t>Intention of Rules</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34</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747040358"/>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4581566"/>
              <a:ext cx="639301" cy="72008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92593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56260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173089" y="4633706"/>
            <a:ext cx="3532475" cy="8384"/>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106796" y="3869960"/>
            <a:ext cx="634245" cy="78776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4157023"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924550"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4321034"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78" name="Straight Connector 77"/>
          <p:cNvCxnSpPr/>
          <p:nvPr/>
        </p:nvCxnSpPr>
        <p:spPr>
          <a:xfrm>
            <a:off x="4157023"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57771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SYNC and DESY before MSG – Happening in systems and modification </a:t>
            </a:r>
            <a:endParaRPr lang="en-IE" sz="3600"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35</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70271838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1876740" y="4624074"/>
            <a:ext cx="5824496" cy="963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6126224" y="4642090"/>
            <a:ext cx="1579340" cy="115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1868588" y="4646406"/>
            <a:ext cx="4257636"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61" name="Multiply 60"/>
          <p:cNvSpPr/>
          <p:nvPr/>
        </p:nvSpPr>
        <p:spPr>
          <a:xfrm>
            <a:off x="1544380" y="3649128"/>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sp>
        <p:nvSpPr>
          <p:cNvPr id="62" name="Multiply 61"/>
          <p:cNvSpPr/>
          <p:nvPr/>
        </p:nvSpPr>
        <p:spPr>
          <a:xfrm>
            <a:off x="2611180" y="3641548"/>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cxnSp>
        <p:nvCxnSpPr>
          <p:cNvPr id="42" name="Straight Connector 41"/>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718864" y="4260278"/>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537936" y="3886200"/>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cxnSp>
        <p:nvCxnSpPr>
          <p:cNvPr id="48" name="Straight Arrow Connector 47"/>
          <p:cNvCxnSpPr/>
          <p:nvPr/>
        </p:nvCxnSpPr>
        <p:spPr>
          <a:xfrm>
            <a:off x="592593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556260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41" name="Straight Arrow Connector 40"/>
          <p:cNvCxnSpPr/>
          <p:nvPr/>
        </p:nvCxnSpPr>
        <p:spPr>
          <a:xfrm>
            <a:off x="4157023"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924550"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321034"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52" name="Straight Connector 51"/>
          <p:cNvCxnSpPr/>
          <p:nvPr/>
        </p:nvCxnSpPr>
        <p:spPr>
          <a:xfrm>
            <a:off x="4157023"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32811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SYNC and DESY before MSG – Happening in systems and modification </a:t>
            </a:r>
            <a:endParaRPr lang="en-IE" sz="3600"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36</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42521826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1876740" y="4624074"/>
            <a:ext cx="5824496" cy="963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6126224" y="4642090"/>
            <a:ext cx="1579340" cy="115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1868588" y="4646406"/>
            <a:ext cx="4257636"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718864" y="4260278"/>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537936" y="3886200"/>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cxnSp>
        <p:nvCxnSpPr>
          <p:cNvPr id="48" name="Straight Arrow Connector 47"/>
          <p:cNvCxnSpPr/>
          <p:nvPr/>
        </p:nvCxnSpPr>
        <p:spPr>
          <a:xfrm>
            <a:off x="592593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556260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41" name="Straight Arrow Connector 40"/>
          <p:cNvCxnSpPr/>
          <p:nvPr/>
        </p:nvCxnSpPr>
        <p:spPr>
          <a:xfrm>
            <a:off x="4157023"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924550"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321034"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52" name="Straight Connector 51"/>
          <p:cNvCxnSpPr/>
          <p:nvPr/>
        </p:nvCxnSpPr>
        <p:spPr>
          <a:xfrm>
            <a:off x="4157023"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0684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IE" dirty="0" smtClean="0"/>
              <a:t>Proposed approach high level:</a:t>
            </a:r>
          </a:p>
          <a:p>
            <a:pPr lvl="1"/>
            <a:r>
              <a:rPr lang="en-IE" dirty="0" smtClean="0"/>
              <a:t>There are a number of scenarios, the occurrence of which would be expected to be relatively rare, which have been observed as part of certification that the outcome in systems is different to that in rules;</a:t>
            </a:r>
          </a:p>
          <a:p>
            <a:pPr lvl="1"/>
            <a:r>
              <a:rPr lang="en-IE" dirty="0" smtClean="0"/>
              <a:t>In order to move towards substantive compliance under certification, for a period of time until these defects have been remedied and can be deployed to the live system, interim provisions which outline the outcome in the scenarios affected will prevail.</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37</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51432324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6811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E" dirty="0" smtClean="0"/>
              <a:t>Scenario 1 – MWOF undo over a </a:t>
            </a:r>
            <a:r>
              <a:rPr lang="en-IE" dirty="0"/>
              <a:t>time boundary (H.15.2.2 for Table 2 and H.15.2.4 for Table 3):</a:t>
            </a:r>
            <a:endParaRPr lang="en-IE" dirty="0" smtClean="0"/>
          </a:p>
          <a:p>
            <a:pPr lvl="1"/>
            <a:r>
              <a:rPr lang="en-AU" dirty="0"/>
              <a:t>If a subsequent MWOF Dispatch Instruction has an Instruction Effective Time which is between the Instruction Effective Time of another prior MWOF Dispatch Instruction and the Instruction Effective Time of that prior MWOF Dispatch Instruction’s corresponding PMWO Pseudo Dispatch Instruction that would nominally be created, and if the time the Target Instruction Level would be reached following the trajectory of either the prior or the subsequent MWOF Dispatch Instruction is in a different Imbalance Pricing Period or Imbalance Settlement Period, as applicable, to the Instruction Effective Time of the corresponding MWOF Dispatch Instruction, then Step 1 shall be changed for the prior MWOF Dispatch Instruction such that the time the trajectory for the Physical Notification Instruction Profile to reach the Target Instruction Level for the prior MWOF Dispatch Instruction shall be taken to be equal to the Instruction Effective Time of that prior MWOF Dispatch Instruction;</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4</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41273435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72925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IE" dirty="0" smtClean="0"/>
              <a:t>Scenario 1 – MWOF undo over a time boundary (H.15.2.2 for Table 2 and H.15.2.4 for Table 3):</a:t>
            </a:r>
          </a:p>
          <a:p>
            <a:pPr lvl="1"/>
            <a:r>
              <a:rPr lang="en-AU" dirty="0"/>
              <a:t>If a subsequent MWOF Dispatch Instruction has an Instruction Effective Time which is between the Instruction Effective Time of another prior MWOF Dispatch Instruction and the Instruction Effective Time of that prior MWOF Dispatch Instruction’s corresponding PMWO Pseudo Dispatch Instruction that would nominally be created, and if the time the Target Instruction Level would be reached following the trajectory of either the prior or the subsequent MWOF Dispatch Instruction is in a different Imbalance Pricing Period or Imbalance Settlement Period, as applicable, to the Instruction Effective Time of the corresponding MWOF Dispatch Instruction, then a PMWO Pseudo Dispatch Instruction shall be created for each MWOF Dispatch Instruction considered in this scenario, with the Instruction Effective Time of the PMWO Pseudo Dispatch Instruction corresponding to the prior MWOF Dispatch Instruction being the same as the Instruction Effective Time of that prior MWOF Dispatch Instruction.</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5</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40031791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1886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MWOF and PMWO – </a:t>
            </a:r>
            <a:r>
              <a:rPr lang="en-IE" sz="1800" dirty="0" smtClean="0"/>
              <a:t>Intention of </a:t>
            </a:r>
            <a:r>
              <a:rPr lang="en-IE" sz="1800" dirty="0"/>
              <a:t>r</a:t>
            </a:r>
            <a:r>
              <a:rPr lang="en-IE" sz="1800" dirty="0" smtClean="0"/>
              <a:t>ules</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6</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91763178"/>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1"/>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4725144"/>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725144"/>
                <a:ext cx="558166" cy="369332"/>
              </a:xfrm>
              <a:prstGeom prst="rect">
                <a:avLst/>
              </a:prstGeom>
              <a:noFill/>
            </p:spPr>
            <p:txBody>
              <a:bodyPr wrap="none" rtlCol="0">
                <a:spAutoFit/>
              </a:bodyPr>
              <a:lstStyle/>
              <a:p>
                <a:r>
                  <a:rPr lang="en-IE" dirty="0">
                    <a:solidFill>
                      <a:prstClr val="black"/>
                    </a:solidFill>
                  </a:rPr>
                  <a:t>FPN</a:t>
                </a:r>
              </a:p>
            </p:txBody>
          </p:sp>
        </p:grpSp>
        <p:sp>
          <p:nvSpPr>
            <p:cNvPr id="30" name="TextBox 29"/>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31" name="TextBox 30"/>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cxnSp>
        <p:nvCxnSpPr>
          <p:cNvPr id="15" name="Straight Connector 14"/>
          <p:cNvCxnSpPr/>
          <p:nvPr/>
        </p:nvCxnSpPr>
        <p:spPr>
          <a:xfrm>
            <a:off x="313688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6620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MWOF and PMWO – Intention of rules</a:t>
            </a:r>
            <a:endParaRPr lang="en-IE"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7</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257719021"/>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4725144"/>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725144"/>
                <a:ext cx="558166" cy="369332"/>
              </a:xfrm>
              <a:prstGeom prst="rect">
                <a:avLst/>
              </a:prstGeom>
              <a:noFill/>
            </p:spPr>
            <p:txBody>
              <a:bodyPr wrap="none" rtlCol="0">
                <a:spAutoFit/>
              </a:bodyPr>
              <a:lstStyle/>
              <a:p>
                <a:r>
                  <a:rPr lang="en-IE" dirty="0">
                    <a:solidFill>
                      <a:prstClr val="black"/>
                    </a:solidFill>
                  </a:rPr>
                  <a:t>FPN</a:t>
                </a:r>
              </a:p>
            </p:txBody>
          </p:sp>
          <p:cxnSp>
            <p:nvCxnSpPr>
              <p:cNvPr id="30" name="Straight Arrow Connector 29"/>
              <p:cNvCxnSpPr/>
              <p:nvPr/>
            </p:nvCxnSpPr>
            <p:spPr>
              <a:xfrm>
                <a:off x="2699792" y="435378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51380" y="4012704"/>
                <a:ext cx="1012521" cy="369332"/>
              </a:xfrm>
              <a:prstGeom prst="rect">
                <a:avLst/>
              </a:prstGeom>
              <a:noFill/>
              <a:ln>
                <a:noFill/>
              </a:ln>
            </p:spPr>
            <p:txBody>
              <a:bodyPr wrap="none" rtlCol="0">
                <a:spAutoFit/>
              </a:bodyPr>
              <a:lstStyle/>
              <a:p>
                <a:r>
                  <a:rPr lang="en-IE" dirty="0" smtClean="0">
                    <a:solidFill>
                      <a:srgbClr val="FF0000"/>
                    </a:solidFill>
                  </a:rPr>
                  <a:t>MWOF 1</a:t>
                </a:r>
                <a:endParaRPr lang="en-IE" dirty="0">
                  <a:solidFill>
                    <a:srgbClr val="FF0000"/>
                  </a:solidFill>
                </a:endParaRPr>
              </a:p>
            </p:txBody>
          </p:sp>
          <p:cxnSp>
            <p:nvCxnSpPr>
              <p:cNvPr id="32" name="Straight Connector 31"/>
              <p:cNvCxnSpPr/>
              <p:nvPr/>
            </p:nvCxnSpPr>
            <p:spPr>
              <a:xfrm>
                <a:off x="2051720" y="4725144"/>
                <a:ext cx="64807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699792" y="3284984"/>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923928" y="3284984"/>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788024" y="4725144"/>
                <a:ext cx="308819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37" name="TextBox 36"/>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cxnSp>
        <p:nvCxnSpPr>
          <p:cNvPr id="21" name="Straight Connector 20"/>
          <p:cNvCxnSpPr/>
          <p:nvPr/>
        </p:nvCxnSpPr>
        <p:spPr>
          <a:xfrm>
            <a:off x="313688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870562" y="4059580"/>
            <a:ext cx="64807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887119" y="4064469"/>
            <a:ext cx="648072"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7434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MWOF and PMWO – Intention of rules</a:t>
            </a:r>
            <a:endParaRPr lang="en-IE"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8</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59896785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4725144"/>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725144"/>
                <a:ext cx="558166" cy="369332"/>
              </a:xfrm>
              <a:prstGeom prst="rect">
                <a:avLst/>
              </a:prstGeom>
              <a:noFill/>
            </p:spPr>
            <p:txBody>
              <a:bodyPr wrap="none" rtlCol="0">
                <a:spAutoFit/>
              </a:bodyPr>
              <a:lstStyle/>
              <a:p>
                <a:r>
                  <a:rPr lang="en-IE" dirty="0">
                    <a:solidFill>
                      <a:prstClr val="black"/>
                    </a:solidFill>
                  </a:rPr>
                  <a:t>FPN</a:t>
                </a:r>
              </a:p>
            </p:txBody>
          </p:sp>
          <p:cxnSp>
            <p:nvCxnSpPr>
              <p:cNvPr id="30" name="Straight Arrow Connector 29"/>
              <p:cNvCxnSpPr/>
              <p:nvPr/>
            </p:nvCxnSpPr>
            <p:spPr>
              <a:xfrm>
                <a:off x="2699792" y="435378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51380" y="4012704"/>
                <a:ext cx="1012521" cy="369332"/>
              </a:xfrm>
              <a:prstGeom prst="rect">
                <a:avLst/>
              </a:prstGeom>
              <a:noFill/>
              <a:ln>
                <a:noFill/>
              </a:ln>
            </p:spPr>
            <p:txBody>
              <a:bodyPr wrap="none" rtlCol="0">
                <a:spAutoFit/>
              </a:bodyPr>
              <a:lstStyle/>
              <a:p>
                <a:r>
                  <a:rPr lang="en-IE" dirty="0" smtClean="0">
                    <a:solidFill>
                      <a:srgbClr val="FF0000"/>
                    </a:solidFill>
                  </a:rPr>
                  <a:t>MWOF 1</a:t>
                </a:r>
                <a:endParaRPr lang="en-IE" dirty="0">
                  <a:solidFill>
                    <a:srgbClr val="FF0000"/>
                  </a:solidFill>
                </a:endParaRPr>
              </a:p>
            </p:txBody>
          </p:sp>
          <p:cxnSp>
            <p:nvCxnSpPr>
              <p:cNvPr id="32" name="Straight Connector 31"/>
              <p:cNvCxnSpPr/>
              <p:nvPr/>
            </p:nvCxnSpPr>
            <p:spPr>
              <a:xfrm>
                <a:off x="2051720" y="4725144"/>
                <a:ext cx="64807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699792" y="3284984"/>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923928" y="3284984"/>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788024" y="4725144"/>
                <a:ext cx="308819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37" name="TextBox 36"/>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cxnSp>
        <p:nvCxnSpPr>
          <p:cNvPr id="21" name="Straight Connector 20"/>
          <p:cNvCxnSpPr/>
          <p:nvPr/>
        </p:nvCxnSpPr>
        <p:spPr>
          <a:xfrm>
            <a:off x="313688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782568" y="3384493"/>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133600" y="3059668"/>
            <a:ext cx="1012521" cy="369332"/>
          </a:xfrm>
          <a:prstGeom prst="rect">
            <a:avLst/>
          </a:prstGeom>
          <a:noFill/>
          <a:ln>
            <a:noFill/>
          </a:ln>
        </p:spPr>
        <p:txBody>
          <a:bodyPr wrap="none" rtlCol="0">
            <a:spAutoFit/>
          </a:bodyPr>
          <a:lstStyle/>
          <a:p>
            <a:r>
              <a:rPr lang="en-IE" dirty="0" smtClean="0">
                <a:solidFill>
                  <a:srgbClr val="00B050"/>
                </a:solidFill>
              </a:rPr>
              <a:t>MWOF 2</a:t>
            </a:r>
            <a:endParaRPr lang="en-IE" dirty="0">
              <a:solidFill>
                <a:srgbClr val="00B050"/>
              </a:solidFill>
            </a:endParaRPr>
          </a:p>
        </p:txBody>
      </p:sp>
      <p:cxnSp>
        <p:nvCxnSpPr>
          <p:cNvPr id="38" name="Straight Connector 37"/>
          <p:cNvCxnSpPr/>
          <p:nvPr/>
        </p:nvCxnSpPr>
        <p:spPr>
          <a:xfrm>
            <a:off x="1870562" y="4059580"/>
            <a:ext cx="64807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2518634" y="3059668"/>
            <a:ext cx="834166" cy="99991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352800" y="3059668"/>
            <a:ext cx="609600" cy="100557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962400" y="4065240"/>
            <a:ext cx="3746988"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3437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MWOF and PMWO – Intention of rules</a:t>
            </a:r>
            <a:endParaRPr lang="en-IE"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9</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41424984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4725144"/>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725144"/>
                <a:ext cx="558166" cy="369332"/>
              </a:xfrm>
              <a:prstGeom prst="rect">
                <a:avLst/>
              </a:prstGeom>
              <a:noFill/>
            </p:spPr>
            <p:txBody>
              <a:bodyPr wrap="none" rtlCol="0">
                <a:spAutoFit/>
              </a:bodyPr>
              <a:lstStyle/>
              <a:p>
                <a:r>
                  <a:rPr lang="en-IE" dirty="0">
                    <a:solidFill>
                      <a:prstClr val="black"/>
                    </a:solidFill>
                  </a:rPr>
                  <a:t>FPN</a:t>
                </a:r>
              </a:p>
            </p:txBody>
          </p:sp>
          <p:cxnSp>
            <p:nvCxnSpPr>
              <p:cNvPr id="30" name="Straight Arrow Connector 29"/>
              <p:cNvCxnSpPr/>
              <p:nvPr/>
            </p:nvCxnSpPr>
            <p:spPr>
              <a:xfrm>
                <a:off x="2699792" y="435378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51380" y="4012704"/>
                <a:ext cx="1012521" cy="369332"/>
              </a:xfrm>
              <a:prstGeom prst="rect">
                <a:avLst/>
              </a:prstGeom>
              <a:noFill/>
              <a:ln>
                <a:noFill/>
              </a:ln>
            </p:spPr>
            <p:txBody>
              <a:bodyPr wrap="none" rtlCol="0">
                <a:spAutoFit/>
              </a:bodyPr>
              <a:lstStyle/>
              <a:p>
                <a:r>
                  <a:rPr lang="en-IE" dirty="0" smtClean="0">
                    <a:solidFill>
                      <a:srgbClr val="FF0000"/>
                    </a:solidFill>
                  </a:rPr>
                  <a:t>MWOF 1</a:t>
                </a:r>
                <a:endParaRPr lang="en-IE" dirty="0">
                  <a:solidFill>
                    <a:srgbClr val="FF0000"/>
                  </a:solidFill>
                </a:endParaRPr>
              </a:p>
            </p:txBody>
          </p:sp>
          <p:cxnSp>
            <p:nvCxnSpPr>
              <p:cNvPr id="32" name="Straight Connector 31"/>
              <p:cNvCxnSpPr/>
              <p:nvPr/>
            </p:nvCxnSpPr>
            <p:spPr>
              <a:xfrm>
                <a:off x="2051720" y="4725144"/>
                <a:ext cx="64807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699792" y="3284984"/>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923928" y="3284984"/>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788024" y="4725144"/>
                <a:ext cx="308819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37" name="TextBox 36"/>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cxnSp>
        <p:nvCxnSpPr>
          <p:cNvPr id="21" name="Straight Connector 20"/>
          <p:cNvCxnSpPr/>
          <p:nvPr/>
        </p:nvCxnSpPr>
        <p:spPr>
          <a:xfrm>
            <a:off x="313688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782568" y="3384493"/>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133600" y="3059668"/>
            <a:ext cx="1012521" cy="369332"/>
          </a:xfrm>
          <a:prstGeom prst="rect">
            <a:avLst/>
          </a:prstGeom>
          <a:noFill/>
          <a:ln>
            <a:noFill/>
          </a:ln>
        </p:spPr>
        <p:txBody>
          <a:bodyPr wrap="none" rtlCol="0">
            <a:spAutoFit/>
          </a:bodyPr>
          <a:lstStyle/>
          <a:p>
            <a:r>
              <a:rPr lang="en-IE" dirty="0" smtClean="0">
                <a:solidFill>
                  <a:srgbClr val="00B050"/>
                </a:solidFill>
              </a:rPr>
              <a:t>MWOF 2</a:t>
            </a:r>
            <a:endParaRPr lang="en-IE" dirty="0">
              <a:solidFill>
                <a:srgbClr val="00B050"/>
              </a:solidFill>
            </a:endParaRPr>
          </a:p>
        </p:txBody>
      </p:sp>
      <p:cxnSp>
        <p:nvCxnSpPr>
          <p:cNvPr id="38" name="Straight Connector 37"/>
          <p:cNvCxnSpPr/>
          <p:nvPr/>
        </p:nvCxnSpPr>
        <p:spPr>
          <a:xfrm>
            <a:off x="1870562" y="4059580"/>
            <a:ext cx="64807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2518634" y="3059668"/>
            <a:ext cx="834166" cy="99991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352800" y="3059668"/>
            <a:ext cx="609600" cy="100557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962400" y="4065240"/>
            <a:ext cx="3746988"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332698" y="2701689"/>
            <a:ext cx="0" cy="360040"/>
          </a:xfrm>
          <a:prstGeom prst="straightConnector1">
            <a:avLst/>
          </a:prstGeom>
          <a:ln w="1905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683730" y="2376864"/>
            <a:ext cx="855427" cy="369332"/>
          </a:xfrm>
          <a:prstGeom prst="rect">
            <a:avLst/>
          </a:prstGeom>
          <a:noFill/>
          <a:ln>
            <a:noFill/>
          </a:ln>
        </p:spPr>
        <p:txBody>
          <a:bodyPr wrap="none" rtlCol="0">
            <a:spAutoFit/>
          </a:bodyPr>
          <a:lstStyle/>
          <a:p>
            <a:r>
              <a:rPr lang="en-IE" dirty="0" smtClean="0">
                <a:solidFill>
                  <a:schemeClr val="accent4"/>
                </a:solidFill>
              </a:rPr>
              <a:t>PMWO</a:t>
            </a:r>
            <a:endParaRPr lang="en-IE" dirty="0">
              <a:solidFill>
                <a:schemeClr val="accent4"/>
              </a:solidFill>
            </a:endParaRPr>
          </a:p>
        </p:txBody>
      </p:sp>
      <p:cxnSp>
        <p:nvCxnSpPr>
          <p:cNvPr id="44" name="Straight Connector 43"/>
          <p:cNvCxnSpPr/>
          <p:nvPr/>
        </p:nvCxnSpPr>
        <p:spPr>
          <a:xfrm>
            <a:off x="1887119" y="4064469"/>
            <a:ext cx="648072"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2535191" y="3064557"/>
            <a:ext cx="834166" cy="999912"/>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332698" y="3051297"/>
            <a:ext cx="4368538"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9340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romMMT xmlns="f69c7b9a-bbed-41f8-b24c-bbeb71979adf">true</FromMMT>
    <MMTID xmlns="f69c7b9a-bbed-41f8-b24c-bbeb71979adf">1921</MMTID>
    <ModID xmlns="bd8dd43f-48f8-46ce-9b8d-78f402b7750b">763</ModID>
  </documentManagement>
</p:properties>
</file>

<file path=customXml/item3.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3E1F1E5-2F42-4BB3-9B48-B433829179A3}"/>
</file>

<file path=customXml/itemProps2.xml><?xml version="1.0" encoding="utf-8"?>
<ds:datastoreItem xmlns:ds="http://schemas.openxmlformats.org/officeDocument/2006/customXml" ds:itemID="{5D1BA384-8544-47C7-8E7D-3E79001AF4E8}"/>
</file>

<file path=customXml/itemProps3.xml><?xml version="1.0" encoding="utf-8"?>
<ds:datastoreItem xmlns:ds="http://schemas.openxmlformats.org/officeDocument/2006/customXml" ds:itemID="{25D8A028-E927-4C85-83E2-46C3328B43FB}"/>
</file>

<file path=docProps/app.xml><?xml version="1.0" encoding="utf-8"?>
<Properties xmlns="http://schemas.openxmlformats.org/officeDocument/2006/extended-properties" xmlns:vt="http://schemas.openxmlformats.org/officeDocument/2006/docPropsVTypes">
  <TotalTime>912</TotalTime>
  <Words>1774</Words>
  <Application>Microsoft Office PowerPoint</Application>
  <PresentationFormat>On-screen Show (4:3)</PresentationFormat>
  <Paragraphs>345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EirGrid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MOD_27_18 version 2 slides</dc:title>
  <dc:creator>Kerin, Martin</dc:creator>
  <cp:lastModifiedBy>Touhey, Esther</cp:lastModifiedBy>
  <cp:revision>43</cp:revision>
  <dcterms:created xsi:type="dcterms:W3CDTF">2017-11-23T10:58:48Z</dcterms:created>
  <dcterms:modified xsi:type="dcterms:W3CDTF">2018-09-18T12:48:06Z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3" name="File Category">
    <vt:lpwstr/>
  </property>
  <property fmtid="{D5CDD505-2E9C-101B-9397-08002B2CF9AE}" pid="4" name="iab7cdb7554d4997ae876b11632fa575">
    <vt:lpwstr/>
  </property>
  <property fmtid="{D5CDD505-2E9C-101B-9397-08002B2CF9AE}" pid="5" name="Document Owner">
    <vt:lpwstr>Kerin, Martin103</vt:lpwstr>
  </property>
  <property fmtid="{D5CDD505-2E9C-101B-9397-08002B2CF9AE}" pid="9" name="Doc Type">
    <vt:lpwstr>MJK</vt:lpwstr>
  </property>
  <property fmtid="{D5CDD505-2E9C-101B-9397-08002B2CF9AE}" pid="12" name="Copy to Website">
    <vt:lpwstr>true</vt:lpwstr>
  </property>
  <property fmtid="{D5CDD505-2E9C-101B-9397-08002B2CF9AE}" pid="13" name="Mod ID">
    <vt:lpwstr>1101</vt:lpwstr>
  </property>
  <property fmtid="{D5CDD505-2E9C-101B-9397-08002B2CF9AE}" pid="14" name="Year of Modification Proposal">
    <vt:lpwstr>2018</vt:lpwstr>
  </property>
  <property fmtid="{D5CDD505-2E9C-101B-9397-08002B2CF9AE}" pid="15" name="Document Type">
    <vt:lpwstr>Slides</vt:lpwstr>
  </property>
  <property fmtid="{D5CDD505-2E9C-101B-9397-08002B2CF9AE}" pid="17" name="_CopySource">
    <vt:lpwstr>MOD_27_18 version 2 slides.pptx</vt:lpwstr>
  </property>
  <property fmtid="{D5CDD505-2E9C-101B-9397-08002B2CF9AE}" pid="18" name="Order">
    <vt:r8>392400</vt:r8>
  </property>
</Properties>
</file>