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2" r:id="rId5"/>
    <p:sldId id="283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35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94629" autoAdjust="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b="0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320D726-102B-48DB-B513-36A54BD34984}" type="presOf" srcId="{0892F4D6-8279-418A-8AE9-47AF4E299AA2}" destId="{E48EDA4C-8A74-43CF-ADF1-DB0F43C3695D}" srcOrd="0" destOrd="0" presId="urn:microsoft.com/office/officeart/2005/8/layout/vList2"/>
    <dgm:cxn modelId="{8D5477BA-5FF7-4893-9970-88CB0BC64283}" type="presOf" srcId="{B53502B7-CFD9-4D79-A7B6-A209BE8CBF2D}" destId="{BCBE42DD-E755-40FA-869D-120EE8F7268F}" srcOrd="0" destOrd="0" presId="urn:microsoft.com/office/officeart/2005/8/layout/vList2"/>
    <dgm:cxn modelId="{FE6A9D71-0084-4056-BF21-DDDB877A9CB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b="0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0F1BD9A4-A60E-4325-A285-88E93D5FA6E4}" type="presOf" srcId="{0892F4D6-8279-418A-8AE9-47AF4E299AA2}" destId="{E48EDA4C-8A74-43CF-ADF1-DB0F43C3695D}" srcOrd="0" destOrd="0" presId="urn:microsoft.com/office/officeart/2005/8/layout/vList2"/>
    <dgm:cxn modelId="{CDB35315-3E20-41B4-8307-7E87A76F0E7A}" type="presOf" srcId="{B53502B7-CFD9-4D79-A7B6-A209BE8CBF2D}" destId="{BCBE42DD-E755-40FA-869D-120EE8F7268F}" srcOrd="0" destOrd="0" presId="urn:microsoft.com/office/officeart/2005/8/layout/vList2"/>
    <dgm:cxn modelId="{D77B4420-8BC2-4305-B5BD-1584A094DB5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A64A1B80-6605-4BC9-A9B8-91F3EB27F67A}" type="presOf" srcId="{0892F4D6-8279-418A-8AE9-47AF4E299AA2}" destId="{E48EDA4C-8A74-43CF-ADF1-DB0F43C3695D}" srcOrd="0" destOrd="0" presId="urn:microsoft.com/office/officeart/2005/8/layout/vList2"/>
    <dgm:cxn modelId="{F066CCDF-9FE3-463D-A85C-AACB502945B0}" type="presOf" srcId="{B53502B7-CFD9-4D79-A7B6-A209BE8CBF2D}" destId="{BCBE42DD-E755-40FA-869D-120EE8F7268F}" srcOrd="0" destOrd="0" presId="urn:microsoft.com/office/officeart/2005/8/layout/vList2"/>
    <dgm:cxn modelId="{1C74C4EB-97D8-4D62-B665-00775BDD5ED8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3DDCCEE-C229-43CB-A333-BA7125D47612}" type="presOf" srcId="{B53502B7-CFD9-4D79-A7B6-A209BE8CBF2D}" destId="{BCBE42DD-E755-40FA-869D-120EE8F7268F}" srcOrd="0" destOrd="0" presId="urn:microsoft.com/office/officeart/2005/8/layout/vList2"/>
    <dgm:cxn modelId="{B0B0EFF9-39DA-4ED1-A67F-E8EDC06DB288}" type="presOf" srcId="{0892F4D6-8279-418A-8AE9-47AF4E299AA2}" destId="{E48EDA4C-8A74-43CF-ADF1-DB0F43C3695D}" srcOrd="0" destOrd="0" presId="urn:microsoft.com/office/officeart/2005/8/layout/vList2"/>
    <dgm:cxn modelId="{06BEB0CB-EDA1-4B19-B4A8-5273C40C4E6C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1A41190-20EF-4359-9F63-2F2E91A461EF}" type="presOf" srcId="{B53502B7-CFD9-4D79-A7B6-A209BE8CBF2D}" destId="{BCBE42DD-E755-40FA-869D-120EE8F7268F}" srcOrd="0" destOrd="0" presId="urn:microsoft.com/office/officeart/2005/8/layout/vList2"/>
    <dgm:cxn modelId="{5097D963-65E2-4865-94A0-AD118B85FCB9}" type="presOf" srcId="{0892F4D6-8279-418A-8AE9-47AF4E299AA2}" destId="{E48EDA4C-8A74-43CF-ADF1-DB0F43C3695D}" srcOrd="0" destOrd="0" presId="urn:microsoft.com/office/officeart/2005/8/layout/vList2"/>
    <dgm:cxn modelId="{2290C42F-4396-4857-95B7-91C527321F04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660473D0-015E-483C-B44A-292D9E4FCA47}" type="presOf" srcId="{0892F4D6-8279-418A-8AE9-47AF4E299AA2}" destId="{E48EDA4C-8A74-43CF-ADF1-DB0F43C3695D}" srcOrd="0" destOrd="0" presId="urn:microsoft.com/office/officeart/2005/8/layout/vList2"/>
    <dgm:cxn modelId="{8FC09420-9F6B-4263-A692-520B9CA52BDB}" type="presOf" srcId="{B53502B7-CFD9-4D79-A7B6-A209BE8CBF2D}" destId="{BCBE42DD-E755-40FA-869D-120EE8F7268F}" srcOrd="0" destOrd="0" presId="urn:microsoft.com/office/officeart/2005/8/layout/vList2"/>
    <dgm:cxn modelId="{A83BAEC5-9A04-4A1B-AC2B-F0291A75C0A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15E2EBD3-E51B-4D4C-BAB1-4DF8F0690A41}" type="presOf" srcId="{0892F4D6-8279-418A-8AE9-47AF4E299AA2}" destId="{E48EDA4C-8A74-43CF-ADF1-DB0F43C3695D}" srcOrd="0" destOrd="0" presId="urn:microsoft.com/office/officeart/2005/8/layout/vList2"/>
    <dgm:cxn modelId="{57B80B54-3041-4DC7-A634-BDF8DE6EB537}" type="presOf" srcId="{B53502B7-CFD9-4D79-A7B6-A209BE8CBF2D}" destId="{BCBE42DD-E755-40FA-869D-120EE8F7268F}" srcOrd="0" destOrd="0" presId="urn:microsoft.com/office/officeart/2005/8/layout/vList2"/>
    <dgm:cxn modelId="{49890E8C-72A9-417B-80BB-CD2A9B58FD13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9883492B-A910-43D0-80AA-1539539429D3}" type="presOf" srcId="{0892F4D6-8279-418A-8AE9-47AF4E299AA2}" destId="{E48EDA4C-8A74-43CF-ADF1-DB0F43C3695D}" srcOrd="0" destOrd="0" presId="urn:microsoft.com/office/officeart/2005/8/layout/vList2"/>
    <dgm:cxn modelId="{BCAF8536-BEAF-4A98-9A09-B53F98AE074C}" type="presOf" srcId="{B53502B7-CFD9-4D79-A7B6-A209BE8CBF2D}" destId="{BCBE42DD-E755-40FA-869D-120EE8F7268F}" srcOrd="0" destOrd="0" presId="urn:microsoft.com/office/officeart/2005/8/layout/vList2"/>
    <dgm:cxn modelId="{50C3A065-9480-4BB3-992B-B205229D8C03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4C4FD75-D747-4DD4-82B5-1DDA75D023C2}" type="presOf" srcId="{B53502B7-CFD9-4D79-A7B6-A209BE8CBF2D}" destId="{BCBE42DD-E755-40FA-869D-120EE8F7268F}" srcOrd="0" destOrd="0" presId="urn:microsoft.com/office/officeart/2005/8/layout/vList2"/>
    <dgm:cxn modelId="{0CAF1C39-8B0A-48AA-91FE-B1AAAB257DCF}" type="presOf" srcId="{0892F4D6-8279-418A-8AE9-47AF4E299AA2}" destId="{E48EDA4C-8A74-43CF-ADF1-DB0F43C3695D}" srcOrd="0" destOrd="0" presId="urn:microsoft.com/office/officeart/2005/8/layout/vList2"/>
    <dgm:cxn modelId="{DDD3D3C8-F784-4405-B4D3-C78A5261C28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>
              <a:solidFill>
                <a:schemeClr val="bg1"/>
              </a:solidFill>
            </a:rPr>
            <a:t>MOD_28_18 – Ordering of Pseudo DIs in Tie Break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X="-427" custLinFactNeighborY="-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6C643D09-2ABC-4020-ABF9-BF264686C20B}" type="presOf" srcId="{0892F4D6-8279-418A-8AE9-47AF4E299AA2}" destId="{E48EDA4C-8A74-43CF-ADF1-DB0F43C3695D}" srcOrd="0" destOrd="0" presId="urn:microsoft.com/office/officeart/2005/8/layout/vList2"/>
    <dgm:cxn modelId="{C4100DD1-4D3B-412B-BB1E-666389A350A6}" type="presOf" srcId="{B53502B7-CFD9-4D79-A7B6-A209BE8CBF2D}" destId="{BCBE42DD-E755-40FA-869D-120EE8F7268F}" srcOrd="0" destOrd="0" presId="urn:microsoft.com/office/officeart/2005/8/layout/vList2"/>
    <dgm:cxn modelId="{4239975B-3184-47DD-9A94-6B1DED428551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b="0" kern="1200" dirty="0"/>
        </a:p>
      </dsp:txBody>
      <dsp:txXfrm>
        <a:off x="31613" y="31613"/>
        <a:ext cx="8166372" cy="5843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b="0" kern="1200" dirty="0"/>
        </a:p>
      </dsp:txBody>
      <dsp:txXfrm>
        <a:off x="31613" y="31613"/>
        <a:ext cx="8166372" cy="584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3" cy="5843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0"/>
          <a:ext cx="8229598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>
              <a:solidFill>
                <a:schemeClr val="bg1"/>
              </a:solidFill>
            </a:rPr>
            <a:t>MOD_28_18 – Ordering of Pseudo DIs in Tie Break</a:t>
          </a:r>
          <a:endParaRPr lang="en-US" sz="2700" kern="1200" dirty="0"/>
        </a:p>
      </dsp:txBody>
      <dsp:txXfrm>
        <a:off x="31613" y="31613"/>
        <a:ext cx="8166372" cy="584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221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280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113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91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862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317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479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189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265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389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65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BD0F-3EAB-4CE0-8944-C20CCEE83E3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C276-F934-40F1-88FD-16674A60CB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790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524000" y="4419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Martin </a:t>
            </a:r>
            <a:r>
              <a:rPr lang="en-GB" dirty="0" err="1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Kerin</a:t>
            </a:r>
            <a:endParaRPr lang="en-GB" dirty="0" smtClean="0">
              <a:solidFill>
                <a:prstClr val="black">
                  <a:tint val="75000"/>
                </a:prstClr>
              </a:solidFill>
              <a:cs typeface="Arial" charset="0"/>
            </a:endParaRPr>
          </a:p>
          <a:p>
            <a:pPr>
              <a:lnSpc>
                <a:spcPts val="2900"/>
              </a:lnSpc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06</a:t>
            </a:r>
            <a:r>
              <a:rPr lang="en-GB" baseline="30000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th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 September 2018</a:t>
            </a:r>
            <a:endParaRPr lang="en-GB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62000" y="1524001"/>
            <a:ext cx="77724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495176"/>
                </a:solidFill>
                <a:latin typeface="Calibri"/>
              </a:rPr>
              <a:t>MOD_28_18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495176"/>
                </a:solidFill>
                <a:latin typeface="Calibri"/>
              </a:rPr>
              <a:t>Ordering of Pseudo Dispatch Instructions for QBOA with the same Instruction Issue Time and Instruction Effective Time</a:t>
            </a:r>
            <a:endParaRPr lang="en-US" sz="2400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2400" dirty="0">
              <a:solidFill>
                <a:srgbClr val="495176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37396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MWOF, PMWO and PISP – Systems following implementation and rules with mod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67613577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713345" y="2452628"/>
              <a:ext cx="210583" cy="26269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994380" y="2145268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76962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2439425" y="397985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1794888" y="396853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4527658" y="3968533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7610814" y="3983886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>
            <a:off x="1208744" y="5562600"/>
            <a:ext cx="45636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1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20205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2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7977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4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01608" y="3695908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5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72149" y="5377934"/>
            <a:ext cx="373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= Pt. 1 </a:t>
            </a:r>
            <a:r>
              <a:rPr lang="en-IE" dirty="0" smtClean="0">
                <a:solidFill>
                  <a:prstClr val="black"/>
                </a:solidFill>
                <a:latin typeface="+mj-lt"/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2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 smtClean="0">
                <a:solidFill>
                  <a:prstClr val="black"/>
                </a:solidFill>
                <a:cs typeface="Arial"/>
              </a:rPr>
              <a:t>Pt. 3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</a:t>
            </a:r>
            <a:r>
              <a:rPr lang="en-IE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IE" dirty="0" smtClean="0">
                <a:solidFill>
                  <a:prstClr val="black"/>
                </a:solidFill>
              </a:rPr>
              <a:t>Pt</a:t>
            </a:r>
            <a:r>
              <a:rPr lang="en-IE" dirty="0">
                <a:solidFill>
                  <a:prstClr val="black"/>
                </a:solidFill>
              </a:rPr>
              <a:t>. </a:t>
            </a:r>
            <a:r>
              <a:rPr lang="en-IE" dirty="0" smtClean="0">
                <a:solidFill>
                  <a:prstClr val="black"/>
                </a:solidFill>
              </a:rPr>
              <a:t>4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5</a:t>
            </a:r>
            <a:endParaRPr lang="en-IE" dirty="0">
              <a:solidFill>
                <a:prstClr val="black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3751817" y="2377142"/>
            <a:ext cx="210583" cy="26269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90059" y="206906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srgbClr val="00B050"/>
                </a:solidFill>
              </a:rPr>
              <a:t>PISP</a:t>
            </a:r>
            <a:endParaRPr lang="en-IE" dirty="0">
              <a:solidFill>
                <a:srgbClr val="00B050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3733800" y="1828800"/>
            <a:ext cx="914400" cy="914400"/>
          </a:xfrm>
          <a:prstGeom prst="mathMultiply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3654215" y="2553732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TextBox 43"/>
          <p:cNvSpPr txBox="1"/>
          <p:nvPr/>
        </p:nvSpPr>
        <p:spPr>
          <a:xfrm>
            <a:off x="1066800" y="5755316"/>
            <a:ext cx="5387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>
                <a:solidFill>
                  <a:prstClr val="black"/>
                </a:solidFill>
              </a:rPr>
              <a:t>After MWOF, finds PMWO and therefore point included</a:t>
            </a:r>
          </a:p>
        </p:txBody>
      </p:sp>
    </p:spTree>
    <p:extLst>
      <p:ext uri="{BB962C8B-B14F-4D97-AF65-F5344CB8AC3E}">
        <p14:creationId xmlns:p14="http://schemas.microsoft.com/office/powerpoint/2010/main" val="19693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The following order if multiple pseudo DIs at the same time: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Pseudo Dispatch Instruction corresponding to the latest Dispatch Instruction or Instruction Combination Code ordered in accordance with paragraph 19;</a:t>
            </a:r>
          </a:p>
          <a:p>
            <a:pPr lvl="1"/>
            <a:r>
              <a:rPr lang="en-US" dirty="0" smtClean="0"/>
              <a:t>PISP;</a:t>
            </a:r>
            <a:endParaRPr lang="en-US" dirty="0"/>
          </a:p>
          <a:p>
            <a:pPr lvl="1"/>
            <a:r>
              <a:rPr lang="en-US" dirty="0" smtClean="0"/>
              <a:t>POFF;</a:t>
            </a:r>
            <a:endParaRPr lang="en-US" dirty="0"/>
          </a:p>
          <a:p>
            <a:pPr lvl="1"/>
            <a:r>
              <a:rPr lang="en-US" dirty="0" smtClean="0"/>
              <a:t>PCOD.</a:t>
            </a:r>
            <a:endParaRPr lang="en-IE" dirty="0" smtClean="0"/>
          </a:p>
          <a:p>
            <a:r>
              <a:rPr lang="en-IE" dirty="0" smtClean="0"/>
              <a:t>This does not change the outcome that would be applied through the rules;</a:t>
            </a:r>
          </a:p>
          <a:p>
            <a:r>
              <a:rPr lang="en-IE" dirty="0" smtClean="0"/>
              <a:t>This is to align a non-functionally impacting outcome in the rules with the approach required for how the systems implement the rules.</a:t>
            </a:r>
            <a:endParaRPr lang="en-IE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27303238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The following order if multiple pseudo DIs at the same time: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Pseudo Dispatch Instruction corresponding to the latest Dispatch Instruction or Instruction Combination Code ordered in accordance with paragraph 19;</a:t>
            </a:r>
          </a:p>
          <a:p>
            <a:pPr lvl="1"/>
            <a:r>
              <a:rPr lang="en-US" dirty="0" smtClean="0"/>
              <a:t>PISP;</a:t>
            </a:r>
            <a:endParaRPr lang="en-US" dirty="0"/>
          </a:p>
          <a:p>
            <a:pPr lvl="1"/>
            <a:r>
              <a:rPr lang="en-US" dirty="0" smtClean="0"/>
              <a:t>POFF;</a:t>
            </a:r>
            <a:endParaRPr lang="en-US" dirty="0"/>
          </a:p>
          <a:p>
            <a:pPr lvl="1"/>
            <a:r>
              <a:rPr lang="en-US" dirty="0" smtClean="0"/>
              <a:t>PCOD.</a:t>
            </a:r>
            <a:endParaRPr lang="en-IE" dirty="0" smtClean="0"/>
          </a:p>
          <a:p>
            <a:r>
              <a:rPr lang="en-IE" dirty="0" smtClean="0"/>
              <a:t>This does not change the outcome that would be applied through the rules;</a:t>
            </a:r>
          </a:p>
          <a:p>
            <a:r>
              <a:rPr lang="en-IE" dirty="0" smtClean="0"/>
              <a:t>This is to align a non-functionally impacting outcome in the rules with the approach required for how the systems implement the rules;</a:t>
            </a:r>
          </a:p>
          <a:p>
            <a:r>
              <a:rPr lang="en-IE" dirty="0" smtClean="0"/>
              <a:t>The following slides illustrate this point.</a:t>
            </a:r>
            <a:endParaRPr lang="en-IE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78539273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76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/>
              <a:t>MWOF and PMWO – </a:t>
            </a:r>
            <a:r>
              <a:rPr lang="en-IE" sz="1800" dirty="0" smtClean="0"/>
              <a:t>Rules</a:t>
            </a:r>
            <a:endParaRPr lang="en-IE" sz="18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639291996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2564904"/>
            <a:chExt cx="6501519" cy="3312368"/>
          </a:xfrm>
        </p:grpSpPr>
        <p:grpSp>
          <p:nvGrpSpPr>
            <p:cNvPr id="24" name="Group 23"/>
            <p:cNvGrpSpPr/>
            <p:nvPr/>
          </p:nvGrpSpPr>
          <p:grpSpPr>
            <a:xfrm>
              <a:off x="1547664" y="2564904"/>
              <a:ext cx="6480720" cy="3312368"/>
              <a:chOff x="1547664" y="2564904"/>
              <a:chExt cx="6480720" cy="3312368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547664" y="2564904"/>
                <a:ext cx="6480720" cy="331236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051720" y="2780928"/>
                <a:ext cx="0" cy="25202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051720" y="5301208"/>
                <a:ext cx="58326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051720" y="4725144"/>
                <a:ext cx="5832648" cy="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7318050" y="4725144"/>
                <a:ext cx="558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FPN</a:t>
                </a: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7433828" y="530120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prstClr val="black"/>
                  </a:solidFill>
                </a:rPr>
                <a:t>time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46580" y="2667000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prstClr val="black"/>
                  </a:solidFill>
                </a:rPr>
                <a:t>MW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78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 and PMWO – Rules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747972855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371600" y="1905000"/>
            <a:ext cx="6501519" cy="3312368"/>
            <a:chOff x="1546580" y="2564904"/>
            <a:chExt cx="6501519" cy="3312368"/>
          </a:xfrm>
        </p:grpSpPr>
        <p:grpSp>
          <p:nvGrpSpPr>
            <p:cNvPr id="24" name="Group 23"/>
            <p:cNvGrpSpPr/>
            <p:nvPr/>
          </p:nvGrpSpPr>
          <p:grpSpPr>
            <a:xfrm>
              <a:off x="1547664" y="2564904"/>
              <a:ext cx="6480720" cy="3312368"/>
              <a:chOff x="1547664" y="2564904"/>
              <a:chExt cx="6480720" cy="3312368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547664" y="2564904"/>
                <a:ext cx="6480720" cy="331236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051720" y="2780928"/>
                <a:ext cx="0" cy="25202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051720" y="5301208"/>
                <a:ext cx="58326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051720" y="4725144"/>
                <a:ext cx="5832648" cy="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7318050" y="4725144"/>
                <a:ext cx="558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FPN</a:t>
                </a:r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2699792" y="4353784"/>
                <a:ext cx="0" cy="36004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2278490" y="3979706"/>
                <a:ext cx="84260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srgbClr val="FF0000"/>
                    </a:solidFill>
                  </a:rPr>
                  <a:t>MWOF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2051720" y="4725144"/>
                <a:ext cx="64807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2699792" y="3284984"/>
                <a:ext cx="1224136" cy="144016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923928" y="3284984"/>
                <a:ext cx="864096" cy="142884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788024" y="4725144"/>
                <a:ext cx="308819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7433828" y="530120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prstClr val="black"/>
                  </a:solidFill>
                </a:rPr>
                <a:t>time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46580" y="2667000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prstClr val="black"/>
                  </a:solidFill>
                </a:rPr>
                <a:t>MW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9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 and PMWO – Rules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771023092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2051720" y="4725144"/>
                  <a:ext cx="648072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2699792" y="3284984"/>
                  <a:ext cx="1224136" cy="144016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923928" y="3284984"/>
                  <a:ext cx="864096" cy="142884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4788024" y="4725144"/>
                  <a:ext cx="3088192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923928" y="2355278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659163" y="2705312"/>
              <a:ext cx="1255418" cy="144016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502626" y="1981200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2373" y="4144728"/>
              <a:ext cx="648072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914581" y="2715318"/>
              <a:ext cx="3961635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27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 and PMWO – Systems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155288823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923928" y="2355278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502626" y="1981200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76962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2439425" y="397985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1794888" y="396853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3654215" y="2553732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4527658" y="3968533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7610814" y="3983886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>
            <a:off x="1208744" y="5562600"/>
            <a:ext cx="45636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1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20205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2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49041" y="237714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3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7977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4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01608" y="3695908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5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72149" y="5377934"/>
            <a:ext cx="373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= Pt. 1 </a:t>
            </a:r>
            <a:r>
              <a:rPr lang="en-IE" dirty="0" smtClean="0">
                <a:solidFill>
                  <a:prstClr val="black"/>
                </a:solidFill>
                <a:latin typeface="+mj-lt"/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2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3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4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5</a:t>
            </a:r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9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 and PMWO – Systems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55584864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923928" y="2355278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502626" y="1981200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76962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2439425" y="3979854"/>
            <a:ext cx="170771" cy="17077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1794888" y="3968534"/>
            <a:ext cx="170771" cy="17077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3654215" y="2553732"/>
            <a:ext cx="170771" cy="17077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7615850" y="2568103"/>
            <a:ext cx="170771" cy="17077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>
            <a:off x="1208744" y="5562600"/>
            <a:ext cx="45636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1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20205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2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49041" y="237714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3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006644" y="2355171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6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72149" y="5377934"/>
            <a:ext cx="2993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= Pt. 1 </a:t>
            </a:r>
            <a:r>
              <a:rPr lang="en-IE" dirty="0" smtClean="0">
                <a:solidFill>
                  <a:prstClr val="black"/>
                </a:solidFill>
                <a:latin typeface="+mj-lt"/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2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3 </a:t>
            </a:r>
            <a:r>
              <a:rPr lang="en-IE" dirty="0" smtClean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 smtClean="0">
                <a:solidFill>
                  <a:prstClr val="black"/>
                </a:solidFill>
              </a:rPr>
              <a:t>Pt</a:t>
            </a:r>
            <a:r>
              <a:rPr lang="en-IE" dirty="0">
                <a:solidFill>
                  <a:prstClr val="black"/>
                </a:solidFill>
              </a:rPr>
              <a:t>. </a:t>
            </a:r>
            <a:r>
              <a:rPr lang="en-IE" dirty="0" smtClean="0">
                <a:solidFill>
                  <a:prstClr val="black"/>
                </a:solidFill>
              </a:rPr>
              <a:t>6</a:t>
            </a:r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37396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MWOF, PMWO and PISP – Current rules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01980014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713345" y="2452628"/>
              <a:ext cx="210583" cy="26269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994380" y="2145268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76962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1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20205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2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7977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4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01608" y="3695908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5</a:t>
            </a:r>
            <a:endParaRPr lang="en-IE" dirty="0">
              <a:solidFill>
                <a:prstClr val="black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3751817" y="2377142"/>
            <a:ext cx="210583" cy="26269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90059" y="206906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srgbClr val="00B050"/>
                </a:solidFill>
              </a:rPr>
              <a:t>PISP</a:t>
            </a:r>
            <a:endParaRPr lang="en-IE" dirty="0">
              <a:solidFill>
                <a:srgbClr val="00B050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2837417" y="1828800"/>
            <a:ext cx="914400" cy="914400"/>
          </a:xfrm>
          <a:prstGeom prst="mathMultiply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4" name="Straight Connector 53"/>
          <p:cNvCxnSpPr/>
          <p:nvPr/>
        </p:nvCxnSpPr>
        <p:spPr>
          <a:xfrm>
            <a:off x="1876740" y="4065240"/>
            <a:ext cx="6480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524812" y="2625080"/>
            <a:ext cx="1224136" cy="1440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48948" y="2625080"/>
            <a:ext cx="864096" cy="14288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613044" y="4065240"/>
            <a:ext cx="308819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484183" y="2629112"/>
            <a:ext cx="1255418" cy="144016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867393" y="4068528"/>
            <a:ext cx="64807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39601" y="2639118"/>
            <a:ext cx="396163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2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37396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MWOF, PMWO and PISP – Systems following current rules</a:t>
            </a:r>
            <a:endParaRPr lang="en-IE" dirty="0" smtClean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68949801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71600" y="1905000"/>
            <a:ext cx="6501519" cy="3312368"/>
            <a:chOff x="1546580" y="1981200"/>
            <a:chExt cx="6501519" cy="3312368"/>
          </a:xfrm>
        </p:grpSpPr>
        <p:grpSp>
          <p:nvGrpSpPr>
            <p:cNvPr id="5" name="Group 4"/>
            <p:cNvGrpSpPr/>
            <p:nvPr/>
          </p:nvGrpSpPr>
          <p:grpSpPr>
            <a:xfrm>
              <a:off x="1546580" y="1981200"/>
              <a:ext cx="6501519" cy="3312368"/>
              <a:chOff x="1546580" y="2564904"/>
              <a:chExt cx="6501519" cy="33123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547664" y="2564904"/>
                <a:ext cx="6480720" cy="3312368"/>
                <a:chOff x="1547664" y="2564904"/>
                <a:chExt cx="6480720" cy="331236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547664" y="2564904"/>
                  <a:ext cx="6480720" cy="33123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051720" y="2780928"/>
                  <a:ext cx="0" cy="25202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51720" y="5301208"/>
                  <a:ext cx="58326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051720" y="4725144"/>
                  <a:ext cx="5832648" cy="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7318050" y="4725144"/>
                  <a:ext cx="558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prstClr val="black"/>
                      </a:solidFill>
                    </a:rPr>
                    <a:t>FPN</a:t>
                  </a: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2699792" y="4353784"/>
                  <a:ext cx="0" cy="36004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2278490" y="3979706"/>
                  <a:ext cx="842603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>
                      <a:solidFill>
                        <a:srgbClr val="FF0000"/>
                      </a:solidFill>
                    </a:rPr>
                    <a:t>MWOF</a:t>
                  </a:r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7433828" y="5301208"/>
                <a:ext cx="614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time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546580" y="2667000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</a:rPr>
                  <a:t>MW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713345" y="2452628"/>
              <a:ext cx="210583" cy="26269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994380" y="2145268"/>
              <a:ext cx="855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dirty="0">
                  <a:solidFill>
                    <a:srgbClr val="00B050"/>
                  </a:solidFill>
                </a:rPr>
                <a:t>PMWO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7696200" y="2121024"/>
            <a:ext cx="0" cy="25202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spect="1"/>
          </p:cNvSpPr>
          <p:nvPr/>
        </p:nvSpPr>
        <p:spPr>
          <a:xfrm>
            <a:off x="2439425" y="397985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1794888" y="3968534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4527658" y="3968533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7610814" y="3983886"/>
            <a:ext cx="170771" cy="170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>
            <a:off x="1208744" y="5562600"/>
            <a:ext cx="45636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1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20205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2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79770" y="3680279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4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01608" y="3695908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Pt. 5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72149" y="5377934"/>
            <a:ext cx="2993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= Pt. 1 </a:t>
            </a:r>
            <a:r>
              <a:rPr lang="en-IE" dirty="0" smtClean="0">
                <a:solidFill>
                  <a:prstClr val="black"/>
                </a:solidFill>
                <a:latin typeface="+mj-lt"/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2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 smtClean="0">
                <a:solidFill>
                  <a:prstClr val="black"/>
                </a:solidFill>
              </a:rPr>
              <a:t>Pt</a:t>
            </a:r>
            <a:r>
              <a:rPr lang="en-IE" dirty="0">
                <a:solidFill>
                  <a:prstClr val="black"/>
                </a:solidFill>
              </a:rPr>
              <a:t>. </a:t>
            </a:r>
            <a:r>
              <a:rPr lang="en-IE" dirty="0" smtClean="0">
                <a:solidFill>
                  <a:prstClr val="black"/>
                </a:solidFill>
              </a:rPr>
              <a:t>4 </a:t>
            </a:r>
            <a:r>
              <a:rPr lang="en-IE" dirty="0">
                <a:solidFill>
                  <a:prstClr val="black"/>
                </a:solidFill>
                <a:cs typeface="Arial"/>
              </a:rPr>
              <a:t>→ </a:t>
            </a:r>
            <a:r>
              <a:rPr lang="en-IE" dirty="0">
                <a:solidFill>
                  <a:prstClr val="black"/>
                </a:solidFill>
              </a:rPr>
              <a:t>Pt. </a:t>
            </a:r>
            <a:r>
              <a:rPr lang="en-IE" dirty="0" smtClean="0">
                <a:solidFill>
                  <a:prstClr val="black"/>
                </a:solidFill>
              </a:rPr>
              <a:t>5</a:t>
            </a:r>
            <a:endParaRPr lang="en-IE" dirty="0">
              <a:solidFill>
                <a:prstClr val="black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3751817" y="2377142"/>
            <a:ext cx="210583" cy="26269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90059" y="2069068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srgbClr val="00B050"/>
                </a:solidFill>
              </a:rPr>
              <a:t>PISP</a:t>
            </a:r>
            <a:endParaRPr lang="en-IE" dirty="0">
              <a:solidFill>
                <a:srgbClr val="00B050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2837417" y="1828800"/>
            <a:ext cx="914400" cy="914400"/>
          </a:xfrm>
          <a:prstGeom prst="mathMultiply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TextBox 38"/>
          <p:cNvSpPr txBox="1"/>
          <p:nvPr/>
        </p:nvSpPr>
        <p:spPr>
          <a:xfrm>
            <a:off x="1066800" y="5755316"/>
            <a:ext cx="784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After MWOF, profile looks for PMWO but finds none, therefore point not included</a:t>
            </a:r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1922</MMTID>
    <ModID xmlns="bd8dd43f-48f8-46ce-9b8d-78f402b7750b">764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DBAA2C-1707-4CF2-8D39-88ED90404952}"/>
</file>

<file path=customXml/itemProps2.xml><?xml version="1.0" encoding="utf-8"?>
<ds:datastoreItem xmlns:ds="http://schemas.openxmlformats.org/officeDocument/2006/customXml" ds:itemID="{5D1BA384-8544-47C7-8E7D-3E79001AF4E8}"/>
</file>

<file path=customXml/itemProps3.xml><?xml version="1.0" encoding="utf-8"?>
<ds:datastoreItem xmlns:ds="http://schemas.openxmlformats.org/officeDocument/2006/customXml" ds:itemID="{23E1F1E5-2F42-4BB3-9B48-B433829179A3}"/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538</Words>
  <Application>Microsoft Office PowerPoint</Application>
  <PresentationFormat>On-screen Show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MOD_28_18 slides V2</dc:title>
  <dc:creator>Kerin, Martin</dc:creator>
  <cp:lastModifiedBy>Touhey, Esther</cp:lastModifiedBy>
  <cp:revision>43</cp:revision>
  <dcterms:created xsi:type="dcterms:W3CDTF">2017-11-23T10:58:48Z</dcterms:created>
  <dcterms:modified xsi:type="dcterms:W3CDTF">2018-09-18T12:50:07Z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File Category">
    <vt:lpwstr/>
  </property>
  <property fmtid="{D5CDD505-2E9C-101B-9397-08002B2CF9AE}" pid="4" name="iab7cdb7554d4997ae876b11632fa575">
    <vt:lpwstr/>
  </property>
  <property fmtid="{D5CDD505-2E9C-101B-9397-08002B2CF9AE}" pid="5" name="Document Owner">
    <vt:lpwstr>Kerin, Martin103</vt:lpwstr>
  </property>
  <property fmtid="{D5CDD505-2E9C-101B-9397-08002B2CF9AE}" pid="9" name="Doc Type">
    <vt:lpwstr>MJK</vt:lpwstr>
  </property>
  <property fmtid="{D5CDD505-2E9C-101B-9397-08002B2CF9AE}" pid="12" name="Copy to Website">
    <vt:lpwstr>true</vt:lpwstr>
  </property>
  <property fmtid="{D5CDD505-2E9C-101B-9397-08002B2CF9AE}" pid="13" name="Mod ID">
    <vt:lpwstr>1102</vt:lpwstr>
  </property>
  <property fmtid="{D5CDD505-2E9C-101B-9397-08002B2CF9AE}" pid="14" name="Year of Modification Proposal">
    <vt:lpwstr>2018</vt:lpwstr>
  </property>
  <property fmtid="{D5CDD505-2E9C-101B-9397-08002B2CF9AE}" pid="15" name="Document Type">
    <vt:lpwstr>Modification Proposal</vt:lpwstr>
  </property>
  <property fmtid="{D5CDD505-2E9C-101B-9397-08002B2CF9AE}" pid="17" name="_CopySource">
    <vt:lpwstr>MOD_28_18 slides V2.pptx</vt:lpwstr>
  </property>
  <property fmtid="{D5CDD505-2E9C-101B-9397-08002B2CF9AE}" pid="18" name="Order">
    <vt:r8>392500</vt:r8>
  </property>
</Properties>
</file>