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Hagan" initials="K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2246A-798C-4109-A5F4-D072156B4CAB}" type="datetimeFigureOut">
              <a:rPr lang="en-IE" smtClean="0"/>
              <a:pPr/>
              <a:t>05/09/2018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8FF7E-1FBD-48BC-9DAC-D0D921354CF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99854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8FF7E-1FBD-48BC-9DAC-D0D921354CF4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9921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09EB-9650-4D69-88A9-89BAD9B50102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69-C049-496F-A7A6-5D211F5EC9E4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D5C2-C220-4A89-9435-D51CB3001A12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94FC-E038-452F-B635-6B813F087187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99FB-FB09-4698-9C14-7431A82758F6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B4DB-34A2-425A-9EAE-35A1AC5ABD4E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7C81-B2DE-436C-A736-E21BCBB1D4D7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09A5-BFC3-433D-BE44-B656244F1FE2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00AC-5888-4C56-A5B5-CE4364D8EE4C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D1AF-A08D-4DA8-B63D-1AE3DF92D7FA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EB41-992D-4CB0-AEF9-A2BD668F8EA5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FAB9-C979-44B7-8FDC-6C7FACE8E22B}" type="datetime1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Redefinition of Schedule Production Cost</a:t>
            </a:r>
            <a:endParaRPr lang="en-IE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12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2400" dirty="0" smtClean="0"/>
          </a:p>
          <a:p>
            <a:r>
              <a:rPr lang="en-IE" sz="2400" dirty="0" smtClean="0"/>
              <a:t>Appeal Panel reached determination on 2</a:t>
            </a:r>
            <a:r>
              <a:rPr lang="en-IE" sz="2400" baseline="30000" dirty="0" smtClean="0"/>
              <a:t>nd</a:t>
            </a:r>
            <a:r>
              <a:rPr lang="en-IE" sz="2400" dirty="0" smtClean="0"/>
              <a:t> July 2018, directed CRU not to make modification to Appellant's Generator Licences.</a:t>
            </a:r>
          </a:p>
          <a:p>
            <a:endParaRPr lang="en-IE" sz="2400" dirty="0"/>
          </a:p>
          <a:p>
            <a:r>
              <a:rPr lang="en-IE" sz="2400" dirty="0" smtClean="0"/>
              <a:t>The modifications included provisions to replace BCOP with BMPCOP.</a:t>
            </a:r>
          </a:p>
          <a:p>
            <a:endParaRPr lang="en-IE" sz="2400" dirty="0" smtClean="0"/>
          </a:p>
          <a:p>
            <a:r>
              <a:rPr lang="en-IE" sz="2400" dirty="0" smtClean="0"/>
              <a:t>CRU in process of initiating Judicial Review proceedings, but outcome of these proceedings will not be known until after 1</a:t>
            </a:r>
            <a:r>
              <a:rPr lang="en-IE" sz="2400" baseline="30000" dirty="0" smtClean="0"/>
              <a:t>st</a:t>
            </a:r>
            <a:r>
              <a:rPr lang="en-IE" sz="2400" dirty="0" smtClean="0"/>
              <a:t> October 2018.</a:t>
            </a:r>
          </a:p>
          <a:p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96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143"/>
            <a:ext cx="8229600" cy="1143000"/>
          </a:xfrm>
        </p:spPr>
        <p:txBody>
          <a:bodyPr/>
          <a:lstStyle/>
          <a:p>
            <a:r>
              <a:rPr lang="en-IE" dirty="0" smtClean="0"/>
              <a:t>Background (contd)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IE" sz="2400" dirty="0" smtClean="0"/>
              <a:t>SEM </a:t>
            </a:r>
            <a:r>
              <a:rPr lang="en-IE" sz="2400" dirty="0"/>
              <a:t>Committee consider it inappropriate from level playing field perspective </a:t>
            </a:r>
            <a:r>
              <a:rPr lang="en-IE" sz="2400" dirty="0" smtClean="0"/>
              <a:t>to apply BMPCOP to some but not all </a:t>
            </a:r>
            <a:r>
              <a:rPr lang="en-IE" sz="2400" dirty="0"/>
              <a:t>market </a:t>
            </a:r>
            <a:r>
              <a:rPr lang="en-IE" sz="2400" dirty="0" smtClean="0"/>
              <a:t>participants.</a:t>
            </a:r>
          </a:p>
          <a:p>
            <a:endParaRPr lang="en-IE" sz="2400" dirty="0"/>
          </a:p>
          <a:p>
            <a:r>
              <a:rPr lang="en-IE" sz="2400" dirty="0" smtClean="0"/>
              <a:t>SEM </a:t>
            </a:r>
            <a:r>
              <a:rPr lang="en-IE" sz="2400" dirty="0"/>
              <a:t>Committee view </a:t>
            </a:r>
            <a:r>
              <a:rPr lang="en-IE" sz="2400" dirty="0" smtClean="0"/>
              <a:t>the continued </a:t>
            </a:r>
            <a:r>
              <a:rPr lang="en-IE" sz="2400" dirty="0"/>
              <a:t>application of the BCOP in an interim period will ensure consumer interests are </a:t>
            </a:r>
            <a:r>
              <a:rPr lang="en-IE" sz="2400" dirty="0" smtClean="0"/>
              <a:t>protected while maintaining a level playing field.</a:t>
            </a:r>
          </a:p>
          <a:p>
            <a:endParaRPr lang="en-IE" sz="2400" dirty="0" smtClean="0"/>
          </a:p>
          <a:p>
            <a:r>
              <a:rPr lang="en-IE" sz="2400" dirty="0" smtClean="0"/>
              <a:t>In context of the Market Power Decision Paper (SEM-16-024) generators should formulate Complex Bid Offer Data submitted to the Balancing Market in accordance with the BCOP licence condition. Not intended that BCOP shall apply to Simple Offer Data.</a:t>
            </a:r>
          </a:p>
          <a:p>
            <a:endParaRPr lang="en-IE" sz="2400" dirty="0" smtClean="0"/>
          </a:p>
          <a:p>
            <a:r>
              <a:rPr lang="en-IE" sz="2400" dirty="0" smtClean="0"/>
              <a:t>However</a:t>
            </a:r>
            <a:r>
              <a:rPr lang="en-IE" sz="2400" dirty="0"/>
              <a:t>, existing Licence Condition relies on definition of “Schedule Production Cost” in TSC Part A.  No equivalent definition in Part B, and Schedule Production Cost will no longer be calculated.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192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E" dirty="0"/>
              <a:t>Proposed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IE" sz="2400" dirty="0"/>
              <a:t>It is proposed that a new definition of Schedule Production Cost, not depending on Market Schedule Quantity, be incorporated in Part </a:t>
            </a:r>
            <a:r>
              <a:rPr lang="en-IE" sz="2400" dirty="0" smtClean="0"/>
              <a:t>B of TSC.</a:t>
            </a:r>
          </a:p>
          <a:p>
            <a:endParaRPr lang="en-IE" sz="2400" dirty="0" smtClean="0"/>
          </a:p>
          <a:p>
            <a:r>
              <a:rPr lang="en-IE" sz="2400" dirty="0" smtClean="0"/>
              <a:t>It </a:t>
            </a:r>
            <a:r>
              <a:rPr lang="en-IE" sz="2400" dirty="0"/>
              <a:t>is proposed that </a:t>
            </a:r>
            <a:r>
              <a:rPr lang="en-IE" sz="2400" dirty="0" smtClean="0"/>
              <a:t>this new definition of Schedule </a:t>
            </a:r>
            <a:r>
              <a:rPr lang="en-IE" sz="2400" dirty="0"/>
              <a:t>Production Cost refers to the quantity </a:t>
            </a:r>
            <a:r>
              <a:rPr lang="en-IE" sz="2400" dirty="0" smtClean="0"/>
              <a:t>“being </a:t>
            </a:r>
            <a:r>
              <a:rPr lang="en-IE" sz="2400" dirty="0"/>
              <a:t>contemplated by paragraph 3 of the Cost Reflective Bidding Licence Condition”. Hence, for whatever </a:t>
            </a:r>
            <a:r>
              <a:rPr lang="en-IE" sz="2400" dirty="0" smtClean="0"/>
              <a:t>quantity </a:t>
            </a:r>
            <a:r>
              <a:rPr lang="en-IE" sz="2400" dirty="0"/>
              <a:t>as may be considered (rather than the Market Schedule Quantity), the production cost calculated from the Complex Bid Offer Data must be equal to the Short Run Marginal Cost. </a:t>
            </a:r>
            <a:endParaRPr lang="en-IE" sz="2400" dirty="0" smtClean="0"/>
          </a:p>
          <a:p>
            <a:endParaRPr lang="en-IE" sz="2400" dirty="0" smtClean="0"/>
          </a:p>
          <a:p>
            <a:r>
              <a:rPr lang="en-IE" sz="2400" dirty="0"/>
              <a:t>The definition </a:t>
            </a:r>
            <a:r>
              <a:rPr lang="en-IE" sz="2400" dirty="0" smtClean="0"/>
              <a:t>reflects that </a:t>
            </a:r>
            <a:r>
              <a:rPr lang="en-IE" sz="2400" dirty="0"/>
              <a:t>only Complex Bid Offer Data, and not Simple Bid Offer Data, is subject to </a:t>
            </a:r>
            <a:r>
              <a:rPr lang="en-IE" sz="2400" dirty="0" smtClean="0"/>
              <a:t>the BCOP.</a:t>
            </a:r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58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Proposed change (contd)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A </a:t>
            </a:r>
            <a:r>
              <a:rPr lang="en-IE" sz="2400" dirty="0"/>
              <a:t>new definition of </a:t>
            </a:r>
            <a:r>
              <a:rPr lang="en-IE" sz="2400" dirty="0" smtClean="0"/>
              <a:t>Cost-Reflective Bidding Licence </a:t>
            </a:r>
            <a:r>
              <a:rPr lang="en-IE" sz="2400" dirty="0"/>
              <a:t>Condition </a:t>
            </a:r>
            <a:r>
              <a:rPr lang="en-IE" sz="2400" dirty="0" smtClean="0"/>
              <a:t>incorporated </a:t>
            </a:r>
            <a:r>
              <a:rPr lang="en-IE" sz="2400" dirty="0"/>
              <a:t>in Part B of </a:t>
            </a:r>
            <a:r>
              <a:rPr lang="en-IE" sz="2400" dirty="0" smtClean="0"/>
              <a:t>TSC is proposed, simply to identify the BCOP condition in each of the relevant licences.</a:t>
            </a:r>
          </a:p>
          <a:p>
            <a:endParaRPr lang="en-IE" sz="2400" dirty="0" smtClean="0"/>
          </a:p>
          <a:p>
            <a:r>
              <a:rPr lang="en-IE" sz="2400" dirty="0" smtClean="0"/>
              <a:t>This </a:t>
            </a:r>
            <a:r>
              <a:rPr lang="en-IE" sz="2400" dirty="0"/>
              <a:t>modification is intended to make the minimum change necessary such that the existing </a:t>
            </a:r>
            <a:r>
              <a:rPr lang="en-IE" sz="2400" dirty="0" smtClean="0"/>
              <a:t>BCOP licence </a:t>
            </a:r>
            <a:r>
              <a:rPr lang="en-IE" sz="2400" dirty="0"/>
              <a:t>c</a:t>
            </a:r>
            <a:r>
              <a:rPr lang="en-IE" sz="2400" dirty="0" smtClean="0"/>
              <a:t>ondition </a:t>
            </a:r>
            <a:r>
              <a:rPr lang="en-IE" sz="2400" dirty="0"/>
              <a:t>and the existing </a:t>
            </a:r>
            <a:r>
              <a:rPr lang="en-IE" sz="2400" dirty="0" smtClean="0"/>
              <a:t>Bidding Code of Practice </a:t>
            </a:r>
            <a:r>
              <a:rPr lang="en-IE" sz="2400" dirty="0"/>
              <a:t>can continue to </a:t>
            </a:r>
            <a:r>
              <a:rPr lang="en-IE" sz="2400" dirty="0" smtClean="0"/>
              <a:t>have effect in I-SEM.</a:t>
            </a:r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442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1917</MMTID>
    <ModID xmlns="bd8dd43f-48f8-46ce-9b8d-78f402b7750b">765</Mod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334AC1-4C67-4F0E-AC8A-73D29C8F35F0}"/>
</file>

<file path=customXml/itemProps2.xml><?xml version="1.0" encoding="utf-8"?>
<ds:datastoreItem xmlns:ds="http://schemas.openxmlformats.org/officeDocument/2006/customXml" ds:itemID="{A43404FD-B9A2-4A2C-98BF-B9F10BB7B3C0}"/>
</file>

<file path=customXml/itemProps3.xml><?xml version="1.0" encoding="utf-8"?>
<ds:datastoreItem xmlns:ds="http://schemas.openxmlformats.org/officeDocument/2006/customXml" ds:itemID="{1853EDD5-D8FD-4161-84FC-E1495FED98A1}"/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380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Redefinition of Schedule Production Cost</vt:lpstr>
      <vt:lpstr>Background</vt:lpstr>
      <vt:lpstr>Background (contd)</vt:lpstr>
      <vt:lpstr>Proposed change</vt:lpstr>
      <vt:lpstr>Proposed change (contd)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Quinn</dc:creator>
  <cp:lastModifiedBy>slinnane</cp:lastModifiedBy>
  <cp:revision>18</cp:revision>
  <dcterms:created xsi:type="dcterms:W3CDTF">2006-08-16T00:00:00Z</dcterms:created>
  <dcterms:modified xsi:type="dcterms:W3CDTF">2018-09-05T08:18:03Z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1103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Schedule Production Cost.pptx</vt:lpwstr>
  </property>
  <property fmtid="{D5CDD505-2E9C-101B-9397-08002B2CF9AE}" pid="11" name="Order">
    <vt:r8>392000</vt:r8>
  </property>
</Properties>
</file>