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diagrams/quickStyle4.xml" ContentType="application/vnd.openxmlformats-officedocument.drawingml.diagramStyl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theme/theme3.xml" ContentType="application/vnd.openxmlformats-officedocument.them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diagrams/layout4.xml" ContentType="application/vnd.openxmlformats-officedocument.drawingml.diagramLayout+xml"/>
  <Override PartName="/ppt/diagrams/layout5.xml" ContentType="application/vnd.openxmlformats-officedocument.drawingml.diagramLayout+xml"/>
  <Override PartName="/docProps/custom.xml" ContentType="application/vnd.openxmlformats-officedocument.custom-properties+xml"/>
  <Override PartName="/ppt/commentAuthors.xml" ContentType="application/vnd.openxmlformats-officedocument.presentationml.commentAuthors+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data5.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diagrams/colors5.xml" ContentType="application/vnd.openxmlformats-officedocument.drawingml.diagramColor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ppt/diagrams/drawing4.xml" ContentType="application/vnd.ms-office.drawingml.diagramDrawing+xml"/>
  <Override PartName="/ppt/diagrams/drawing5.xml" ContentType="application/vnd.ms-office.drawingml.diagramDrawing+xml"/>
  <Override PartName="/docProps/core.xml" ContentType="application/vnd.openxmlformats-package.core-properties+xml"/>
  <Override PartName="/customXml/itemProps2.xml" ContentType="application/vnd.openxmlformats-officedocument.customXml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diagrams/colors2.xml" ContentType="application/vnd.openxmlformats-officedocument.drawingml.diagramColors+xml"/>
  <Override PartName="/ppt/diagrams/drawing3.xml" ContentType="application/vnd.ms-office.drawingml.diagramDrawing+xml"/>
  <Override PartName="/ppt/diagrams/quickStyle5.xml" ContentType="application/vnd.openxmlformats-officedocument.drawingml.diagramStyl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drawing1.xml" ContentType="application/vnd.ms-office.drawingml.diagramDrawing+xml"/>
  <Override PartName="/ppt/diagrams/quickStyle3.xml" ContentType="application/vnd.openxmlformats-officedocument.drawingml.diagramStyle+xml"/>
  <Override PartName="/ppt/theme/theme2.xml" ContentType="application/vnd.openxmlformats-officedocument.theme+xml"/>
  <Override PartName="/ppt/slides/slide1.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10">
  <p:sldMasterIdLst>
    <p:sldMasterId id="2147483672" r:id="rId4"/>
  </p:sldMasterIdLst>
  <p:notesMasterIdLst>
    <p:notesMasterId r:id="rId16"/>
  </p:notesMasterIdLst>
  <p:handoutMasterIdLst>
    <p:handoutMasterId r:id="rId17"/>
  </p:handoutMasterIdLst>
  <p:sldIdLst>
    <p:sldId id="1291" r:id="rId5"/>
    <p:sldId id="1299" r:id="rId6"/>
    <p:sldId id="1307" r:id="rId7"/>
    <p:sldId id="1308" r:id="rId8"/>
    <p:sldId id="1309" r:id="rId9"/>
    <p:sldId id="1301" r:id="rId10"/>
    <p:sldId id="1302" r:id="rId11"/>
    <p:sldId id="1303" r:id="rId12"/>
    <p:sldId id="1304" r:id="rId13"/>
    <p:sldId id="1305" r:id="rId14"/>
    <p:sldId id="1306" r:id="rId15"/>
  </p:sldIdLst>
  <p:sldSz cx="9144000" cy="6858000" type="screen4x3"/>
  <p:notesSz cx="6810375" cy="99425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orter, Ray" initials="RP" lastIdx="24" clrIdx="0"/>
  <p:cmAuthor id="1" name="Haughton, Louise" initials="HL" lastIdx="1" clrIdx="1"/>
  <p:cmAuthor id="2" name="Plunkett, Laura" initials="PL"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4F81BD"/>
    <a:srgbClr val="D0D8E8"/>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301" autoAdjust="0"/>
    <p:restoredTop sz="83459" autoAdjust="0"/>
  </p:normalViewPr>
  <p:slideViewPr>
    <p:cSldViewPr>
      <p:cViewPr>
        <p:scale>
          <a:sx n="80" d="100"/>
          <a:sy n="80" d="100"/>
        </p:scale>
        <p:origin x="-2616" y="-444"/>
      </p:cViewPr>
      <p:guideLst>
        <p:guide orient="horz" pos="2160"/>
        <p:guide pos="2880"/>
      </p:guideLst>
    </p:cSldViewPr>
  </p:slideViewPr>
  <p:outlineViewPr>
    <p:cViewPr>
      <p:scale>
        <a:sx n="33" d="100"/>
        <a:sy n="33" d="100"/>
      </p:scale>
      <p:origin x="0" y="-2574"/>
    </p:cViewPr>
  </p:outlineViewPr>
  <p:notesTextViewPr>
    <p:cViewPr>
      <p:scale>
        <a:sx n="1" d="1"/>
        <a:sy n="1" d="1"/>
      </p:scale>
      <p:origin x="0" y="0"/>
    </p:cViewPr>
  </p:notesTextViewPr>
  <p:sorterViewPr>
    <p:cViewPr>
      <p:scale>
        <a:sx n="100" d="100"/>
        <a:sy n="100" d="100"/>
      </p:scale>
      <p:origin x="0" y="7286"/>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892F4D6-8279-418A-8AE9-47AF4E299AA2}" type="doc">
      <dgm:prSet loTypeId="urn:microsoft.com/office/officeart/2005/8/layout/vList2" loCatId="list" qsTypeId="urn:microsoft.com/office/officeart/2005/8/quickstyle/simple1#1" qsCatId="simple" csTypeId="urn:microsoft.com/office/officeart/2005/8/colors/accent1_2#1" csCatId="accent1" phldr="1"/>
      <dgm:spPr/>
      <dgm:t>
        <a:bodyPr/>
        <a:lstStyle/>
        <a:p>
          <a:endParaRPr lang="en-US"/>
        </a:p>
      </dgm:t>
    </dgm:pt>
    <dgm:pt modelId="{B53502B7-CFD9-4D79-A7B6-A209BE8CBF2D}">
      <dgm:prSet/>
      <dgm:spPr/>
      <dgm:t>
        <a:bodyPr/>
        <a:lstStyle/>
        <a:p>
          <a:pPr rtl="0"/>
          <a:endParaRPr lang="en-US" dirty="0"/>
        </a:p>
      </dgm:t>
    </dgm:pt>
    <dgm:pt modelId="{A2045A31-7D50-4EC7-A496-4FB444941F00}" type="parTrans" cxnId="{BAE352BB-8646-4521-9667-4637C6E72F35}">
      <dgm:prSet/>
      <dgm:spPr/>
      <dgm:t>
        <a:bodyPr/>
        <a:lstStyle/>
        <a:p>
          <a:endParaRPr lang="en-US"/>
        </a:p>
      </dgm:t>
    </dgm:pt>
    <dgm:pt modelId="{D34407FC-6F72-487A-85DD-8DA938FCE5A3}" type="sibTrans" cxnId="{BAE352BB-8646-4521-9667-4637C6E72F35}">
      <dgm:prSet/>
      <dgm:spPr/>
      <dgm:t>
        <a:bodyPr/>
        <a:lstStyle/>
        <a:p>
          <a:endParaRPr lang="en-US"/>
        </a:p>
      </dgm:t>
    </dgm:pt>
    <dgm:pt modelId="{E48EDA4C-8A74-43CF-ADF1-DB0F43C3695D}" type="pres">
      <dgm:prSet presAssocID="{0892F4D6-8279-418A-8AE9-47AF4E299AA2}" presName="linear" presStyleCnt="0">
        <dgm:presLayoutVars>
          <dgm:animLvl val="lvl"/>
          <dgm:resizeHandles val="exact"/>
        </dgm:presLayoutVars>
      </dgm:prSet>
      <dgm:spPr/>
      <dgm:t>
        <a:bodyPr/>
        <a:lstStyle/>
        <a:p>
          <a:endParaRPr lang="en-IE"/>
        </a:p>
      </dgm:t>
    </dgm:pt>
    <dgm:pt modelId="{BCBE42DD-E755-40FA-869D-120EE8F7268F}" type="pres">
      <dgm:prSet presAssocID="{B53502B7-CFD9-4D79-A7B6-A209BE8CBF2D}" presName="parentText" presStyleLbl="node1" presStyleIdx="0" presStyleCnt="1" custLinFactNeighborY="1535">
        <dgm:presLayoutVars>
          <dgm:chMax val="0"/>
          <dgm:bulletEnabled val="1"/>
        </dgm:presLayoutVars>
      </dgm:prSet>
      <dgm:spPr/>
      <dgm:t>
        <a:bodyPr/>
        <a:lstStyle/>
        <a:p>
          <a:endParaRPr lang="en-IE"/>
        </a:p>
      </dgm:t>
    </dgm:pt>
  </dgm:ptLst>
  <dgm:cxnLst>
    <dgm:cxn modelId="{BAE352BB-8646-4521-9667-4637C6E72F35}" srcId="{0892F4D6-8279-418A-8AE9-47AF4E299AA2}" destId="{B53502B7-CFD9-4D79-A7B6-A209BE8CBF2D}" srcOrd="0" destOrd="0" parTransId="{A2045A31-7D50-4EC7-A496-4FB444941F00}" sibTransId="{D34407FC-6F72-487A-85DD-8DA938FCE5A3}"/>
    <dgm:cxn modelId="{F01BE1F1-B782-4916-98A8-7CC9E11A2DA2}" type="presOf" srcId="{B53502B7-CFD9-4D79-A7B6-A209BE8CBF2D}" destId="{BCBE42DD-E755-40FA-869D-120EE8F7268F}" srcOrd="0" destOrd="0" presId="urn:microsoft.com/office/officeart/2005/8/layout/vList2"/>
    <dgm:cxn modelId="{330ABF8E-F1A3-4D52-89B0-1D015124BACC}" type="presOf" srcId="{0892F4D6-8279-418A-8AE9-47AF4E299AA2}" destId="{E48EDA4C-8A74-43CF-ADF1-DB0F43C3695D}" srcOrd="0" destOrd="0" presId="urn:microsoft.com/office/officeart/2005/8/layout/vList2"/>
    <dgm:cxn modelId="{B5142195-89D3-4BBA-9E4A-0879ADF532CA}" type="presParOf" srcId="{E48EDA4C-8A74-43CF-ADF1-DB0F43C3695D}" destId="{BCBE42DD-E755-40FA-869D-120EE8F7268F}" srcOrd="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892F4D6-8279-418A-8AE9-47AF4E299AA2}" type="doc">
      <dgm:prSet loTypeId="urn:microsoft.com/office/officeart/2005/8/layout/vList2" loCatId="list" qsTypeId="urn:microsoft.com/office/officeart/2005/8/quickstyle/simple1#1" qsCatId="simple" csTypeId="urn:microsoft.com/office/officeart/2005/8/colors/accent1_2#1" csCatId="accent1" phldr="1"/>
      <dgm:spPr/>
      <dgm:t>
        <a:bodyPr/>
        <a:lstStyle/>
        <a:p>
          <a:endParaRPr lang="en-US"/>
        </a:p>
      </dgm:t>
    </dgm:pt>
    <dgm:pt modelId="{B53502B7-CFD9-4D79-A7B6-A209BE8CBF2D}">
      <dgm:prSet/>
      <dgm:spPr/>
      <dgm:t>
        <a:bodyPr/>
        <a:lstStyle/>
        <a:p>
          <a:pPr rtl="0"/>
          <a:endParaRPr lang="en-US" dirty="0"/>
        </a:p>
      </dgm:t>
    </dgm:pt>
    <dgm:pt modelId="{D34407FC-6F72-487A-85DD-8DA938FCE5A3}" type="sibTrans" cxnId="{BAE352BB-8646-4521-9667-4637C6E72F35}">
      <dgm:prSet/>
      <dgm:spPr/>
      <dgm:t>
        <a:bodyPr/>
        <a:lstStyle/>
        <a:p>
          <a:endParaRPr lang="en-US"/>
        </a:p>
      </dgm:t>
    </dgm:pt>
    <dgm:pt modelId="{A2045A31-7D50-4EC7-A496-4FB444941F00}" type="parTrans" cxnId="{BAE352BB-8646-4521-9667-4637C6E72F35}">
      <dgm:prSet/>
      <dgm:spPr/>
      <dgm:t>
        <a:bodyPr/>
        <a:lstStyle/>
        <a:p>
          <a:endParaRPr lang="en-US"/>
        </a:p>
      </dgm:t>
    </dgm:pt>
    <dgm:pt modelId="{E48EDA4C-8A74-43CF-ADF1-DB0F43C3695D}" type="pres">
      <dgm:prSet presAssocID="{0892F4D6-8279-418A-8AE9-47AF4E299AA2}" presName="linear" presStyleCnt="0">
        <dgm:presLayoutVars>
          <dgm:animLvl val="lvl"/>
          <dgm:resizeHandles val="exact"/>
        </dgm:presLayoutVars>
      </dgm:prSet>
      <dgm:spPr/>
      <dgm:t>
        <a:bodyPr/>
        <a:lstStyle/>
        <a:p>
          <a:endParaRPr lang="en-IE"/>
        </a:p>
      </dgm:t>
    </dgm:pt>
    <dgm:pt modelId="{BCBE42DD-E755-40FA-869D-120EE8F7268F}" type="pres">
      <dgm:prSet presAssocID="{B53502B7-CFD9-4D79-A7B6-A209BE8CBF2D}" presName="parentText" presStyleLbl="node1" presStyleIdx="0" presStyleCnt="1" custLinFactNeighborY="1535">
        <dgm:presLayoutVars>
          <dgm:chMax val="0"/>
          <dgm:bulletEnabled val="1"/>
        </dgm:presLayoutVars>
      </dgm:prSet>
      <dgm:spPr/>
      <dgm:t>
        <a:bodyPr/>
        <a:lstStyle/>
        <a:p>
          <a:endParaRPr lang="en-IE"/>
        </a:p>
      </dgm:t>
    </dgm:pt>
  </dgm:ptLst>
  <dgm:cxnLst>
    <dgm:cxn modelId="{BAE352BB-8646-4521-9667-4637C6E72F35}" srcId="{0892F4D6-8279-418A-8AE9-47AF4E299AA2}" destId="{B53502B7-CFD9-4D79-A7B6-A209BE8CBF2D}" srcOrd="0" destOrd="0" parTransId="{A2045A31-7D50-4EC7-A496-4FB444941F00}" sibTransId="{D34407FC-6F72-487A-85DD-8DA938FCE5A3}"/>
    <dgm:cxn modelId="{A99924AE-F3FD-4EB3-9734-5DE38C63B9B2}" type="presOf" srcId="{0892F4D6-8279-418A-8AE9-47AF4E299AA2}" destId="{E48EDA4C-8A74-43CF-ADF1-DB0F43C3695D}" srcOrd="0" destOrd="0" presId="urn:microsoft.com/office/officeart/2005/8/layout/vList2"/>
    <dgm:cxn modelId="{D8F2EF17-BE10-43AF-A4A7-216F72C23A2D}" type="presOf" srcId="{B53502B7-CFD9-4D79-A7B6-A209BE8CBF2D}" destId="{BCBE42DD-E755-40FA-869D-120EE8F7268F}" srcOrd="0" destOrd="0" presId="urn:microsoft.com/office/officeart/2005/8/layout/vList2"/>
    <dgm:cxn modelId="{B123CFA9-DCC3-4358-85ED-2689BD8B43CE}" type="presParOf" srcId="{E48EDA4C-8A74-43CF-ADF1-DB0F43C3695D}" destId="{BCBE42DD-E755-40FA-869D-120EE8F7268F}" srcOrd="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892F4D6-8279-418A-8AE9-47AF4E299AA2}" type="doc">
      <dgm:prSet loTypeId="urn:microsoft.com/office/officeart/2005/8/layout/vList2" loCatId="list" qsTypeId="urn:microsoft.com/office/officeart/2005/8/quickstyle/simple1#1" qsCatId="simple" csTypeId="urn:microsoft.com/office/officeart/2005/8/colors/accent1_2#1" csCatId="accent1" phldr="1"/>
      <dgm:spPr/>
      <dgm:t>
        <a:bodyPr/>
        <a:lstStyle/>
        <a:p>
          <a:endParaRPr lang="en-US"/>
        </a:p>
      </dgm:t>
    </dgm:pt>
    <dgm:pt modelId="{B53502B7-CFD9-4D79-A7B6-A209BE8CBF2D}">
      <dgm:prSet/>
      <dgm:spPr/>
      <dgm:t>
        <a:bodyPr/>
        <a:lstStyle/>
        <a:p>
          <a:pPr rtl="0"/>
          <a:endParaRPr lang="en-US" dirty="0"/>
        </a:p>
      </dgm:t>
    </dgm:pt>
    <dgm:pt modelId="{D34407FC-6F72-487A-85DD-8DA938FCE5A3}" type="sibTrans" cxnId="{BAE352BB-8646-4521-9667-4637C6E72F35}">
      <dgm:prSet/>
      <dgm:spPr/>
      <dgm:t>
        <a:bodyPr/>
        <a:lstStyle/>
        <a:p>
          <a:endParaRPr lang="en-US"/>
        </a:p>
      </dgm:t>
    </dgm:pt>
    <dgm:pt modelId="{A2045A31-7D50-4EC7-A496-4FB444941F00}" type="parTrans" cxnId="{BAE352BB-8646-4521-9667-4637C6E72F35}">
      <dgm:prSet/>
      <dgm:spPr/>
      <dgm:t>
        <a:bodyPr/>
        <a:lstStyle/>
        <a:p>
          <a:endParaRPr lang="en-US"/>
        </a:p>
      </dgm:t>
    </dgm:pt>
    <dgm:pt modelId="{E48EDA4C-8A74-43CF-ADF1-DB0F43C3695D}" type="pres">
      <dgm:prSet presAssocID="{0892F4D6-8279-418A-8AE9-47AF4E299AA2}" presName="linear" presStyleCnt="0">
        <dgm:presLayoutVars>
          <dgm:animLvl val="lvl"/>
          <dgm:resizeHandles val="exact"/>
        </dgm:presLayoutVars>
      </dgm:prSet>
      <dgm:spPr/>
      <dgm:t>
        <a:bodyPr/>
        <a:lstStyle/>
        <a:p>
          <a:endParaRPr lang="en-IE"/>
        </a:p>
      </dgm:t>
    </dgm:pt>
    <dgm:pt modelId="{BCBE42DD-E755-40FA-869D-120EE8F7268F}" type="pres">
      <dgm:prSet presAssocID="{B53502B7-CFD9-4D79-A7B6-A209BE8CBF2D}" presName="parentText" presStyleLbl="node1" presStyleIdx="0" presStyleCnt="1" custLinFactNeighborY="1535">
        <dgm:presLayoutVars>
          <dgm:chMax val="0"/>
          <dgm:bulletEnabled val="1"/>
        </dgm:presLayoutVars>
      </dgm:prSet>
      <dgm:spPr/>
      <dgm:t>
        <a:bodyPr/>
        <a:lstStyle/>
        <a:p>
          <a:endParaRPr lang="en-IE"/>
        </a:p>
      </dgm:t>
    </dgm:pt>
  </dgm:ptLst>
  <dgm:cxnLst>
    <dgm:cxn modelId="{BAE352BB-8646-4521-9667-4637C6E72F35}" srcId="{0892F4D6-8279-418A-8AE9-47AF4E299AA2}" destId="{B53502B7-CFD9-4D79-A7B6-A209BE8CBF2D}" srcOrd="0" destOrd="0" parTransId="{A2045A31-7D50-4EC7-A496-4FB444941F00}" sibTransId="{D34407FC-6F72-487A-85DD-8DA938FCE5A3}"/>
    <dgm:cxn modelId="{6C722276-0826-419B-813B-7E5591044082}" type="presOf" srcId="{B53502B7-CFD9-4D79-A7B6-A209BE8CBF2D}" destId="{BCBE42DD-E755-40FA-869D-120EE8F7268F}" srcOrd="0" destOrd="0" presId="urn:microsoft.com/office/officeart/2005/8/layout/vList2"/>
    <dgm:cxn modelId="{958C3194-4D03-4BA7-A924-454D7A864BF2}" type="presOf" srcId="{0892F4D6-8279-418A-8AE9-47AF4E299AA2}" destId="{E48EDA4C-8A74-43CF-ADF1-DB0F43C3695D}" srcOrd="0" destOrd="0" presId="urn:microsoft.com/office/officeart/2005/8/layout/vList2"/>
    <dgm:cxn modelId="{B1D8D622-A74B-487E-B85F-7CE9D6139D3B}" type="presParOf" srcId="{E48EDA4C-8A74-43CF-ADF1-DB0F43C3695D}" destId="{BCBE42DD-E755-40FA-869D-120EE8F7268F}" srcOrd="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892F4D6-8279-418A-8AE9-47AF4E299AA2}" type="doc">
      <dgm:prSet loTypeId="urn:microsoft.com/office/officeart/2005/8/layout/vList2" loCatId="list" qsTypeId="urn:microsoft.com/office/officeart/2005/8/quickstyle/simple1#1" qsCatId="simple" csTypeId="urn:microsoft.com/office/officeart/2005/8/colors/accent1_2#1" csCatId="accent1" phldr="1"/>
      <dgm:spPr/>
      <dgm:t>
        <a:bodyPr/>
        <a:lstStyle/>
        <a:p>
          <a:endParaRPr lang="en-US"/>
        </a:p>
      </dgm:t>
    </dgm:pt>
    <dgm:pt modelId="{B53502B7-CFD9-4D79-A7B6-A209BE8CBF2D}">
      <dgm:prSet/>
      <dgm:spPr/>
      <dgm:t>
        <a:bodyPr/>
        <a:lstStyle/>
        <a:p>
          <a:pPr rtl="0"/>
          <a:endParaRPr lang="en-US" dirty="0"/>
        </a:p>
      </dgm:t>
    </dgm:pt>
    <dgm:pt modelId="{D34407FC-6F72-487A-85DD-8DA938FCE5A3}" type="sibTrans" cxnId="{BAE352BB-8646-4521-9667-4637C6E72F35}">
      <dgm:prSet/>
      <dgm:spPr/>
      <dgm:t>
        <a:bodyPr/>
        <a:lstStyle/>
        <a:p>
          <a:endParaRPr lang="en-US"/>
        </a:p>
      </dgm:t>
    </dgm:pt>
    <dgm:pt modelId="{A2045A31-7D50-4EC7-A496-4FB444941F00}" type="parTrans" cxnId="{BAE352BB-8646-4521-9667-4637C6E72F35}">
      <dgm:prSet/>
      <dgm:spPr/>
      <dgm:t>
        <a:bodyPr/>
        <a:lstStyle/>
        <a:p>
          <a:endParaRPr lang="en-US"/>
        </a:p>
      </dgm:t>
    </dgm:pt>
    <dgm:pt modelId="{E48EDA4C-8A74-43CF-ADF1-DB0F43C3695D}" type="pres">
      <dgm:prSet presAssocID="{0892F4D6-8279-418A-8AE9-47AF4E299AA2}" presName="linear" presStyleCnt="0">
        <dgm:presLayoutVars>
          <dgm:animLvl val="lvl"/>
          <dgm:resizeHandles val="exact"/>
        </dgm:presLayoutVars>
      </dgm:prSet>
      <dgm:spPr/>
      <dgm:t>
        <a:bodyPr/>
        <a:lstStyle/>
        <a:p>
          <a:endParaRPr lang="en-IE"/>
        </a:p>
      </dgm:t>
    </dgm:pt>
    <dgm:pt modelId="{BCBE42DD-E755-40FA-869D-120EE8F7268F}" type="pres">
      <dgm:prSet presAssocID="{B53502B7-CFD9-4D79-A7B6-A209BE8CBF2D}" presName="parentText" presStyleLbl="node1" presStyleIdx="0" presStyleCnt="1" custLinFactNeighborY="1535">
        <dgm:presLayoutVars>
          <dgm:chMax val="0"/>
          <dgm:bulletEnabled val="1"/>
        </dgm:presLayoutVars>
      </dgm:prSet>
      <dgm:spPr/>
      <dgm:t>
        <a:bodyPr/>
        <a:lstStyle/>
        <a:p>
          <a:endParaRPr lang="en-IE"/>
        </a:p>
      </dgm:t>
    </dgm:pt>
  </dgm:ptLst>
  <dgm:cxnLst>
    <dgm:cxn modelId="{BAE352BB-8646-4521-9667-4637C6E72F35}" srcId="{0892F4D6-8279-418A-8AE9-47AF4E299AA2}" destId="{B53502B7-CFD9-4D79-A7B6-A209BE8CBF2D}" srcOrd="0" destOrd="0" parTransId="{A2045A31-7D50-4EC7-A496-4FB444941F00}" sibTransId="{D34407FC-6F72-487A-85DD-8DA938FCE5A3}"/>
    <dgm:cxn modelId="{39F812F7-F306-460A-B3AA-650086013B59}" type="presOf" srcId="{B53502B7-CFD9-4D79-A7B6-A209BE8CBF2D}" destId="{BCBE42DD-E755-40FA-869D-120EE8F7268F}" srcOrd="0" destOrd="0" presId="urn:microsoft.com/office/officeart/2005/8/layout/vList2"/>
    <dgm:cxn modelId="{A6F6DEE0-5538-402B-8E35-FA7791844244}" type="presOf" srcId="{0892F4D6-8279-418A-8AE9-47AF4E299AA2}" destId="{E48EDA4C-8A74-43CF-ADF1-DB0F43C3695D}" srcOrd="0" destOrd="0" presId="urn:microsoft.com/office/officeart/2005/8/layout/vList2"/>
    <dgm:cxn modelId="{B78E6FEB-155C-4221-8470-A707ABD8EBBA}" type="presParOf" srcId="{E48EDA4C-8A74-43CF-ADF1-DB0F43C3695D}" destId="{BCBE42DD-E755-40FA-869D-120EE8F7268F}" srcOrd="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C938155-900B-45C7-B934-6D6051C4D9D9}" type="doc">
      <dgm:prSet loTypeId="urn:microsoft.com/office/officeart/2005/8/layout/StepDownProcess" loCatId="process" qsTypeId="urn:microsoft.com/office/officeart/2005/8/quickstyle/simple1" qsCatId="simple" csTypeId="urn:microsoft.com/office/officeart/2005/8/colors/accent1_2" csCatId="accent1" phldr="1"/>
      <dgm:spPr/>
      <dgm:t>
        <a:bodyPr/>
        <a:lstStyle/>
        <a:p>
          <a:endParaRPr lang="en-IE"/>
        </a:p>
      </dgm:t>
    </dgm:pt>
    <dgm:pt modelId="{AD87AF0D-5A0C-4ED3-8877-D97295479CFA}">
      <dgm:prSet phldrT="[Text]"/>
      <dgm:spPr/>
      <dgm:t>
        <a:bodyPr/>
        <a:lstStyle/>
        <a:p>
          <a:r>
            <a:rPr lang="en-IE" dirty="0" smtClean="0"/>
            <a:t>Imbalance Settlement Price</a:t>
          </a:r>
          <a:endParaRPr lang="en-IE" dirty="0"/>
        </a:p>
      </dgm:t>
    </dgm:pt>
    <dgm:pt modelId="{20BB8FD9-6097-44C1-9D79-2A69C4ACF69D}" type="parTrans" cxnId="{33B3C5CA-392B-438F-B33C-2CF8A75E9F85}">
      <dgm:prSet/>
      <dgm:spPr/>
      <dgm:t>
        <a:bodyPr/>
        <a:lstStyle/>
        <a:p>
          <a:endParaRPr lang="en-IE"/>
        </a:p>
      </dgm:t>
    </dgm:pt>
    <dgm:pt modelId="{015669A5-1F5F-4E3E-88C1-6B76072A8D0F}" type="sibTrans" cxnId="{33B3C5CA-392B-438F-B33C-2CF8A75E9F85}">
      <dgm:prSet/>
      <dgm:spPr/>
      <dgm:t>
        <a:bodyPr/>
        <a:lstStyle/>
        <a:p>
          <a:endParaRPr lang="en-IE"/>
        </a:p>
      </dgm:t>
    </dgm:pt>
    <dgm:pt modelId="{8EC48EE6-4015-402A-9E62-86930689B4F6}">
      <dgm:prSet phldrT="[Text]"/>
      <dgm:spPr/>
      <dgm:t>
        <a:bodyPr/>
        <a:lstStyle/>
        <a:p>
          <a:r>
            <a:rPr lang="en-IE" dirty="0" smtClean="0"/>
            <a:t>Market Backup Price</a:t>
          </a:r>
          <a:endParaRPr lang="en-IE" dirty="0"/>
        </a:p>
      </dgm:t>
    </dgm:pt>
    <dgm:pt modelId="{8922FEBB-D834-4260-ACC6-2871400B1765}" type="parTrans" cxnId="{C0CE097F-6CCC-461F-82A6-716BBF7DBBCE}">
      <dgm:prSet/>
      <dgm:spPr/>
      <dgm:t>
        <a:bodyPr/>
        <a:lstStyle/>
        <a:p>
          <a:endParaRPr lang="en-IE"/>
        </a:p>
      </dgm:t>
    </dgm:pt>
    <dgm:pt modelId="{5D63959B-9A58-4E96-BEB0-79F6B6777AE4}" type="sibTrans" cxnId="{C0CE097F-6CCC-461F-82A6-716BBF7DBBCE}">
      <dgm:prSet/>
      <dgm:spPr/>
      <dgm:t>
        <a:bodyPr/>
        <a:lstStyle/>
        <a:p>
          <a:endParaRPr lang="en-IE"/>
        </a:p>
      </dgm:t>
    </dgm:pt>
    <dgm:pt modelId="{CC10919D-A9BB-4B38-B850-16DE37D02605}">
      <dgm:prSet phldrT="[Text]"/>
      <dgm:spPr/>
      <dgm:t>
        <a:bodyPr/>
        <a:lstStyle/>
        <a:p>
          <a:r>
            <a:rPr lang="en-IE" dirty="0" smtClean="0"/>
            <a:t>Most Recent Imbalance Price</a:t>
          </a:r>
          <a:endParaRPr lang="en-IE" dirty="0"/>
        </a:p>
      </dgm:t>
    </dgm:pt>
    <dgm:pt modelId="{D6AC86A5-72D8-442B-A981-C8075A7E2F05}" type="parTrans" cxnId="{58CA156E-F19C-4672-A992-FA0A82364F61}">
      <dgm:prSet/>
      <dgm:spPr/>
      <dgm:t>
        <a:bodyPr/>
        <a:lstStyle/>
        <a:p>
          <a:endParaRPr lang="en-IE"/>
        </a:p>
      </dgm:t>
    </dgm:pt>
    <dgm:pt modelId="{98A961F2-EB84-44F4-AD6A-4ECE4FC8057A}" type="sibTrans" cxnId="{58CA156E-F19C-4672-A992-FA0A82364F61}">
      <dgm:prSet/>
      <dgm:spPr/>
      <dgm:t>
        <a:bodyPr/>
        <a:lstStyle/>
        <a:p>
          <a:endParaRPr lang="en-IE"/>
        </a:p>
      </dgm:t>
    </dgm:pt>
    <dgm:pt modelId="{C12868F7-6D75-496F-916E-77FFBF39B40E}" type="pres">
      <dgm:prSet presAssocID="{8C938155-900B-45C7-B934-6D6051C4D9D9}" presName="rootnode" presStyleCnt="0">
        <dgm:presLayoutVars>
          <dgm:chMax/>
          <dgm:chPref/>
          <dgm:dir/>
          <dgm:animLvl val="lvl"/>
        </dgm:presLayoutVars>
      </dgm:prSet>
      <dgm:spPr/>
      <dgm:t>
        <a:bodyPr/>
        <a:lstStyle/>
        <a:p>
          <a:endParaRPr lang="en-IE"/>
        </a:p>
      </dgm:t>
    </dgm:pt>
    <dgm:pt modelId="{319ABD58-5359-48E1-A732-F5C90E534CD5}" type="pres">
      <dgm:prSet presAssocID="{AD87AF0D-5A0C-4ED3-8877-D97295479CFA}" presName="composite" presStyleCnt="0"/>
      <dgm:spPr/>
    </dgm:pt>
    <dgm:pt modelId="{A2367284-88F5-453C-80E4-5D5BCBF4AFA9}" type="pres">
      <dgm:prSet presAssocID="{AD87AF0D-5A0C-4ED3-8877-D97295479CFA}" presName="bentUpArrow1" presStyleLbl="alignImgPlace1" presStyleIdx="0" presStyleCnt="2"/>
      <dgm:spPr/>
    </dgm:pt>
    <dgm:pt modelId="{E69D59B1-2266-43FD-B461-545C66AEA85E}" type="pres">
      <dgm:prSet presAssocID="{AD87AF0D-5A0C-4ED3-8877-D97295479CFA}" presName="ParentText" presStyleLbl="node1" presStyleIdx="0" presStyleCnt="3">
        <dgm:presLayoutVars>
          <dgm:chMax val="1"/>
          <dgm:chPref val="1"/>
          <dgm:bulletEnabled val="1"/>
        </dgm:presLayoutVars>
      </dgm:prSet>
      <dgm:spPr/>
      <dgm:t>
        <a:bodyPr/>
        <a:lstStyle/>
        <a:p>
          <a:endParaRPr lang="en-IE"/>
        </a:p>
      </dgm:t>
    </dgm:pt>
    <dgm:pt modelId="{C9BC9A47-E1AC-4C4C-8840-78D01AEBC693}" type="pres">
      <dgm:prSet presAssocID="{AD87AF0D-5A0C-4ED3-8877-D97295479CFA}" presName="ChildText" presStyleLbl="revTx" presStyleIdx="0" presStyleCnt="2">
        <dgm:presLayoutVars>
          <dgm:chMax val="0"/>
          <dgm:chPref val="0"/>
          <dgm:bulletEnabled val="1"/>
        </dgm:presLayoutVars>
      </dgm:prSet>
      <dgm:spPr/>
      <dgm:t>
        <a:bodyPr/>
        <a:lstStyle/>
        <a:p>
          <a:endParaRPr lang="en-IE"/>
        </a:p>
      </dgm:t>
    </dgm:pt>
    <dgm:pt modelId="{47404F6C-BE57-4573-8087-8DA125177146}" type="pres">
      <dgm:prSet presAssocID="{015669A5-1F5F-4E3E-88C1-6B76072A8D0F}" presName="sibTrans" presStyleCnt="0"/>
      <dgm:spPr/>
    </dgm:pt>
    <dgm:pt modelId="{B2E5F260-6114-43FF-8C83-B6A057D6D9C0}" type="pres">
      <dgm:prSet presAssocID="{8EC48EE6-4015-402A-9E62-86930689B4F6}" presName="composite" presStyleCnt="0"/>
      <dgm:spPr/>
    </dgm:pt>
    <dgm:pt modelId="{1C591BBE-5D3E-49AA-A6DB-FE6E86B40F6B}" type="pres">
      <dgm:prSet presAssocID="{8EC48EE6-4015-402A-9E62-86930689B4F6}" presName="bentUpArrow1" presStyleLbl="alignImgPlace1" presStyleIdx="1" presStyleCnt="2"/>
      <dgm:spPr/>
    </dgm:pt>
    <dgm:pt modelId="{748AF080-8892-4135-A29A-E7BED11D4A0B}" type="pres">
      <dgm:prSet presAssocID="{8EC48EE6-4015-402A-9E62-86930689B4F6}" presName="ParentText" presStyleLbl="node1" presStyleIdx="1" presStyleCnt="3">
        <dgm:presLayoutVars>
          <dgm:chMax val="1"/>
          <dgm:chPref val="1"/>
          <dgm:bulletEnabled val="1"/>
        </dgm:presLayoutVars>
      </dgm:prSet>
      <dgm:spPr/>
      <dgm:t>
        <a:bodyPr/>
        <a:lstStyle/>
        <a:p>
          <a:endParaRPr lang="en-IE"/>
        </a:p>
      </dgm:t>
    </dgm:pt>
    <dgm:pt modelId="{ECB86C59-B8FD-46C4-B324-FB3D2EABEDF5}" type="pres">
      <dgm:prSet presAssocID="{8EC48EE6-4015-402A-9E62-86930689B4F6}" presName="ChildText" presStyleLbl="revTx" presStyleIdx="1" presStyleCnt="2">
        <dgm:presLayoutVars>
          <dgm:chMax val="0"/>
          <dgm:chPref val="0"/>
          <dgm:bulletEnabled val="1"/>
        </dgm:presLayoutVars>
      </dgm:prSet>
      <dgm:spPr/>
      <dgm:t>
        <a:bodyPr/>
        <a:lstStyle/>
        <a:p>
          <a:endParaRPr lang="en-IE"/>
        </a:p>
      </dgm:t>
    </dgm:pt>
    <dgm:pt modelId="{FA752D33-1CE4-4139-8183-E71393C8BA2B}" type="pres">
      <dgm:prSet presAssocID="{5D63959B-9A58-4E96-BEB0-79F6B6777AE4}" presName="sibTrans" presStyleCnt="0"/>
      <dgm:spPr/>
    </dgm:pt>
    <dgm:pt modelId="{19E013D9-82E9-4DEB-A86A-FF4950CDD28C}" type="pres">
      <dgm:prSet presAssocID="{CC10919D-A9BB-4B38-B850-16DE37D02605}" presName="composite" presStyleCnt="0"/>
      <dgm:spPr/>
    </dgm:pt>
    <dgm:pt modelId="{85826BA1-DF61-4C47-9745-970CCA4A54C8}" type="pres">
      <dgm:prSet presAssocID="{CC10919D-A9BB-4B38-B850-16DE37D02605}" presName="ParentText" presStyleLbl="node1" presStyleIdx="2" presStyleCnt="3">
        <dgm:presLayoutVars>
          <dgm:chMax val="1"/>
          <dgm:chPref val="1"/>
          <dgm:bulletEnabled val="1"/>
        </dgm:presLayoutVars>
      </dgm:prSet>
      <dgm:spPr/>
      <dgm:t>
        <a:bodyPr/>
        <a:lstStyle/>
        <a:p>
          <a:endParaRPr lang="en-IE"/>
        </a:p>
      </dgm:t>
    </dgm:pt>
  </dgm:ptLst>
  <dgm:cxnLst>
    <dgm:cxn modelId="{2A3D34EE-1A28-41C8-9B4B-A9805BE8F180}" type="presOf" srcId="{8EC48EE6-4015-402A-9E62-86930689B4F6}" destId="{748AF080-8892-4135-A29A-E7BED11D4A0B}" srcOrd="0" destOrd="0" presId="urn:microsoft.com/office/officeart/2005/8/layout/StepDownProcess"/>
    <dgm:cxn modelId="{33B3C5CA-392B-438F-B33C-2CF8A75E9F85}" srcId="{8C938155-900B-45C7-B934-6D6051C4D9D9}" destId="{AD87AF0D-5A0C-4ED3-8877-D97295479CFA}" srcOrd="0" destOrd="0" parTransId="{20BB8FD9-6097-44C1-9D79-2A69C4ACF69D}" sibTransId="{015669A5-1F5F-4E3E-88C1-6B76072A8D0F}"/>
    <dgm:cxn modelId="{18592440-FDF8-4BC9-8101-292EF929530A}" type="presOf" srcId="{AD87AF0D-5A0C-4ED3-8877-D97295479CFA}" destId="{E69D59B1-2266-43FD-B461-545C66AEA85E}" srcOrd="0" destOrd="0" presId="urn:microsoft.com/office/officeart/2005/8/layout/StepDownProcess"/>
    <dgm:cxn modelId="{B96BA6E5-5A65-49AA-96DC-5777A401BBA7}" type="presOf" srcId="{8C938155-900B-45C7-B934-6D6051C4D9D9}" destId="{C12868F7-6D75-496F-916E-77FFBF39B40E}" srcOrd="0" destOrd="0" presId="urn:microsoft.com/office/officeart/2005/8/layout/StepDownProcess"/>
    <dgm:cxn modelId="{C0CE097F-6CCC-461F-82A6-716BBF7DBBCE}" srcId="{8C938155-900B-45C7-B934-6D6051C4D9D9}" destId="{8EC48EE6-4015-402A-9E62-86930689B4F6}" srcOrd="1" destOrd="0" parTransId="{8922FEBB-D834-4260-ACC6-2871400B1765}" sibTransId="{5D63959B-9A58-4E96-BEB0-79F6B6777AE4}"/>
    <dgm:cxn modelId="{58CA156E-F19C-4672-A992-FA0A82364F61}" srcId="{8C938155-900B-45C7-B934-6D6051C4D9D9}" destId="{CC10919D-A9BB-4B38-B850-16DE37D02605}" srcOrd="2" destOrd="0" parTransId="{D6AC86A5-72D8-442B-A981-C8075A7E2F05}" sibTransId="{98A961F2-EB84-44F4-AD6A-4ECE4FC8057A}"/>
    <dgm:cxn modelId="{3DC3E4D4-FAF2-4723-95C9-CCA4C8FA754D}" type="presOf" srcId="{CC10919D-A9BB-4B38-B850-16DE37D02605}" destId="{85826BA1-DF61-4C47-9745-970CCA4A54C8}" srcOrd="0" destOrd="0" presId="urn:microsoft.com/office/officeart/2005/8/layout/StepDownProcess"/>
    <dgm:cxn modelId="{D32D3458-83F2-47E2-918E-59BC1C29A7DF}" type="presParOf" srcId="{C12868F7-6D75-496F-916E-77FFBF39B40E}" destId="{319ABD58-5359-48E1-A732-F5C90E534CD5}" srcOrd="0" destOrd="0" presId="urn:microsoft.com/office/officeart/2005/8/layout/StepDownProcess"/>
    <dgm:cxn modelId="{966ED815-A57A-49A3-AF27-C90D9CF7F321}" type="presParOf" srcId="{319ABD58-5359-48E1-A732-F5C90E534CD5}" destId="{A2367284-88F5-453C-80E4-5D5BCBF4AFA9}" srcOrd="0" destOrd="0" presId="urn:microsoft.com/office/officeart/2005/8/layout/StepDownProcess"/>
    <dgm:cxn modelId="{2BA1B16C-9D36-44BE-94A9-CD24C9BD8357}" type="presParOf" srcId="{319ABD58-5359-48E1-A732-F5C90E534CD5}" destId="{E69D59B1-2266-43FD-B461-545C66AEA85E}" srcOrd="1" destOrd="0" presId="urn:microsoft.com/office/officeart/2005/8/layout/StepDownProcess"/>
    <dgm:cxn modelId="{BFD491C8-8B89-4D7A-8E96-CDBCED494703}" type="presParOf" srcId="{319ABD58-5359-48E1-A732-F5C90E534CD5}" destId="{C9BC9A47-E1AC-4C4C-8840-78D01AEBC693}" srcOrd="2" destOrd="0" presId="urn:microsoft.com/office/officeart/2005/8/layout/StepDownProcess"/>
    <dgm:cxn modelId="{DEAFEC48-1261-48E7-A2A3-5A3F98B66C7A}" type="presParOf" srcId="{C12868F7-6D75-496F-916E-77FFBF39B40E}" destId="{47404F6C-BE57-4573-8087-8DA125177146}" srcOrd="1" destOrd="0" presId="urn:microsoft.com/office/officeart/2005/8/layout/StepDownProcess"/>
    <dgm:cxn modelId="{D90AE828-7CA8-499C-9F32-61FD6E2B02BA}" type="presParOf" srcId="{C12868F7-6D75-496F-916E-77FFBF39B40E}" destId="{B2E5F260-6114-43FF-8C83-B6A057D6D9C0}" srcOrd="2" destOrd="0" presId="urn:microsoft.com/office/officeart/2005/8/layout/StepDownProcess"/>
    <dgm:cxn modelId="{334B6C7B-BA24-4D5B-81E1-12D1B465A25C}" type="presParOf" srcId="{B2E5F260-6114-43FF-8C83-B6A057D6D9C0}" destId="{1C591BBE-5D3E-49AA-A6DB-FE6E86B40F6B}" srcOrd="0" destOrd="0" presId="urn:microsoft.com/office/officeart/2005/8/layout/StepDownProcess"/>
    <dgm:cxn modelId="{1CBAA57E-B4E4-48BD-A01F-9C5A33C45CC7}" type="presParOf" srcId="{B2E5F260-6114-43FF-8C83-B6A057D6D9C0}" destId="{748AF080-8892-4135-A29A-E7BED11D4A0B}" srcOrd="1" destOrd="0" presId="urn:microsoft.com/office/officeart/2005/8/layout/StepDownProcess"/>
    <dgm:cxn modelId="{9E274583-F9BA-4CDF-ADB6-207ABBAC5D51}" type="presParOf" srcId="{B2E5F260-6114-43FF-8C83-B6A057D6D9C0}" destId="{ECB86C59-B8FD-46C4-B324-FB3D2EABEDF5}" srcOrd="2" destOrd="0" presId="urn:microsoft.com/office/officeart/2005/8/layout/StepDownProcess"/>
    <dgm:cxn modelId="{DA65EDD0-4ED4-400F-B806-41B080AA24E0}" type="presParOf" srcId="{C12868F7-6D75-496F-916E-77FFBF39B40E}" destId="{FA752D33-1CE4-4139-8183-E71393C8BA2B}" srcOrd="3" destOrd="0" presId="urn:microsoft.com/office/officeart/2005/8/layout/StepDownProcess"/>
    <dgm:cxn modelId="{66CA7AE0-2291-4952-A71E-1FBE49EC05F2}" type="presParOf" srcId="{C12868F7-6D75-496F-916E-77FFBF39B40E}" destId="{19E013D9-82E9-4DEB-A86A-FF4950CDD28C}" srcOrd="4" destOrd="0" presId="urn:microsoft.com/office/officeart/2005/8/layout/StepDownProcess"/>
    <dgm:cxn modelId="{1FD0F589-4EA2-4E01-A86A-0AA80EC50FD9}" type="presParOf" srcId="{19E013D9-82E9-4DEB-A86A-FF4950CDD28C}" destId="{85826BA1-DF61-4C47-9745-970CCA4A54C8}" srcOrd="0" destOrd="0" presId="urn:microsoft.com/office/officeart/2005/8/layout/StepDownProcess"/>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CBE42DD-E755-40FA-869D-120EE8F7268F}">
      <dsp:nvSpPr>
        <dsp:cNvPr id="0" name=""/>
        <dsp:cNvSpPr/>
      </dsp:nvSpPr>
      <dsp:spPr>
        <a:xfrm>
          <a:off x="0" y="12518"/>
          <a:ext cx="8229599" cy="63648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lvl="0" algn="l" defTabSz="1511300" rtl="0">
            <a:lnSpc>
              <a:spcPct val="90000"/>
            </a:lnSpc>
            <a:spcBef>
              <a:spcPct val="0"/>
            </a:spcBef>
            <a:spcAft>
              <a:spcPct val="35000"/>
            </a:spcAft>
          </a:pPr>
          <a:endParaRPr lang="en-US" sz="3400" kern="1200" dirty="0"/>
        </a:p>
      </dsp:txBody>
      <dsp:txXfrm>
        <a:off x="0" y="12518"/>
        <a:ext cx="8229599" cy="636480"/>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2367284-88F5-453C-80E4-5D5BCBF4AFA9}">
      <dsp:nvSpPr>
        <dsp:cNvPr id="0" name=""/>
        <dsp:cNvSpPr/>
      </dsp:nvSpPr>
      <dsp:spPr>
        <a:xfrm rot="5400000">
          <a:off x="976623" y="1187375"/>
          <a:ext cx="1050131" cy="1195537"/>
        </a:xfrm>
        <a:prstGeom prst="bentUpArrow">
          <a:avLst>
            <a:gd name="adj1" fmla="val 32840"/>
            <a:gd name="adj2" fmla="val 25000"/>
            <a:gd name="adj3" fmla="val 3578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69D59B1-2266-43FD-B461-545C66AEA85E}">
      <dsp:nvSpPr>
        <dsp:cNvPr id="0" name=""/>
        <dsp:cNvSpPr/>
      </dsp:nvSpPr>
      <dsp:spPr>
        <a:xfrm>
          <a:off x="698402" y="23283"/>
          <a:ext cx="1767802" cy="1237404"/>
        </a:xfrm>
        <a:prstGeom prst="roundRect">
          <a:avLst>
            <a:gd name="adj" fmla="val 166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IE" sz="2200" kern="1200" dirty="0" smtClean="0"/>
            <a:t>Imbalance Settlement Price</a:t>
          </a:r>
          <a:endParaRPr lang="en-IE" sz="2200" kern="1200" dirty="0"/>
        </a:p>
      </dsp:txBody>
      <dsp:txXfrm>
        <a:off x="698402" y="23283"/>
        <a:ext cx="1767802" cy="1237404"/>
      </dsp:txXfrm>
    </dsp:sp>
    <dsp:sp modelId="{C9BC9A47-E1AC-4C4C-8840-78D01AEBC693}">
      <dsp:nvSpPr>
        <dsp:cNvPr id="0" name=""/>
        <dsp:cNvSpPr/>
      </dsp:nvSpPr>
      <dsp:spPr>
        <a:xfrm>
          <a:off x="2466205" y="141298"/>
          <a:ext cx="1285731" cy="1000125"/>
        </a:xfrm>
        <a:prstGeom prst="rect">
          <a:avLst/>
        </a:prstGeom>
        <a:noFill/>
        <a:ln>
          <a:noFill/>
        </a:ln>
        <a:effectLst/>
      </dsp:spPr>
      <dsp:style>
        <a:lnRef idx="0">
          <a:scrgbClr r="0" g="0" b="0"/>
        </a:lnRef>
        <a:fillRef idx="0">
          <a:scrgbClr r="0" g="0" b="0"/>
        </a:fillRef>
        <a:effectRef idx="0">
          <a:scrgbClr r="0" g="0" b="0"/>
        </a:effectRef>
        <a:fontRef idx="minor"/>
      </dsp:style>
    </dsp:sp>
    <dsp:sp modelId="{1C591BBE-5D3E-49AA-A6DB-FE6E86B40F6B}">
      <dsp:nvSpPr>
        <dsp:cNvPr id="0" name=""/>
        <dsp:cNvSpPr/>
      </dsp:nvSpPr>
      <dsp:spPr>
        <a:xfrm rot="5400000">
          <a:off x="2442319" y="2577389"/>
          <a:ext cx="1050131" cy="1195537"/>
        </a:xfrm>
        <a:prstGeom prst="bentUpArrow">
          <a:avLst>
            <a:gd name="adj1" fmla="val 32840"/>
            <a:gd name="adj2" fmla="val 25000"/>
            <a:gd name="adj3" fmla="val 3578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48AF080-8892-4135-A29A-E7BED11D4A0B}">
      <dsp:nvSpPr>
        <dsp:cNvPr id="0" name=""/>
        <dsp:cNvSpPr/>
      </dsp:nvSpPr>
      <dsp:spPr>
        <a:xfrm>
          <a:off x="2164098" y="1413297"/>
          <a:ext cx="1767802" cy="1237404"/>
        </a:xfrm>
        <a:prstGeom prst="roundRect">
          <a:avLst>
            <a:gd name="adj" fmla="val 166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IE" sz="2200" kern="1200" dirty="0" smtClean="0"/>
            <a:t>Market Backup Price</a:t>
          </a:r>
          <a:endParaRPr lang="en-IE" sz="2200" kern="1200" dirty="0"/>
        </a:p>
      </dsp:txBody>
      <dsp:txXfrm>
        <a:off x="2164098" y="1413297"/>
        <a:ext cx="1767802" cy="1237404"/>
      </dsp:txXfrm>
    </dsp:sp>
    <dsp:sp modelId="{ECB86C59-B8FD-46C4-B324-FB3D2EABEDF5}">
      <dsp:nvSpPr>
        <dsp:cNvPr id="0" name=""/>
        <dsp:cNvSpPr/>
      </dsp:nvSpPr>
      <dsp:spPr>
        <a:xfrm>
          <a:off x="3931901" y="1531312"/>
          <a:ext cx="1285731" cy="1000125"/>
        </a:xfrm>
        <a:prstGeom prst="rect">
          <a:avLst/>
        </a:prstGeom>
        <a:noFill/>
        <a:ln>
          <a:noFill/>
        </a:ln>
        <a:effectLst/>
      </dsp:spPr>
      <dsp:style>
        <a:lnRef idx="0">
          <a:scrgbClr r="0" g="0" b="0"/>
        </a:lnRef>
        <a:fillRef idx="0">
          <a:scrgbClr r="0" g="0" b="0"/>
        </a:fillRef>
        <a:effectRef idx="0">
          <a:scrgbClr r="0" g="0" b="0"/>
        </a:effectRef>
        <a:fontRef idx="minor"/>
      </dsp:style>
    </dsp:sp>
    <dsp:sp modelId="{85826BA1-DF61-4C47-9745-970CCA4A54C8}">
      <dsp:nvSpPr>
        <dsp:cNvPr id="0" name=""/>
        <dsp:cNvSpPr/>
      </dsp:nvSpPr>
      <dsp:spPr>
        <a:xfrm>
          <a:off x="3629794" y="2803311"/>
          <a:ext cx="1767802" cy="1237404"/>
        </a:xfrm>
        <a:prstGeom prst="roundRect">
          <a:avLst>
            <a:gd name="adj" fmla="val 166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IE" sz="2200" kern="1200" dirty="0" smtClean="0"/>
            <a:t>Most Recent Imbalance Price</a:t>
          </a:r>
          <a:endParaRPr lang="en-IE" sz="2200" kern="1200" dirty="0"/>
        </a:p>
      </dsp:txBody>
      <dsp:txXfrm>
        <a:off x="3629794" y="2803311"/>
        <a:ext cx="1767802" cy="1237404"/>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0796" cy="497756"/>
          </a:xfrm>
          <a:prstGeom prst="rect">
            <a:avLst/>
          </a:prstGeom>
        </p:spPr>
        <p:txBody>
          <a:bodyPr vert="horz" lIns="90590" tIns="45295" rIns="90590" bIns="45295" rtlCol="0"/>
          <a:lstStyle>
            <a:lvl1pPr algn="l">
              <a:defRPr sz="1200"/>
            </a:lvl1pPr>
          </a:lstStyle>
          <a:p>
            <a:endParaRPr lang="en-IE" dirty="0"/>
          </a:p>
        </p:txBody>
      </p:sp>
      <p:sp>
        <p:nvSpPr>
          <p:cNvPr id="3" name="Date Placeholder 2"/>
          <p:cNvSpPr>
            <a:spLocks noGrp="1"/>
          </p:cNvSpPr>
          <p:nvPr>
            <p:ph type="dt" sz="quarter" idx="1"/>
          </p:nvPr>
        </p:nvSpPr>
        <p:spPr>
          <a:xfrm>
            <a:off x="3858009" y="0"/>
            <a:ext cx="2950796" cy="497756"/>
          </a:xfrm>
          <a:prstGeom prst="rect">
            <a:avLst/>
          </a:prstGeom>
        </p:spPr>
        <p:txBody>
          <a:bodyPr vert="horz" lIns="90590" tIns="45295" rIns="90590" bIns="45295" rtlCol="0"/>
          <a:lstStyle>
            <a:lvl1pPr algn="r">
              <a:defRPr sz="1200"/>
            </a:lvl1pPr>
          </a:lstStyle>
          <a:p>
            <a:fld id="{1AB6979B-D42D-460C-933B-8321234A1C80}" type="datetimeFigureOut">
              <a:rPr lang="en-IE" smtClean="0"/>
              <a:pPr/>
              <a:t>05/09/2018</a:t>
            </a:fld>
            <a:endParaRPr lang="en-IE" dirty="0"/>
          </a:p>
        </p:txBody>
      </p:sp>
      <p:sp>
        <p:nvSpPr>
          <p:cNvPr id="4" name="Footer Placeholder 3"/>
          <p:cNvSpPr>
            <a:spLocks noGrp="1"/>
          </p:cNvSpPr>
          <p:nvPr>
            <p:ph type="ftr" sz="quarter" idx="2"/>
          </p:nvPr>
        </p:nvSpPr>
        <p:spPr>
          <a:xfrm>
            <a:off x="0" y="9443182"/>
            <a:ext cx="2950796" cy="497756"/>
          </a:xfrm>
          <a:prstGeom prst="rect">
            <a:avLst/>
          </a:prstGeom>
        </p:spPr>
        <p:txBody>
          <a:bodyPr vert="horz" lIns="90590" tIns="45295" rIns="90590" bIns="45295" rtlCol="0" anchor="b"/>
          <a:lstStyle>
            <a:lvl1pPr algn="l">
              <a:defRPr sz="1200"/>
            </a:lvl1pPr>
          </a:lstStyle>
          <a:p>
            <a:endParaRPr lang="en-IE" dirty="0"/>
          </a:p>
        </p:txBody>
      </p:sp>
      <p:sp>
        <p:nvSpPr>
          <p:cNvPr id="5" name="Slide Number Placeholder 4"/>
          <p:cNvSpPr>
            <a:spLocks noGrp="1"/>
          </p:cNvSpPr>
          <p:nvPr>
            <p:ph type="sldNum" sz="quarter" idx="3"/>
          </p:nvPr>
        </p:nvSpPr>
        <p:spPr>
          <a:xfrm>
            <a:off x="3858009" y="9443182"/>
            <a:ext cx="2950796" cy="497756"/>
          </a:xfrm>
          <a:prstGeom prst="rect">
            <a:avLst/>
          </a:prstGeom>
        </p:spPr>
        <p:txBody>
          <a:bodyPr vert="horz" lIns="90590" tIns="45295" rIns="90590" bIns="45295" rtlCol="0" anchor="b"/>
          <a:lstStyle>
            <a:lvl1pPr algn="r">
              <a:defRPr sz="1200"/>
            </a:lvl1pPr>
          </a:lstStyle>
          <a:p>
            <a:fld id="{A4D79B44-2524-49DB-94E9-7B035303E57C}" type="slidenum">
              <a:rPr lang="en-IE" smtClean="0"/>
              <a:pPr/>
              <a:t>‹#›</a:t>
            </a:fld>
            <a:endParaRPr lang="en-IE" dirty="0"/>
          </a:p>
        </p:txBody>
      </p:sp>
    </p:spTree>
    <p:extLst>
      <p:ext uri="{BB962C8B-B14F-4D97-AF65-F5344CB8AC3E}">
        <p14:creationId xmlns:p14="http://schemas.microsoft.com/office/powerpoint/2010/main" xmlns="" val="101469412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51163" cy="496888"/>
          </a:xfrm>
          <a:prstGeom prst="rect">
            <a:avLst/>
          </a:prstGeom>
        </p:spPr>
        <p:txBody>
          <a:bodyPr vert="horz" lIns="91423" tIns="45712" rIns="91423" bIns="45712" rtlCol="0"/>
          <a:lstStyle>
            <a:lvl1pPr algn="l">
              <a:defRPr sz="1200"/>
            </a:lvl1pPr>
          </a:lstStyle>
          <a:p>
            <a:endParaRPr lang="en-GB" dirty="0"/>
          </a:p>
        </p:txBody>
      </p:sp>
      <p:sp>
        <p:nvSpPr>
          <p:cNvPr id="3" name="Date Placeholder 2"/>
          <p:cNvSpPr>
            <a:spLocks noGrp="1"/>
          </p:cNvSpPr>
          <p:nvPr>
            <p:ph type="dt" idx="1"/>
          </p:nvPr>
        </p:nvSpPr>
        <p:spPr>
          <a:xfrm>
            <a:off x="3857626" y="0"/>
            <a:ext cx="2951163" cy="496888"/>
          </a:xfrm>
          <a:prstGeom prst="rect">
            <a:avLst/>
          </a:prstGeom>
        </p:spPr>
        <p:txBody>
          <a:bodyPr vert="horz" lIns="91423" tIns="45712" rIns="91423" bIns="45712" rtlCol="0"/>
          <a:lstStyle>
            <a:lvl1pPr algn="r">
              <a:defRPr sz="1200"/>
            </a:lvl1pPr>
          </a:lstStyle>
          <a:p>
            <a:fld id="{2814D261-FA64-4D26-8BBF-6BB9E01F80B8}" type="datetimeFigureOut">
              <a:rPr lang="en-GB" smtClean="0"/>
              <a:pPr/>
              <a:t>05/09/2018</a:t>
            </a:fld>
            <a:endParaRPr lang="en-GB" dirty="0"/>
          </a:p>
        </p:txBody>
      </p:sp>
      <p:sp>
        <p:nvSpPr>
          <p:cNvPr id="4" name="Slide Image Placeholder 3"/>
          <p:cNvSpPr>
            <a:spLocks noGrp="1" noRot="1" noChangeAspect="1"/>
          </p:cNvSpPr>
          <p:nvPr>
            <p:ph type="sldImg" idx="2"/>
          </p:nvPr>
        </p:nvSpPr>
        <p:spPr>
          <a:xfrm>
            <a:off x="920750" y="746125"/>
            <a:ext cx="4968875" cy="3727450"/>
          </a:xfrm>
          <a:prstGeom prst="rect">
            <a:avLst/>
          </a:prstGeom>
          <a:noFill/>
          <a:ln w="12700">
            <a:solidFill>
              <a:prstClr val="black"/>
            </a:solidFill>
          </a:ln>
        </p:spPr>
        <p:txBody>
          <a:bodyPr vert="horz" lIns="91423" tIns="45712" rIns="91423" bIns="45712" rtlCol="0" anchor="ctr"/>
          <a:lstStyle/>
          <a:p>
            <a:endParaRPr lang="en-GB" dirty="0"/>
          </a:p>
        </p:txBody>
      </p:sp>
      <p:sp>
        <p:nvSpPr>
          <p:cNvPr id="5" name="Notes Placeholder 4"/>
          <p:cNvSpPr>
            <a:spLocks noGrp="1"/>
          </p:cNvSpPr>
          <p:nvPr>
            <p:ph type="body" sz="quarter" idx="3"/>
          </p:nvPr>
        </p:nvSpPr>
        <p:spPr>
          <a:xfrm>
            <a:off x="681038" y="4722814"/>
            <a:ext cx="5448300" cy="4473575"/>
          </a:xfrm>
          <a:prstGeom prst="rect">
            <a:avLst/>
          </a:prstGeom>
        </p:spPr>
        <p:txBody>
          <a:bodyPr vert="horz" lIns="91423" tIns="45712" rIns="91423" bIns="4571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1" y="9444039"/>
            <a:ext cx="2951163" cy="496887"/>
          </a:xfrm>
          <a:prstGeom prst="rect">
            <a:avLst/>
          </a:prstGeom>
        </p:spPr>
        <p:txBody>
          <a:bodyPr vert="horz" lIns="91423" tIns="45712" rIns="91423" bIns="45712"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57626" y="9444039"/>
            <a:ext cx="2951163" cy="496887"/>
          </a:xfrm>
          <a:prstGeom prst="rect">
            <a:avLst/>
          </a:prstGeom>
        </p:spPr>
        <p:txBody>
          <a:bodyPr vert="horz" lIns="91423" tIns="45712" rIns="91423" bIns="45712" rtlCol="0" anchor="b"/>
          <a:lstStyle>
            <a:lvl1pPr algn="r">
              <a:defRPr sz="1200"/>
            </a:lvl1pPr>
          </a:lstStyle>
          <a:p>
            <a:fld id="{5AF91AE9-3CC6-478F-8DD5-CA4DB5EA672C}" type="slidenum">
              <a:rPr lang="en-GB" smtClean="0"/>
              <a:pPr/>
              <a:t>‹#›</a:t>
            </a:fld>
            <a:endParaRPr lang="en-GB" dirty="0"/>
          </a:p>
        </p:txBody>
      </p:sp>
    </p:spTree>
    <p:extLst>
      <p:ext uri="{BB962C8B-B14F-4D97-AF65-F5344CB8AC3E}">
        <p14:creationId xmlns:p14="http://schemas.microsoft.com/office/powerpoint/2010/main" xmlns="" val="977023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1.png"/><Relationship Id="rId2" Type="http://schemas.openxmlformats.org/officeDocument/2006/relationships/diagramData" Target="../diagrams/data1.xml"/><Relationship Id="rId1" Type="http://schemas.openxmlformats.org/officeDocument/2006/relationships/slideMaster" Target="../slideMasters/slideMaster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1.png"/><Relationship Id="rId2" Type="http://schemas.openxmlformats.org/officeDocument/2006/relationships/diagramData" Target="../diagrams/data2.xml"/><Relationship Id="rId1" Type="http://schemas.openxmlformats.org/officeDocument/2006/relationships/slideMaster" Target="../slideMasters/slideMaster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Layouts/_rels/slideLayout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Master" Target="../slideMasters/slideMaster1.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Layouts/_rels/slideLayout6.xml.rels><?xml version="1.0" encoding="UTF-8" standalone="yes"?>
<Relationships xmlns="http://schemas.openxmlformats.org/package/2006/relationships"><Relationship Id="rId3" Type="http://schemas.openxmlformats.org/officeDocument/2006/relationships/diagramLayout" Target="../diagrams/layout4.xml"/><Relationship Id="rId7" Type="http://schemas.openxmlformats.org/officeDocument/2006/relationships/image" Target="../media/image1.png"/><Relationship Id="rId2" Type="http://schemas.openxmlformats.org/officeDocument/2006/relationships/diagramData" Target="../diagrams/data4.xml"/><Relationship Id="rId1" Type="http://schemas.openxmlformats.org/officeDocument/2006/relationships/slideMaster" Target="../slideMasters/slideMaster1.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8"/>
            <a:ext cx="7772400" cy="1470025"/>
          </a:xfrm>
        </p:spPr>
        <p:txBody>
          <a:bodyPr/>
          <a:lstStyle/>
          <a:p>
            <a:r>
              <a:rPr lang="en-US"/>
              <a:t>Click to edit Master title style</a:t>
            </a:r>
            <a:endParaRPr lang="en-I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IE"/>
          </a:p>
        </p:txBody>
      </p:sp>
      <p:pic>
        <p:nvPicPr>
          <p:cNvPr id="7" name="Picture 6"/>
          <p:cNvPicPr>
            <a:picLocks noChangeAspect="1" noChangeArrowheads="1"/>
          </p:cNvPicPr>
          <p:nvPr userDrawn="1"/>
        </p:nvPicPr>
        <p:blipFill>
          <a:blip r:embed="rId2" cstate="print">
            <a:extLst>
              <a:ext uri="{28A0092B-C50C-407E-A947-70E740481C1C}">
                <a14:useLocalDpi xmlns:a14="http://schemas.microsoft.com/office/drawing/2010/main" xmlns="" val="0"/>
              </a:ext>
            </a:extLst>
          </a:blip>
          <a:srcRect/>
          <a:stretch>
            <a:fillRect/>
          </a:stretch>
        </p:blipFill>
        <p:spPr bwMode="auto">
          <a:xfrm>
            <a:off x="228602" y="6190490"/>
            <a:ext cx="2723675" cy="513397"/>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30165330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E"/>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p:cNvSpPr>
            <a:spLocks noGrp="1"/>
          </p:cNvSpPr>
          <p:nvPr>
            <p:ph type="dt" sz="half" idx="10"/>
          </p:nvPr>
        </p:nvSpPr>
        <p:spPr/>
        <p:txBody>
          <a:bodyPr/>
          <a:lstStyle/>
          <a:p>
            <a:endParaRPr lang="en-IE"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IE"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8CD715F4-8812-4B09-B957-E02A56252AEC}" type="slidenum">
              <a:rPr lang="en-IE" smtClean="0">
                <a:solidFill>
                  <a:prstClr val="black">
                    <a:tint val="75000"/>
                  </a:prstClr>
                </a:solidFill>
              </a:rPr>
              <a:pPr/>
              <a:t>‹#›</a:t>
            </a:fld>
            <a:endParaRPr lang="en-IE" dirty="0">
              <a:solidFill>
                <a:prstClr val="black">
                  <a:tint val="75000"/>
                </a:prstClr>
              </a:solidFill>
            </a:endParaRPr>
          </a:p>
        </p:txBody>
      </p:sp>
    </p:spTree>
    <p:extLst>
      <p:ext uri="{BB962C8B-B14F-4D97-AF65-F5344CB8AC3E}">
        <p14:creationId xmlns:p14="http://schemas.microsoft.com/office/powerpoint/2010/main" xmlns="" val="17905126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a:t>Click to edit Master title style</a:t>
            </a:r>
            <a:endParaRPr lang="en-IE"/>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p:cNvSpPr>
            <a:spLocks noGrp="1"/>
          </p:cNvSpPr>
          <p:nvPr>
            <p:ph type="dt" sz="half" idx="10"/>
          </p:nvPr>
        </p:nvSpPr>
        <p:spPr/>
        <p:txBody>
          <a:bodyPr/>
          <a:lstStyle/>
          <a:p>
            <a:endParaRPr lang="en-IE"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IE"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8CD715F4-8812-4B09-B957-E02A56252AEC}" type="slidenum">
              <a:rPr lang="en-IE" smtClean="0">
                <a:solidFill>
                  <a:prstClr val="black">
                    <a:tint val="75000"/>
                  </a:prstClr>
                </a:solidFill>
              </a:rPr>
              <a:pPr/>
              <a:t>‹#›</a:t>
            </a:fld>
            <a:endParaRPr lang="en-IE" dirty="0">
              <a:solidFill>
                <a:prstClr val="black">
                  <a:tint val="75000"/>
                </a:prstClr>
              </a:solidFill>
            </a:endParaRPr>
          </a:p>
        </p:txBody>
      </p:sp>
    </p:spTree>
    <p:extLst>
      <p:ext uri="{BB962C8B-B14F-4D97-AF65-F5344CB8AC3E}">
        <p14:creationId xmlns:p14="http://schemas.microsoft.com/office/powerpoint/2010/main" xmlns="" val="2429207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1_Blank">
    <p:spTree>
      <p:nvGrpSpPr>
        <p:cNvPr id="1" name=""/>
        <p:cNvGrpSpPr/>
        <p:nvPr/>
      </p:nvGrpSpPr>
      <p:grpSpPr>
        <a:xfrm>
          <a:off x="0" y="0"/>
          <a:ext cx="0" cy="0"/>
          <a:chOff x="0" y="0"/>
          <a:chExt cx="0" cy="0"/>
        </a:xfrm>
      </p:grpSpPr>
      <p:pic>
        <p:nvPicPr>
          <p:cNvPr id="6" name="Picture 12" descr="EIRGRID_2015_GRADIENT.jpg"/>
          <p:cNvPicPr>
            <a:picLocks noChangeAspect="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 y="-9525"/>
            <a:ext cx="9255125" cy="686752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0" name="Text Placeholder 2"/>
          <p:cNvSpPr>
            <a:spLocks noGrp="1"/>
          </p:cNvSpPr>
          <p:nvPr>
            <p:ph type="body" idx="13" hasCustomPrompt="1"/>
          </p:nvPr>
        </p:nvSpPr>
        <p:spPr>
          <a:xfrm>
            <a:off x="722313" y="4092271"/>
            <a:ext cx="7772400" cy="1196866"/>
          </a:xfrm>
        </p:spPr>
        <p:txBody>
          <a:bodyPr/>
          <a:lstStyle>
            <a:lvl1pPr marL="0" indent="0">
              <a:buNone/>
              <a:defRPr sz="2000" b="0" i="0">
                <a:solidFill>
                  <a:schemeClr val="tx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date</a:t>
            </a:r>
          </a:p>
        </p:txBody>
      </p:sp>
      <p:sp>
        <p:nvSpPr>
          <p:cNvPr id="11" name="Text Placeholder 2"/>
          <p:cNvSpPr>
            <a:spLocks noGrp="1"/>
          </p:cNvSpPr>
          <p:nvPr>
            <p:ph type="body" idx="14"/>
          </p:nvPr>
        </p:nvSpPr>
        <p:spPr>
          <a:xfrm>
            <a:off x="722313" y="2889437"/>
            <a:ext cx="7772400" cy="1196866"/>
          </a:xfrm>
        </p:spPr>
        <p:txBody>
          <a:bodyPr anchor="b">
            <a:normAutofit/>
          </a:bodyPr>
          <a:lstStyle>
            <a:lvl1pPr marL="0" indent="0">
              <a:buNone/>
              <a:defRPr sz="3400" b="1" i="0">
                <a:solidFill>
                  <a:schemeClr val="bg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pic>
        <p:nvPicPr>
          <p:cNvPr id="15"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266474" y="5956477"/>
            <a:ext cx="4611052" cy="869156"/>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14840358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1"/>
            <a:ext cx="8229600" cy="4830763"/>
          </a:xfrm>
        </p:spPr>
        <p:txBody>
          <a:bodyPr>
            <a:normAutofit/>
          </a:bodyPr>
          <a:lstStyle>
            <a:lvl1pPr>
              <a:defRPr sz="2400"/>
            </a:lvl1pPr>
            <a:lvl2pPr>
              <a:defRPr sz="2000"/>
            </a:lvl2pPr>
            <a:lvl3pPr>
              <a:defRPr sz="1800"/>
            </a:lvl3pPr>
            <a:lvl4pPr>
              <a:defRPr sz="1600"/>
            </a:lvl4pPr>
            <a:lvl5pP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E" dirty="0"/>
          </a:p>
        </p:txBody>
      </p:sp>
      <p:sp>
        <p:nvSpPr>
          <p:cNvPr id="6" name="Slide Number Placeholder 5"/>
          <p:cNvSpPr>
            <a:spLocks noGrp="1"/>
          </p:cNvSpPr>
          <p:nvPr>
            <p:ph type="sldNum" sz="quarter" idx="12"/>
          </p:nvPr>
        </p:nvSpPr>
        <p:spPr/>
        <p:txBody>
          <a:bodyPr/>
          <a:lstStyle/>
          <a:p>
            <a:fld id="{8CD715F4-8812-4B09-B957-E02A56252AEC}" type="slidenum">
              <a:rPr lang="en-IE" smtClean="0">
                <a:solidFill>
                  <a:prstClr val="black">
                    <a:tint val="75000"/>
                  </a:prstClr>
                </a:solidFill>
              </a:rPr>
              <a:pPr/>
              <a:t>‹#›</a:t>
            </a:fld>
            <a:endParaRPr lang="en-IE" dirty="0">
              <a:solidFill>
                <a:prstClr val="black">
                  <a:tint val="75000"/>
                </a:prstClr>
              </a:solidFill>
            </a:endParaRPr>
          </a:p>
        </p:txBody>
      </p:sp>
      <p:graphicFrame>
        <p:nvGraphicFramePr>
          <p:cNvPr id="7" name="Diagram 6"/>
          <p:cNvGraphicFramePr/>
          <p:nvPr userDrawn="1">
            <p:extLst>
              <p:ext uri="{D42A27DB-BD31-4B8C-83A1-F6EECF244321}">
                <p14:modId xmlns:p14="http://schemas.microsoft.com/office/powerpoint/2010/main" xmlns="" val="3426919188"/>
              </p:ext>
            </p:extLst>
          </p:nvPr>
        </p:nvGraphicFramePr>
        <p:xfrm>
          <a:off x="457204" y="459358"/>
          <a:ext cx="8229599" cy="6489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itle 1"/>
          <p:cNvSpPr>
            <a:spLocks noGrp="1"/>
          </p:cNvSpPr>
          <p:nvPr>
            <p:ph type="title"/>
          </p:nvPr>
        </p:nvSpPr>
        <p:spPr>
          <a:xfrm>
            <a:off x="457200" y="457200"/>
            <a:ext cx="8229600" cy="609600"/>
          </a:xfrm>
        </p:spPr>
        <p:txBody>
          <a:bodyPr>
            <a:noAutofit/>
          </a:bodyPr>
          <a:lstStyle>
            <a:lvl1pPr algn="l">
              <a:defRPr sz="3200">
                <a:solidFill>
                  <a:schemeClr val="bg1"/>
                </a:solidFill>
              </a:defRPr>
            </a:lvl1pPr>
          </a:lstStyle>
          <a:p>
            <a:r>
              <a:rPr lang="en-US"/>
              <a:t>Click to edit Master title style</a:t>
            </a:r>
            <a:endParaRPr lang="en-IE"/>
          </a:p>
        </p:txBody>
      </p:sp>
      <p:pic>
        <p:nvPicPr>
          <p:cNvPr id="8" name="Picture 7"/>
          <p:cNvPicPr>
            <a:picLocks noChangeAspect="1" noChangeArrowheads="1"/>
          </p:cNvPicPr>
          <p:nvPr userDrawn="1"/>
        </p:nvPicPr>
        <p:blipFill>
          <a:blip r:embed="rId7" cstate="print">
            <a:extLst>
              <a:ext uri="{28A0092B-C50C-407E-A947-70E740481C1C}">
                <a14:useLocalDpi xmlns:a14="http://schemas.microsoft.com/office/drawing/2010/main" xmlns="" val="0"/>
              </a:ext>
            </a:extLst>
          </a:blip>
          <a:srcRect/>
          <a:stretch>
            <a:fillRect/>
          </a:stretch>
        </p:blipFill>
        <p:spPr bwMode="auto">
          <a:xfrm>
            <a:off x="228602" y="6190490"/>
            <a:ext cx="2723675" cy="513397"/>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42613678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4000" b="1" cap="all"/>
            </a:lvl1pPr>
          </a:lstStyle>
          <a:p>
            <a:r>
              <a:rPr lang="en-US"/>
              <a:t>Click to edit Master title style</a:t>
            </a:r>
            <a:endParaRPr lang="en-IE"/>
          </a:p>
        </p:txBody>
      </p:sp>
      <p:sp>
        <p:nvSpPr>
          <p:cNvPr id="3" name="Text Placeholder 2"/>
          <p:cNvSpPr>
            <a:spLocks noGrp="1"/>
          </p:cNvSpPr>
          <p:nvPr>
            <p:ph type="body" idx="1"/>
          </p:nvPr>
        </p:nvSpPr>
        <p:spPr>
          <a:xfrm>
            <a:off x="722313" y="2906715"/>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IE"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IE"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8CD715F4-8812-4B09-B957-E02A56252AEC}" type="slidenum">
              <a:rPr lang="en-IE" smtClean="0">
                <a:solidFill>
                  <a:prstClr val="black">
                    <a:tint val="75000"/>
                  </a:prstClr>
                </a:solidFill>
              </a:rPr>
              <a:pPr/>
              <a:t>‹#›</a:t>
            </a:fld>
            <a:endParaRPr lang="en-IE" dirty="0">
              <a:solidFill>
                <a:prstClr val="black">
                  <a:tint val="75000"/>
                </a:prstClr>
              </a:solidFill>
            </a:endParaRPr>
          </a:p>
        </p:txBody>
      </p:sp>
    </p:spTree>
    <p:extLst>
      <p:ext uri="{BB962C8B-B14F-4D97-AF65-F5344CB8AC3E}">
        <p14:creationId xmlns:p14="http://schemas.microsoft.com/office/powerpoint/2010/main" xmlns="" val="26644104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aphicFrame>
        <p:nvGraphicFramePr>
          <p:cNvPr id="11" name="Diagram 10"/>
          <p:cNvGraphicFramePr/>
          <p:nvPr userDrawn="1">
            <p:extLst>
              <p:ext uri="{D42A27DB-BD31-4B8C-83A1-F6EECF244321}">
                <p14:modId xmlns:p14="http://schemas.microsoft.com/office/powerpoint/2010/main" xmlns="" val="2048444782"/>
              </p:ext>
            </p:extLst>
          </p:nvPr>
        </p:nvGraphicFramePr>
        <p:xfrm>
          <a:off x="457204" y="459358"/>
          <a:ext cx="8229599" cy="6489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itle 1"/>
          <p:cNvSpPr>
            <a:spLocks noGrp="1"/>
          </p:cNvSpPr>
          <p:nvPr>
            <p:ph type="title"/>
          </p:nvPr>
        </p:nvSpPr>
        <p:spPr/>
        <p:txBody>
          <a:bodyPr/>
          <a:lstStyle/>
          <a:p>
            <a:r>
              <a:rPr lang="en-US"/>
              <a:t>Click to edit Master title style</a:t>
            </a:r>
            <a:endParaRPr lang="en-IE"/>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Date Placeholder 4"/>
          <p:cNvSpPr>
            <a:spLocks noGrp="1"/>
          </p:cNvSpPr>
          <p:nvPr>
            <p:ph type="dt" sz="half" idx="10"/>
          </p:nvPr>
        </p:nvSpPr>
        <p:spPr/>
        <p:txBody>
          <a:bodyPr/>
          <a:lstStyle/>
          <a:p>
            <a:endParaRPr lang="en-IE"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IE"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8CD715F4-8812-4B09-B957-E02A56252AEC}" type="slidenum">
              <a:rPr lang="en-IE" smtClean="0">
                <a:solidFill>
                  <a:prstClr val="black">
                    <a:tint val="75000"/>
                  </a:prstClr>
                </a:solidFill>
              </a:rPr>
              <a:pPr/>
              <a:t>‹#›</a:t>
            </a:fld>
            <a:endParaRPr lang="en-IE" dirty="0">
              <a:solidFill>
                <a:prstClr val="black">
                  <a:tint val="75000"/>
                </a:prstClr>
              </a:solidFill>
            </a:endParaRPr>
          </a:p>
        </p:txBody>
      </p:sp>
      <p:pic>
        <p:nvPicPr>
          <p:cNvPr id="13" name="Picture 12"/>
          <p:cNvPicPr>
            <a:picLocks noChangeAspect="1" noChangeArrowheads="1"/>
          </p:cNvPicPr>
          <p:nvPr userDrawn="1"/>
        </p:nvPicPr>
        <p:blipFill>
          <a:blip r:embed="rId7" cstate="print">
            <a:extLst>
              <a:ext uri="{28A0092B-C50C-407E-A947-70E740481C1C}">
                <a14:useLocalDpi xmlns:a14="http://schemas.microsoft.com/office/drawing/2010/main" xmlns="" val="0"/>
              </a:ext>
            </a:extLst>
          </a:blip>
          <a:srcRect/>
          <a:stretch>
            <a:fillRect/>
          </a:stretch>
        </p:blipFill>
        <p:spPr bwMode="auto">
          <a:xfrm>
            <a:off x="228602" y="6190490"/>
            <a:ext cx="2723675" cy="513397"/>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21857556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aphicFrame>
        <p:nvGraphicFramePr>
          <p:cNvPr id="10" name="Diagram 9"/>
          <p:cNvGraphicFramePr/>
          <p:nvPr userDrawn="1">
            <p:extLst>
              <p:ext uri="{D42A27DB-BD31-4B8C-83A1-F6EECF244321}">
                <p14:modId xmlns:p14="http://schemas.microsoft.com/office/powerpoint/2010/main" xmlns="" val="2004706342"/>
              </p:ext>
            </p:extLst>
          </p:nvPr>
        </p:nvGraphicFramePr>
        <p:xfrm>
          <a:off x="457204" y="459358"/>
          <a:ext cx="8229599" cy="6489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itle 1"/>
          <p:cNvSpPr>
            <a:spLocks noGrp="1"/>
          </p:cNvSpPr>
          <p:nvPr>
            <p:ph type="title"/>
          </p:nvPr>
        </p:nvSpPr>
        <p:spPr/>
        <p:txBody>
          <a:bodyPr/>
          <a:lstStyle>
            <a:lvl1pPr>
              <a:defRPr/>
            </a:lvl1pPr>
          </a:lstStyle>
          <a:p>
            <a:r>
              <a:rPr lang="en-US"/>
              <a:t>Click to edit Master title style</a:t>
            </a:r>
            <a:endParaRPr lang="en-IE"/>
          </a:p>
        </p:txBody>
      </p:sp>
      <p:sp>
        <p:nvSpPr>
          <p:cNvPr id="3" name="Text Placeholder 2"/>
          <p:cNvSpPr>
            <a:spLocks noGrp="1"/>
          </p:cNvSpPr>
          <p:nvPr>
            <p:ph type="body" idx="1"/>
          </p:nvPr>
        </p:nvSpPr>
        <p:spPr>
          <a:xfrm>
            <a:off x="457201"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Text Placeholder 4"/>
          <p:cNvSpPr>
            <a:spLocks noGrp="1"/>
          </p:cNvSpPr>
          <p:nvPr>
            <p:ph type="body" sz="quarter" idx="3"/>
          </p:nvPr>
        </p:nvSpPr>
        <p:spPr>
          <a:xfrm>
            <a:off x="4645028"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8"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7" name="Date Placeholder 6"/>
          <p:cNvSpPr>
            <a:spLocks noGrp="1"/>
          </p:cNvSpPr>
          <p:nvPr>
            <p:ph type="dt" sz="half" idx="10"/>
          </p:nvPr>
        </p:nvSpPr>
        <p:spPr/>
        <p:txBody>
          <a:bodyPr/>
          <a:lstStyle/>
          <a:p>
            <a:endParaRPr lang="en-IE"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IE"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8CD715F4-8812-4B09-B957-E02A56252AEC}" type="slidenum">
              <a:rPr lang="en-IE" smtClean="0">
                <a:solidFill>
                  <a:prstClr val="black">
                    <a:tint val="75000"/>
                  </a:prstClr>
                </a:solidFill>
              </a:rPr>
              <a:pPr/>
              <a:t>‹#›</a:t>
            </a:fld>
            <a:endParaRPr lang="en-IE" dirty="0">
              <a:solidFill>
                <a:prstClr val="black">
                  <a:tint val="75000"/>
                </a:prstClr>
              </a:solidFill>
            </a:endParaRPr>
          </a:p>
        </p:txBody>
      </p:sp>
    </p:spTree>
    <p:extLst>
      <p:ext uri="{BB962C8B-B14F-4D97-AF65-F5344CB8AC3E}">
        <p14:creationId xmlns:p14="http://schemas.microsoft.com/office/powerpoint/2010/main" xmlns="" val="11983268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aphicFrame>
        <p:nvGraphicFramePr>
          <p:cNvPr id="6" name="Diagram 5"/>
          <p:cNvGraphicFramePr/>
          <p:nvPr userDrawn="1">
            <p:extLst>
              <p:ext uri="{D42A27DB-BD31-4B8C-83A1-F6EECF244321}">
                <p14:modId xmlns:p14="http://schemas.microsoft.com/office/powerpoint/2010/main" xmlns="" val="3920593855"/>
              </p:ext>
            </p:extLst>
          </p:nvPr>
        </p:nvGraphicFramePr>
        <p:xfrm>
          <a:off x="457204" y="459358"/>
          <a:ext cx="8229599" cy="6489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itle 1"/>
          <p:cNvSpPr>
            <a:spLocks noGrp="1"/>
          </p:cNvSpPr>
          <p:nvPr>
            <p:ph type="title"/>
          </p:nvPr>
        </p:nvSpPr>
        <p:spPr/>
        <p:txBody>
          <a:bodyPr/>
          <a:lstStyle/>
          <a:p>
            <a:r>
              <a:rPr lang="en-US"/>
              <a:t>Click to edit Master title style</a:t>
            </a:r>
            <a:endParaRPr lang="en-IE"/>
          </a:p>
        </p:txBody>
      </p:sp>
      <p:sp>
        <p:nvSpPr>
          <p:cNvPr id="3" name="Date Placeholder 2"/>
          <p:cNvSpPr>
            <a:spLocks noGrp="1"/>
          </p:cNvSpPr>
          <p:nvPr>
            <p:ph type="dt" sz="half" idx="10"/>
          </p:nvPr>
        </p:nvSpPr>
        <p:spPr/>
        <p:txBody>
          <a:bodyPr/>
          <a:lstStyle/>
          <a:p>
            <a:endParaRPr lang="en-IE"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IE"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8CD715F4-8812-4B09-B957-E02A56252AEC}" type="slidenum">
              <a:rPr lang="en-IE" smtClean="0">
                <a:solidFill>
                  <a:prstClr val="black">
                    <a:tint val="75000"/>
                  </a:prstClr>
                </a:solidFill>
              </a:rPr>
              <a:pPr/>
              <a:t>‹#›</a:t>
            </a:fld>
            <a:endParaRPr lang="en-IE" dirty="0">
              <a:solidFill>
                <a:prstClr val="black">
                  <a:tint val="75000"/>
                </a:prstClr>
              </a:solidFill>
            </a:endParaRPr>
          </a:p>
        </p:txBody>
      </p:sp>
      <p:pic>
        <p:nvPicPr>
          <p:cNvPr id="7" name="Picture 6"/>
          <p:cNvPicPr>
            <a:picLocks noChangeAspect="1" noChangeArrowheads="1"/>
          </p:cNvPicPr>
          <p:nvPr userDrawn="1"/>
        </p:nvPicPr>
        <p:blipFill>
          <a:blip r:embed="rId7" cstate="print">
            <a:extLst>
              <a:ext uri="{28A0092B-C50C-407E-A947-70E740481C1C}">
                <a14:useLocalDpi xmlns:a14="http://schemas.microsoft.com/office/drawing/2010/main" xmlns="" val="0"/>
              </a:ext>
            </a:extLst>
          </a:blip>
          <a:srcRect/>
          <a:stretch>
            <a:fillRect/>
          </a:stretch>
        </p:blipFill>
        <p:spPr bwMode="auto">
          <a:xfrm>
            <a:off x="228602" y="6190490"/>
            <a:ext cx="2723675" cy="513397"/>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31470891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IE"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IE"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8CD715F4-8812-4B09-B957-E02A56252AEC}" type="slidenum">
              <a:rPr lang="en-IE" smtClean="0">
                <a:solidFill>
                  <a:prstClr val="black">
                    <a:tint val="75000"/>
                  </a:prstClr>
                </a:solidFill>
              </a:rPr>
              <a:pPr/>
              <a:t>‹#›</a:t>
            </a:fld>
            <a:endParaRPr lang="en-IE" dirty="0">
              <a:solidFill>
                <a:prstClr val="black">
                  <a:tint val="75000"/>
                </a:prstClr>
              </a:solidFill>
            </a:endParaRPr>
          </a:p>
        </p:txBody>
      </p:sp>
    </p:spTree>
    <p:extLst>
      <p:ext uri="{BB962C8B-B14F-4D97-AF65-F5344CB8AC3E}">
        <p14:creationId xmlns:p14="http://schemas.microsoft.com/office/powerpoint/2010/main" xmlns="" val="24705604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3" y="273049"/>
            <a:ext cx="3008313" cy="1162051"/>
          </a:xfrm>
        </p:spPr>
        <p:txBody>
          <a:bodyPr anchor="b"/>
          <a:lstStyle>
            <a:lvl1pPr algn="l">
              <a:defRPr sz="2000" b="1"/>
            </a:lvl1pPr>
          </a:lstStyle>
          <a:p>
            <a:r>
              <a:rPr lang="en-US"/>
              <a:t>Click to edit Master title style</a:t>
            </a:r>
            <a:endParaRPr lang="en-IE"/>
          </a:p>
        </p:txBody>
      </p:sp>
      <p:sp>
        <p:nvSpPr>
          <p:cNvPr id="3" name="Content Placeholder 2"/>
          <p:cNvSpPr>
            <a:spLocks noGrp="1"/>
          </p:cNvSpPr>
          <p:nvPr>
            <p:ph idx="1"/>
          </p:nvPr>
        </p:nvSpPr>
        <p:spPr>
          <a:xfrm>
            <a:off x="3575052" y="273053"/>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Text Placeholder 3"/>
          <p:cNvSpPr>
            <a:spLocks noGrp="1"/>
          </p:cNvSpPr>
          <p:nvPr>
            <p:ph type="body" sz="half" idx="2"/>
          </p:nvPr>
        </p:nvSpPr>
        <p:spPr>
          <a:xfrm>
            <a:off x="457203"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IE"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IE"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8CD715F4-8812-4B09-B957-E02A56252AEC}" type="slidenum">
              <a:rPr lang="en-IE" smtClean="0">
                <a:solidFill>
                  <a:prstClr val="black">
                    <a:tint val="75000"/>
                  </a:prstClr>
                </a:solidFill>
              </a:rPr>
              <a:pPr/>
              <a:t>‹#›</a:t>
            </a:fld>
            <a:endParaRPr lang="en-IE" dirty="0">
              <a:solidFill>
                <a:prstClr val="black">
                  <a:tint val="75000"/>
                </a:prstClr>
              </a:solidFill>
            </a:endParaRPr>
          </a:p>
        </p:txBody>
      </p:sp>
    </p:spTree>
    <p:extLst>
      <p:ext uri="{BB962C8B-B14F-4D97-AF65-F5344CB8AC3E}">
        <p14:creationId xmlns:p14="http://schemas.microsoft.com/office/powerpoint/2010/main" xmlns="" val="7100242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9"/>
          </a:xfrm>
        </p:spPr>
        <p:txBody>
          <a:bodyPr anchor="b"/>
          <a:lstStyle>
            <a:lvl1pPr algn="l">
              <a:defRPr sz="2000" b="1"/>
            </a:lvl1pPr>
          </a:lstStyle>
          <a:p>
            <a:r>
              <a:rPr lang="en-US"/>
              <a:t>Click to edit Master title style</a:t>
            </a:r>
            <a:endParaRPr lang="en-I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endParaRPr lang="en-IE" dirty="0"/>
          </a:p>
        </p:txBody>
      </p:sp>
      <p:sp>
        <p:nvSpPr>
          <p:cNvPr id="4" name="Text Placeholder 3"/>
          <p:cNvSpPr>
            <a:spLocks noGrp="1"/>
          </p:cNvSpPr>
          <p:nvPr>
            <p:ph type="body" sz="half" idx="2"/>
          </p:nvPr>
        </p:nvSpPr>
        <p:spPr>
          <a:xfrm>
            <a:off x="1792288" y="5367339"/>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IE"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IE"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8CD715F4-8812-4B09-B957-E02A56252AEC}" type="slidenum">
              <a:rPr lang="en-IE" smtClean="0">
                <a:solidFill>
                  <a:prstClr val="black">
                    <a:tint val="75000"/>
                  </a:prstClr>
                </a:solidFill>
              </a:rPr>
              <a:pPr/>
              <a:t>‹#›</a:t>
            </a:fld>
            <a:endParaRPr lang="en-IE" dirty="0">
              <a:solidFill>
                <a:prstClr val="black">
                  <a:tint val="75000"/>
                </a:prstClr>
              </a:solidFill>
            </a:endParaRPr>
          </a:p>
        </p:txBody>
      </p:sp>
    </p:spTree>
    <p:extLst>
      <p:ext uri="{BB962C8B-B14F-4D97-AF65-F5344CB8AC3E}">
        <p14:creationId xmlns:p14="http://schemas.microsoft.com/office/powerpoint/2010/main" xmlns="" val="13965342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9"/>
            <a:ext cx="8229600" cy="1143000"/>
          </a:xfrm>
          <a:prstGeom prst="rect">
            <a:avLst/>
          </a:prstGeom>
        </p:spPr>
        <p:txBody>
          <a:bodyPr vert="horz" lIns="91440" tIns="45720" rIns="91440" bIns="45720" rtlCol="0" anchor="ctr">
            <a:normAutofit/>
          </a:bodyPr>
          <a:lstStyle/>
          <a:p>
            <a:r>
              <a:rPr lang="en-US"/>
              <a:t>Click to edit Master title style</a:t>
            </a:r>
            <a:endParaRPr lang="en-IE"/>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IE" dirty="0">
              <a:solidFill>
                <a:prstClr val="black">
                  <a:tint val="75000"/>
                </a:prstClr>
              </a:solidFill>
            </a:endParaRPr>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dirty="0">
              <a:solidFill>
                <a:prstClr val="black">
                  <a:tint val="75000"/>
                </a:prstClr>
              </a:solidFill>
            </a:endParaRPr>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D715F4-8812-4B09-B957-E02A56252AEC}" type="slidenum">
              <a:rPr lang="en-IE" smtClean="0">
                <a:solidFill>
                  <a:prstClr val="black">
                    <a:tint val="75000"/>
                  </a:prstClr>
                </a:solidFill>
              </a:rPr>
              <a:pPr/>
              <a:t>‹#›</a:t>
            </a:fld>
            <a:endParaRPr lang="en-IE" dirty="0">
              <a:solidFill>
                <a:prstClr val="black">
                  <a:tint val="75000"/>
                </a:prstClr>
              </a:solidFill>
            </a:endParaRPr>
          </a:p>
        </p:txBody>
      </p:sp>
    </p:spTree>
    <p:extLst>
      <p:ext uri="{BB962C8B-B14F-4D97-AF65-F5344CB8AC3E}">
        <p14:creationId xmlns:p14="http://schemas.microsoft.com/office/powerpoint/2010/main" xmlns="" val="288135205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sem-o.com/"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3"/>
          </p:nvPr>
        </p:nvSpPr>
        <p:spPr>
          <a:xfrm>
            <a:off x="722313" y="4092271"/>
            <a:ext cx="7772400" cy="1348409"/>
          </a:xfrm>
        </p:spPr>
        <p:txBody>
          <a:bodyPr>
            <a:normAutofit fontScale="77500" lnSpcReduction="20000"/>
          </a:bodyPr>
          <a:lstStyle/>
          <a:p>
            <a:r>
              <a:rPr lang="en-IE" sz="2800" b="1" dirty="0" smtClean="0"/>
              <a:t>TSC Modifications – Extraordinary Meeting 86</a:t>
            </a:r>
          </a:p>
          <a:p>
            <a:endParaRPr lang="en-IE" dirty="0" smtClean="0"/>
          </a:p>
          <a:p>
            <a:r>
              <a:rPr lang="en-IE" dirty="0" smtClean="0"/>
              <a:t>Dave Carroll, Trading Operations, SEMO</a:t>
            </a:r>
          </a:p>
          <a:p>
            <a:endParaRPr lang="en-IE" dirty="0" smtClean="0"/>
          </a:p>
          <a:p>
            <a:r>
              <a:rPr lang="en-IE" dirty="0" smtClean="0"/>
              <a:t>6</a:t>
            </a:r>
            <a:r>
              <a:rPr lang="en-IE" baseline="30000" dirty="0" smtClean="0"/>
              <a:t>th</a:t>
            </a:r>
            <a:r>
              <a:rPr lang="en-IE" dirty="0" smtClean="0"/>
              <a:t> September 2018</a:t>
            </a:r>
            <a:endParaRPr lang="en-IE" dirty="0"/>
          </a:p>
        </p:txBody>
      </p:sp>
      <p:sp>
        <p:nvSpPr>
          <p:cNvPr id="6" name="Text Placeholder 5"/>
          <p:cNvSpPr>
            <a:spLocks noGrp="1"/>
          </p:cNvSpPr>
          <p:nvPr>
            <p:ph type="body" idx="14"/>
          </p:nvPr>
        </p:nvSpPr>
        <p:spPr>
          <a:xfrm>
            <a:off x="685800" y="1828800"/>
            <a:ext cx="7772400" cy="1196866"/>
          </a:xfrm>
        </p:spPr>
        <p:txBody>
          <a:bodyPr/>
          <a:lstStyle/>
          <a:p>
            <a:r>
              <a:rPr lang="en-IE" dirty="0" smtClean="0"/>
              <a:t>Imbalance Price Modifications</a:t>
            </a:r>
            <a:endParaRPr lang="en-IE" dirty="0"/>
          </a:p>
        </p:txBody>
      </p:sp>
      <p:sp>
        <p:nvSpPr>
          <p:cNvPr id="4" name="Slide Number Placeholder 3"/>
          <p:cNvSpPr>
            <a:spLocks noGrp="1"/>
          </p:cNvSpPr>
          <p:nvPr>
            <p:ph type="sldNum" sz="quarter" idx="4294967295"/>
          </p:nvPr>
        </p:nvSpPr>
        <p:spPr>
          <a:xfrm>
            <a:off x="7010400" y="6477010"/>
            <a:ext cx="2133600" cy="365125"/>
          </a:xfrm>
        </p:spPr>
        <p:txBody>
          <a:bodyPr/>
          <a:lstStyle/>
          <a:p>
            <a:fld id="{F1FE8824-D1D7-4732-9CD5-8103D6CECE24}" type="slidenum">
              <a:rPr lang="en-IE" smtClean="0">
                <a:solidFill>
                  <a:prstClr val="black">
                    <a:tint val="75000"/>
                  </a:prstClr>
                </a:solidFill>
              </a:rPr>
              <a:pPr/>
              <a:t>1</a:t>
            </a:fld>
            <a:endParaRPr lang="en-IE" dirty="0">
              <a:solidFill>
                <a:prstClr val="black">
                  <a:tint val="75000"/>
                </a:prstClr>
              </a:solidFill>
            </a:endParaRPr>
          </a:p>
        </p:txBody>
      </p:sp>
    </p:spTree>
    <p:extLst>
      <p:ext uri="{BB962C8B-B14F-4D97-AF65-F5344CB8AC3E}">
        <p14:creationId xmlns:p14="http://schemas.microsoft.com/office/powerpoint/2010/main" xmlns="" val="278411816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Justification</a:t>
            </a:r>
            <a:endParaRPr lang="en-IE" dirty="0"/>
          </a:p>
        </p:txBody>
      </p:sp>
      <p:sp>
        <p:nvSpPr>
          <p:cNvPr id="3" name="Content Placeholder 2"/>
          <p:cNvSpPr>
            <a:spLocks noGrp="1"/>
          </p:cNvSpPr>
          <p:nvPr>
            <p:ph idx="1"/>
          </p:nvPr>
        </p:nvSpPr>
        <p:spPr/>
        <p:txBody>
          <a:bodyPr/>
          <a:lstStyle/>
          <a:p>
            <a:r>
              <a:rPr lang="en-IE" dirty="0" smtClean="0"/>
              <a:t>Improves resilience as a further backup Imbalance Price will be available before a previous Imbalance </a:t>
            </a:r>
            <a:r>
              <a:rPr lang="en-IE" dirty="0"/>
              <a:t>P</a:t>
            </a:r>
            <a:r>
              <a:rPr lang="en-IE" dirty="0" smtClean="0"/>
              <a:t>rice (which may be totally unreflective) needs to be used</a:t>
            </a:r>
          </a:p>
          <a:p>
            <a:endParaRPr lang="en-IE" dirty="0"/>
          </a:p>
          <a:p>
            <a:r>
              <a:rPr lang="en-IE" dirty="0" smtClean="0"/>
              <a:t>The “Backup to PMBU” price based on the DAM will be more reflective of prevailing prices where most trading occurs</a:t>
            </a:r>
          </a:p>
          <a:p>
            <a:endParaRPr lang="en-IE" dirty="0"/>
          </a:p>
          <a:p>
            <a:r>
              <a:rPr lang="en-IE" dirty="0" smtClean="0"/>
              <a:t>Market Participants will always be aware of what price is being used 30 mins after an Imbalance Settlement Period</a:t>
            </a:r>
          </a:p>
          <a:p>
            <a:endParaRPr lang="en-IE" dirty="0" smtClean="0"/>
          </a:p>
        </p:txBody>
      </p:sp>
    </p:spTree>
    <p:extLst>
      <p:ext uri="{BB962C8B-B14F-4D97-AF65-F5344CB8AC3E}">
        <p14:creationId xmlns:p14="http://schemas.microsoft.com/office/powerpoint/2010/main" xmlns="" val="2745360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Discussion</a:t>
            </a:r>
            <a:endParaRPr lang="en-IE" dirty="0"/>
          </a:p>
        </p:txBody>
      </p:sp>
      <p:sp>
        <p:nvSpPr>
          <p:cNvPr id="3" name="Content Placeholder 2"/>
          <p:cNvSpPr>
            <a:spLocks noGrp="1"/>
          </p:cNvSpPr>
          <p:nvPr>
            <p:ph idx="1"/>
          </p:nvPr>
        </p:nvSpPr>
        <p:spPr/>
        <p:txBody>
          <a:bodyPr/>
          <a:lstStyle/>
          <a:p>
            <a:endParaRPr lang="en-IE" dirty="0" smtClean="0"/>
          </a:p>
          <a:p>
            <a:endParaRPr lang="en-IE" dirty="0"/>
          </a:p>
          <a:p>
            <a:endParaRPr lang="en-IE" dirty="0" smtClean="0"/>
          </a:p>
          <a:p>
            <a:endParaRPr lang="en-IE" dirty="0"/>
          </a:p>
          <a:p>
            <a:pPr marL="0" indent="0">
              <a:buNone/>
            </a:pPr>
            <a:r>
              <a:rPr lang="en-IE" dirty="0" smtClean="0"/>
              <a:t>			</a:t>
            </a:r>
            <a:r>
              <a:rPr lang="en-IE" sz="3200" dirty="0" smtClean="0"/>
              <a:t>Any Questions?</a:t>
            </a:r>
          </a:p>
        </p:txBody>
      </p:sp>
    </p:spTree>
    <p:extLst>
      <p:ext uri="{BB962C8B-B14F-4D97-AF65-F5344CB8AC3E}">
        <p14:creationId xmlns:p14="http://schemas.microsoft.com/office/powerpoint/2010/main" xmlns="" val="29709986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Background</a:t>
            </a:r>
            <a:endParaRPr lang="en-IE" dirty="0"/>
          </a:p>
        </p:txBody>
      </p:sp>
      <p:sp>
        <p:nvSpPr>
          <p:cNvPr id="3" name="Content Placeholder 2"/>
          <p:cNvSpPr>
            <a:spLocks noGrp="1"/>
          </p:cNvSpPr>
          <p:nvPr>
            <p:ph idx="1"/>
          </p:nvPr>
        </p:nvSpPr>
        <p:spPr/>
        <p:txBody>
          <a:bodyPr/>
          <a:lstStyle/>
          <a:p>
            <a:r>
              <a:rPr lang="en-IE" dirty="0" smtClean="0"/>
              <a:t>Imbalance price calculated every 5mins, from which the 30 min Imbalance Settlement Price is derived</a:t>
            </a:r>
          </a:p>
          <a:p>
            <a:endParaRPr lang="en-IE" dirty="0"/>
          </a:p>
          <a:p>
            <a:r>
              <a:rPr lang="en-IE" dirty="0" smtClean="0"/>
              <a:t>Market Backup price is calculated after each Gate Closure for the Imbalance Settlement Period that most recently closed</a:t>
            </a:r>
            <a:endParaRPr lang="en-IE" dirty="0"/>
          </a:p>
          <a:p>
            <a:pPr lvl="1"/>
            <a:r>
              <a:rPr lang="en-IE" dirty="0" smtClean="0"/>
              <a:t>Highly automated due to continuous trading</a:t>
            </a:r>
            <a:endParaRPr lang="en-IE" dirty="0"/>
          </a:p>
        </p:txBody>
      </p:sp>
    </p:spTree>
    <p:extLst>
      <p:ext uri="{BB962C8B-B14F-4D97-AF65-F5344CB8AC3E}">
        <p14:creationId xmlns:p14="http://schemas.microsoft.com/office/powerpoint/2010/main" xmlns="" val="23274246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Title 1"/>
          <p:cNvSpPr>
            <a:spLocks noGrp="1"/>
          </p:cNvSpPr>
          <p:nvPr>
            <p:ph type="title"/>
          </p:nvPr>
        </p:nvSpPr>
        <p:spPr/>
        <p:txBody>
          <a:bodyPr/>
          <a:lstStyle/>
          <a:p>
            <a:r>
              <a:rPr lang="en-US" altLang="en-US" dirty="0" smtClean="0">
                <a:latin typeface="Arial" pitchFamily="34" charset="0"/>
              </a:rPr>
              <a:t>Background</a:t>
            </a:r>
          </a:p>
        </p:txBody>
      </p:sp>
      <p:sp>
        <p:nvSpPr>
          <p:cNvPr id="6" name="Rectangle 5"/>
          <p:cNvSpPr>
            <a:spLocks noChangeArrowheads="1"/>
          </p:cNvSpPr>
          <p:nvPr/>
        </p:nvSpPr>
        <p:spPr bwMode="auto">
          <a:xfrm>
            <a:off x="9915525" y="1101725"/>
            <a:ext cx="962025" cy="960438"/>
          </a:xfrm>
          <a:prstGeom prst="rect">
            <a:avLst/>
          </a:prstGeom>
          <a:solidFill>
            <a:srgbClr val="B4122D"/>
          </a:solidFill>
          <a:ln>
            <a:noFill/>
          </a:ln>
          <a:effectLst>
            <a:outerShdw blurRad="40000" dist="23000" dir="5400000" rotWithShape="0">
              <a:srgbClr val="808080">
                <a:alpha val="34999"/>
              </a:srgbClr>
            </a:outerShdw>
          </a:effectLst>
          <a:extLs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fontAlgn="auto">
              <a:spcBef>
                <a:spcPts val="0"/>
              </a:spcBef>
              <a:spcAft>
                <a:spcPts val="0"/>
              </a:spcAft>
              <a:defRPr/>
            </a:pPr>
            <a:endParaRPr lang="en-US">
              <a:solidFill>
                <a:srgbClr val="B4122D"/>
              </a:solidFill>
              <a:latin typeface="+mn-lt"/>
              <a:ea typeface="+mn-ea"/>
            </a:endParaRPr>
          </a:p>
        </p:txBody>
      </p:sp>
      <p:sp>
        <p:nvSpPr>
          <p:cNvPr id="7" name="Rectangle 6"/>
          <p:cNvSpPr>
            <a:spLocks noChangeArrowheads="1"/>
          </p:cNvSpPr>
          <p:nvPr/>
        </p:nvSpPr>
        <p:spPr bwMode="auto">
          <a:xfrm>
            <a:off x="9915525" y="2227263"/>
            <a:ext cx="962025" cy="960437"/>
          </a:xfrm>
          <a:prstGeom prst="rect">
            <a:avLst/>
          </a:prstGeom>
          <a:solidFill>
            <a:srgbClr val="7D1651"/>
          </a:solidFill>
          <a:ln>
            <a:noFill/>
          </a:ln>
          <a:effectLst>
            <a:outerShdw blurRad="40000" dist="23000" dir="5400000" rotWithShape="0">
              <a:srgbClr val="808080">
                <a:alpha val="34999"/>
              </a:srgbClr>
            </a:outerShdw>
          </a:effectLst>
          <a:extLs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fontAlgn="auto">
              <a:spcBef>
                <a:spcPts val="0"/>
              </a:spcBef>
              <a:spcAft>
                <a:spcPts val="0"/>
              </a:spcAft>
              <a:defRPr/>
            </a:pPr>
            <a:endParaRPr lang="en-US">
              <a:solidFill>
                <a:srgbClr val="B4122D"/>
              </a:solidFill>
              <a:latin typeface="+mn-lt"/>
              <a:ea typeface="+mn-ea"/>
            </a:endParaRPr>
          </a:p>
        </p:txBody>
      </p:sp>
      <p:sp>
        <p:nvSpPr>
          <p:cNvPr id="8" name="Rectangle 7"/>
          <p:cNvSpPr>
            <a:spLocks noChangeArrowheads="1"/>
          </p:cNvSpPr>
          <p:nvPr/>
        </p:nvSpPr>
        <p:spPr bwMode="auto">
          <a:xfrm>
            <a:off x="9923463" y="-23813"/>
            <a:ext cx="960437" cy="960438"/>
          </a:xfrm>
          <a:prstGeom prst="rect">
            <a:avLst/>
          </a:prstGeom>
          <a:solidFill>
            <a:srgbClr val="767676"/>
          </a:solidFill>
          <a:ln>
            <a:noFill/>
          </a:ln>
          <a:effectLst>
            <a:outerShdw blurRad="40000" dist="23000" dir="5400000" rotWithShape="0">
              <a:srgbClr val="808080">
                <a:alpha val="34999"/>
              </a:srgbClr>
            </a:outerShdw>
          </a:effectLst>
          <a:extLs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fontAlgn="auto">
              <a:spcBef>
                <a:spcPts val="0"/>
              </a:spcBef>
              <a:spcAft>
                <a:spcPts val="0"/>
              </a:spcAft>
              <a:defRPr/>
            </a:pPr>
            <a:endParaRPr lang="en-US">
              <a:solidFill>
                <a:srgbClr val="B4122D"/>
              </a:solidFill>
              <a:latin typeface="+mn-lt"/>
              <a:ea typeface="+mn-ea"/>
            </a:endParaRPr>
          </a:p>
        </p:txBody>
      </p:sp>
      <p:sp>
        <p:nvSpPr>
          <p:cNvPr id="9" name="Rectangle 8"/>
          <p:cNvSpPr>
            <a:spLocks noChangeArrowheads="1"/>
          </p:cNvSpPr>
          <p:nvPr/>
        </p:nvSpPr>
        <p:spPr bwMode="auto">
          <a:xfrm>
            <a:off x="9915525" y="3352800"/>
            <a:ext cx="962025" cy="960438"/>
          </a:xfrm>
          <a:prstGeom prst="rect">
            <a:avLst/>
          </a:prstGeom>
          <a:solidFill>
            <a:srgbClr val="C54D1C"/>
          </a:solidFill>
          <a:ln>
            <a:noFill/>
          </a:ln>
          <a:effectLst>
            <a:outerShdw blurRad="40000" dist="23000" dir="5400000" rotWithShape="0">
              <a:srgbClr val="808080">
                <a:alpha val="34999"/>
              </a:srgbClr>
            </a:outerShdw>
          </a:effectLst>
          <a:extLs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fontAlgn="auto">
              <a:spcBef>
                <a:spcPts val="0"/>
              </a:spcBef>
              <a:spcAft>
                <a:spcPts val="0"/>
              </a:spcAft>
              <a:defRPr/>
            </a:pPr>
            <a:endParaRPr lang="en-US">
              <a:solidFill>
                <a:srgbClr val="B4122D"/>
              </a:solidFill>
              <a:latin typeface="+mn-lt"/>
              <a:ea typeface="+mn-ea"/>
            </a:endParaRPr>
          </a:p>
        </p:txBody>
      </p:sp>
      <p:sp>
        <p:nvSpPr>
          <p:cNvPr id="10" name="Rectangle 9"/>
          <p:cNvSpPr>
            <a:spLocks noChangeArrowheads="1"/>
          </p:cNvSpPr>
          <p:nvPr/>
        </p:nvSpPr>
        <p:spPr bwMode="auto">
          <a:xfrm>
            <a:off x="8807450" y="-1704975"/>
            <a:ext cx="1450975" cy="1450975"/>
          </a:xfrm>
          <a:prstGeom prst="rect">
            <a:avLst/>
          </a:prstGeom>
          <a:solidFill>
            <a:schemeClr val="tx1"/>
          </a:solidFill>
          <a:ln>
            <a:noFill/>
          </a:ln>
          <a:effectLst>
            <a:outerShdw blurRad="40000" dist="23000" dir="5400000" rotWithShape="0">
              <a:srgbClr val="808080">
                <a:alpha val="34999"/>
              </a:srgbClr>
            </a:outerShdw>
          </a:effectLst>
          <a:extLs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fontAlgn="auto">
              <a:spcBef>
                <a:spcPts val="0"/>
              </a:spcBef>
              <a:spcAft>
                <a:spcPts val="0"/>
              </a:spcAft>
              <a:defRPr/>
            </a:pPr>
            <a:endParaRPr lang="en-US">
              <a:solidFill>
                <a:srgbClr val="B4122D"/>
              </a:solidFill>
              <a:latin typeface="+mn-lt"/>
              <a:ea typeface="+mn-ea"/>
            </a:endParaRPr>
          </a:p>
        </p:txBody>
      </p:sp>
      <p:sp>
        <p:nvSpPr>
          <p:cNvPr id="11" name="Rectangle 10"/>
          <p:cNvSpPr>
            <a:spLocks noChangeArrowheads="1"/>
          </p:cNvSpPr>
          <p:nvPr/>
        </p:nvSpPr>
        <p:spPr bwMode="auto">
          <a:xfrm>
            <a:off x="9915525" y="4478338"/>
            <a:ext cx="962025" cy="960437"/>
          </a:xfrm>
          <a:prstGeom prst="rect">
            <a:avLst/>
          </a:prstGeom>
          <a:solidFill>
            <a:srgbClr val="F6A902"/>
          </a:solidFill>
          <a:ln>
            <a:noFill/>
          </a:ln>
          <a:effectLst>
            <a:outerShdw blurRad="40000" dist="23000" dir="5400000" rotWithShape="0">
              <a:srgbClr val="808080">
                <a:alpha val="34999"/>
              </a:srgbClr>
            </a:outerShdw>
          </a:effectLst>
          <a:extLs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fontAlgn="auto">
              <a:spcBef>
                <a:spcPts val="0"/>
              </a:spcBef>
              <a:spcAft>
                <a:spcPts val="0"/>
              </a:spcAft>
              <a:defRPr/>
            </a:pPr>
            <a:endParaRPr lang="en-US">
              <a:solidFill>
                <a:srgbClr val="B4122D"/>
              </a:solidFill>
              <a:latin typeface="+mn-lt"/>
              <a:ea typeface="+mn-ea"/>
            </a:endParaRPr>
          </a:p>
        </p:txBody>
      </p:sp>
      <p:sp>
        <p:nvSpPr>
          <p:cNvPr id="12" name="Rectangle 11"/>
          <p:cNvSpPr>
            <a:spLocks noChangeArrowheads="1"/>
          </p:cNvSpPr>
          <p:nvPr/>
        </p:nvSpPr>
        <p:spPr bwMode="auto">
          <a:xfrm>
            <a:off x="9915525" y="5603875"/>
            <a:ext cx="962025" cy="960438"/>
          </a:xfrm>
          <a:prstGeom prst="rect">
            <a:avLst/>
          </a:prstGeom>
          <a:solidFill>
            <a:srgbClr val="157C85"/>
          </a:solidFill>
          <a:ln>
            <a:noFill/>
          </a:ln>
          <a:effectLst>
            <a:outerShdw blurRad="40000" dist="23000" dir="5400000" rotWithShape="0">
              <a:srgbClr val="808080">
                <a:alpha val="34999"/>
              </a:srgbClr>
            </a:outerShdw>
          </a:effectLst>
          <a:extLs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fontAlgn="auto">
              <a:spcBef>
                <a:spcPts val="0"/>
              </a:spcBef>
              <a:spcAft>
                <a:spcPts val="0"/>
              </a:spcAft>
              <a:defRPr/>
            </a:pPr>
            <a:endParaRPr lang="en-US">
              <a:solidFill>
                <a:srgbClr val="B4122D"/>
              </a:solidFill>
              <a:latin typeface="+mn-lt"/>
              <a:ea typeface="+mn-ea"/>
            </a:endParaRPr>
          </a:p>
        </p:txBody>
      </p:sp>
      <p:sp>
        <p:nvSpPr>
          <p:cNvPr id="13" name="Rectangle 12"/>
          <p:cNvSpPr>
            <a:spLocks noChangeArrowheads="1"/>
          </p:cNvSpPr>
          <p:nvPr/>
        </p:nvSpPr>
        <p:spPr bwMode="auto">
          <a:xfrm>
            <a:off x="9915525" y="6729413"/>
            <a:ext cx="962025" cy="960437"/>
          </a:xfrm>
          <a:prstGeom prst="rect">
            <a:avLst/>
          </a:prstGeom>
          <a:solidFill>
            <a:srgbClr val="0E5462"/>
          </a:solidFill>
          <a:ln>
            <a:noFill/>
          </a:ln>
          <a:effectLst>
            <a:outerShdw blurRad="40000" dist="23000" dir="5400000" rotWithShape="0">
              <a:srgbClr val="808080">
                <a:alpha val="34999"/>
              </a:srgbClr>
            </a:outerShdw>
          </a:effectLst>
          <a:extLs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fontAlgn="auto">
              <a:spcBef>
                <a:spcPts val="0"/>
              </a:spcBef>
              <a:spcAft>
                <a:spcPts val="0"/>
              </a:spcAft>
              <a:defRPr/>
            </a:pPr>
            <a:endParaRPr lang="en-US">
              <a:solidFill>
                <a:srgbClr val="B4122D"/>
              </a:solidFill>
              <a:latin typeface="+mn-lt"/>
              <a:ea typeface="+mn-ea"/>
            </a:endParaRPr>
          </a:p>
        </p:txBody>
      </p:sp>
      <p:sp>
        <p:nvSpPr>
          <p:cNvPr id="14" name="Rectangle 13"/>
          <p:cNvSpPr>
            <a:spLocks noChangeArrowheads="1"/>
          </p:cNvSpPr>
          <p:nvPr/>
        </p:nvSpPr>
        <p:spPr bwMode="auto">
          <a:xfrm>
            <a:off x="10479088" y="-1704975"/>
            <a:ext cx="1450975" cy="1450975"/>
          </a:xfrm>
          <a:prstGeom prst="rect">
            <a:avLst/>
          </a:prstGeom>
          <a:solidFill>
            <a:srgbClr val="C8B474"/>
          </a:solidFill>
          <a:ln>
            <a:noFill/>
          </a:ln>
          <a:effectLst>
            <a:outerShdw blurRad="40000" dist="23000" dir="5400000" rotWithShape="0">
              <a:srgbClr val="808080">
                <a:alpha val="34999"/>
              </a:srgbClr>
            </a:outerShdw>
          </a:effectLst>
          <a:extLs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fontAlgn="auto">
              <a:spcBef>
                <a:spcPts val="0"/>
              </a:spcBef>
              <a:spcAft>
                <a:spcPts val="0"/>
              </a:spcAft>
              <a:defRPr/>
            </a:pPr>
            <a:endParaRPr lang="en-US">
              <a:solidFill>
                <a:srgbClr val="B4122D"/>
              </a:solidFill>
              <a:latin typeface="+mn-lt"/>
              <a:ea typeface="+mn-ea"/>
            </a:endParaRPr>
          </a:p>
        </p:txBody>
      </p:sp>
      <p:graphicFrame>
        <p:nvGraphicFramePr>
          <p:cNvPr id="2" name="Table 1"/>
          <p:cNvGraphicFramePr>
            <a:graphicFrameLocks noGrp="1"/>
          </p:cNvGraphicFramePr>
          <p:nvPr>
            <p:extLst>
              <p:ext uri="{D42A27DB-BD31-4B8C-83A1-F6EECF244321}">
                <p14:modId xmlns:p14="http://schemas.microsoft.com/office/powerpoint/2010/main" xmlns="" val="680586548"/>
              </p:ext>
            </p:extLst>
          </p:nvPr>
        </p:nvGraphicFramePr>
        <p:xfrm>
          <a:off x="254239" y="1552734"/>
          <a:ext cx="8863182" cy="2627180"/>
        </p:xfrm>
        <a:graphic>
          <a:graphicData uri="http://schemas.openxmlformats.org/drawingml/2006/table">
            <a:tbl>
              <a:tblPr>
                <a:tableStyleId>{5C22544A-7EE6-4342-B048-85BDC9FD1C3A}</a:tableStyleId>
              </a:tblPr>
              <a:tblGrid>
                <a:gridCol w="583961"/>
                <a:gridCol w="304800"/>
                <a:gridCol w="304800"/>
                <a:gridCol w="228600"/>
                <a:gridCol w="304800"/>
                <a:gridCol w="304800"/>
                <a:gridCol w="269657"/>
                <a:gridCol w="381000"/>
                <a:gridCol w="304800"/>
                <a:gridCol w="381000"/>
                <a:gridCol w="304800"/>
                <a:gridCol w="381000"/>
                <a:gridCol w="381000"/>
                <a:gridCol w="381000"/>
                <a:gridCol w="381000"/>
                <a:gridCol w="381000"/>
                <a:gridCol w="381000"/>
                <a:gridCol w="381000"/>
                <a:gridCol w="381000"/>
                <a:gridCol w="381000"/>
                <a:gridCol w="381000"/>
                <a:gridCol w="304800"/>
                <a:gridCol w="381000"/>
                <a:gridCol w="304800"/>
                <a:gridCol w="389564"/>
              </a:tblGrid>
              <a:tr h="656795">
                <a:tc>
                  <a:txBody>
                    <a:bodyPr/>
                    <a:lstStyle/>
                    <a:p>
                      <a:pPr algn="ctr" fontAlgn="b"/>
                      <a:endParaRPr lang="en-IE" sz="1400" b="1" i="0" u="none" strike="noStrike" dirty="0">
                        <a:solidFill>
                          <a:srgbClr val="FFFFFF"/>
                        </a:solidFill>
                        <a:effectLst/>
                        <a:latin typeface="Calibri"/>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fontAlgn="b"/>
                      <a:r>
                        <a:rPr lang="en-IE" sz="1400" b="1" u="none" strike="noStrike" dirty="0">
                          <a:effectLst/>
                        </a:rPr>
                        <a:t>20:00</a:t>
                      </a:r>
                      <a:endParaRPr lang="en-IE" sz="1400" b="1" i="0" u="none" strike="noStrike" dirty="0">
                        <a:solidFill>
                          <a:srgbClr val="FFFFFF"/>
                        </a:solidFill>
                        <a:effectLst/>
                        <a:latin typeface="Calibri"/>
                      </a:endParaRPr>
                    </a:p>
                  </a:txBody>
                  <a:tcPr marL="7620" marR="7620" marT="7620"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marL="0" algn="ctr" defTabSz="457200" rtl="0" eaLnBrk="1" fontAlgn="b" latinLnBrk="0" hangingPunct="1"/>
                      <a:r>
                        <a:rPr lang="en-IE" sz="1400" b="1" u="none" strike="noStrike" kern="1200" dirty="0">
                          <a:solidFill>
                            <a:schemeClr val="dk1"/>
                          </a:solidFill>
                          <a:effectLst/>
                          <a:latin typeface="+mn-lt"/>
                          <a:ea typeface="+mn-ea"/>
                          <a:cs typeface="+mn-cs"/>
                        </a:rPr>
                        <a:t>20:05</a:t>
                      </a:r>
                    </a:p>
                  </a:txBody>
                  <a:tcPr marL="7620" marR="7620" marT="7620"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marL="0" algn="ctr" defTabSz="457200" rtl="0" eaLnBrk="1" fontAlgn="b" latinLnBrk="0" hangingPunct="1"/>
                      <a:r>
                        <a:rPr lang="en-IE" sz="1400" b="1" u="none" strike="noStrike" kern="1200" dirty="0">
                          <a:solidFill>
                            <a:schemeClr val="dk1"/>
                          </a:solidFill>
                          <a:effectLst/>
                          <a:latin typeface="+mn-lt"/>
                          <a:ea typeface="+mn-ea"/>
                          <a:cs typeface="+mn-cs"/>
                        </a:rPr>
                        <a:t>20:10</a:t>
                      </a:r>
                    </a:p>
                  </a:txBody>
                  <a:tcPr marL="7620" marR="7620" marT="7620"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fontAlgn="b"/>
                      <a:r>
                        <a:rPr lang="en-IE" sz="1400" b="1" u="none" strike="noStrike" dirty="0">
                          <a:effectLst/>
                        </a:rPr>
                        <a:t>20:15</a:t>
                      </a:r>
                      <a:endParaRPr lang="en-IE" sz="1400" b="1" i="0" u="none" strike="noStrike" dirty="0">
                        <a:solidFill>
                          <a:srgbClr val="FFFFFF"/>
                        </a:solidFill>
                        <a:effectLst/>
                        <a:latin typeface="Calibri"/>
                      </a:endParaRPr>
                    </a:p>
                  </a:txBody>
                  <a:tcPr marL="7620" marR="7620" marT="7620"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fontAlgn="b"/>
                      <a:r>
                        <a:rPr lang="en-IE" sz="1400" b="1" u="none" strike="noStrike" dirty="0">
                          <a:effectLst/>
                        </a:rPr>
                        <a:t>20:20</a:t>
                      </a:r>
                      <a:endParaRPr lang="en-IE" sz="1400" b="1" i="0" u="none" strike="noStrike" dirty="0">
                        <a:solidFill>
                          <a:srgbClr val="FFFFFF"/>
                        </a:solidFill>
                        <a:effectLst/>
                        <a:latin typeface="Calibri"/>
                      </a:endParaRPr>
                    </a:p>
                  </a:txBody>
                  <a:tcPr marL="7620" marR="7620" marT="7620"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fontAlgn="b"/>
                      <a:r>
                        <a:rPr lang="en-IE" sz="1400" b="1" u="none" strike="noStrike" dirty="0">
                          <a:effectLst/>
                        </a:rPr>
                        <a:t>20:25</a:t>
                      </a:r>
                      <a:endParaRPr lang="en-IE" sz="1400" b="1" i="0" u="none" strike="noStrike" dirty="0">
                        <a:solidFill>
                          <a:srgbClr val="FFFFFF"/>
                        </a:solidFill>
                        <a:effectLst/>
                        <a:latin typeface="Calibri"/>
                      </a:endParaRPr>
                    </a:p>
                  </a:txBody>
                  <a:tcPr marL="7620" marR="7620" marT="7620"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fontAlgn="b"/>
                      <a:r>
                        <a:rPr lang="en-IE" sz="1400" b="1" u="none" strike="noStrike" dirty="0">
                          <a:effectLst/>
                        </a:rPr>
                        <a:t>20:30</a:t>
                      </a:r>
                      <a:endParaRPr lang="en-IE" sz="1400" b="1" i="0" u="none" strike="noStrike" dirty="0">
                        <a:solidFill>
                          <a:srgbClr val="FFFFFF"/>
                        </a:solidFill>
                        <a:effectLst/>
                        <a:latin typeface="Calibri"/>
                      </a:endParaRPr>
                    </a:p>
                  </a:txBody>
                  <a:tcPr marL="7620" marR="7620" marT="7620"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fontAlgn="b"/>
                      <a:r>
                        <a:rPr lang="en-IE" sz="1400" b="1" u="none" strike="noStrike" dirty="0">
                          <a:effectLst/>
                        </a:rPr>
                        <a:t>20:35</a:t>
                      </a:r>
                      <a:endParaRPr lang="en-IE" sz="1400" b="1" i="0" u="none" strike="noStrike" dirty="0">
                        <a:solidFill>
                          <a:srgbClr val="FFFFFF"/>
                        </a:solidFill>
                        <a:effectLst/>
                        <a:latin typeface="Calibri"/>
                      </a:endParaRPr>
                    </a:p>
                  </a:txBody>
                  <a:tcPr marL="7620" marR="7620" marT="7620"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fontAlgn="b"/>
                      <a:r>
                        <a:rPr lang="en-IE" sz="1400" b="1" u="none" strike="noStrike" dirty="0">
                          <a:effectLst/>
                        </a:rPr>
                        <a:t>20:40</a:t>
                      </a:r>
                      <a:endParaRPr lang="en-IE" sz="1400" b="1" i="0" u="none" strike="noStrike" dirty="0">
                        <a:solidFill>
                          <a:srgbClr val="FFFFFF"/>
                        </a:solidFill>
                        <a:effectLst/>
                        <a:latin typeface="Calibri"/>
                      </a:endParaRPr>
                    </a:p>
                  </a:txBody>
                  <a:tcPr marL="7620" marR="7620" marT="7620"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fontAlgn="b"/>
                      <a:r>
                        <a:rPr lang="en-IE" sz="1400" b="1" u="none" strike="noStrike" dirty="0">
                          <a:effectLst/>
                        </a:rPr>
                        <a:t>20:45</a:t>
                      </a:r>
                      <a:endParaRPr lang="en-IE" sz="1400" b="1" i="0" u="none" strike="noStrike" dirty="0">
                        <a:solidFill>
                          <a:srgbClr val="FFFFFF"/>
                        </a:solidFill>
                        <a:effectLst/>
                        <a:latin typeface="Calibri"/>
                      </a:endParaRPr>
                    </a:p>
                  </a:txBody>
                  <a:tcPr marL="7620" marR="7620" marT="7620"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fontAlgn="b"/>
                      <a:r>
                        <a:rPr lang="en-IE" sz="1400" b="1" u="none" strike="noStrike" dirty="0">
                          <a:effectLst/>
                        </a:rPr>
                        <a:t>20:50</a:t>
                      </a:r>
                      <a:endParaRPr lang="en-IE" sz="1400" b="1" i="0" u="none" strike="noStrike" dirty="0">
                        <a:solidFill>
                          <a:srgbClr val="FFFFFF"/>
                        </a:solidFill>
                        <a:effectLst/>
                        <a:latin typeface="Calibri"/>
                      </a:endParaRPr>
                    </a:p>
                  </a:txBody>
                  <a:tcPr marL="7620" marR="7620" marT="7620"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fontAlgn="b"/>
                      <a:r>
                        <a:rPr lang="en-IE" sz="1400" b="1" u="none" strike="noStrike" dirty="0">
                          <a:effectLst/>
                        </a:rPr>
                        <a:t>20:55</a:t>
                      </a:r>
                      <a:endParaRPr lang="en-IE" sz="1400" b="1" i="0" u="none" strike="noStrike" dirty="0">
                        <a:solidFill>
                          <a:srgbClr val="FFFFFF"/>
                        </a:solidFill>
                        <a:effectLst/>
                        <a:latin typeface="Calibri"/>
                      </a:endParaRPr>
                    </a:p>
                  </a:txBody>
                  <a:tcPr marL="7620" marR="7620" marT="7620"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fontAlgn="b"/>
                      <a:r>
                        <a:rPr lang="en-IE" sz="1400" b="1" i="0" u="none" strike="noStrike" dirty="0" smtClean="0">
                          <a:solidFill>
                            <a:schemeClr val="tx1"/>
                          </a:solidFill>
                          <a:effectLst/>
                          <a:latin typeface="Calibri"/>
                        </a:rPr>
                        <a:t>21:00 </a:t>
                      </a:r>
                      <a:endParaRPr lang="en-IE" sz="1400" b="1" i="0" u="none" strike="noStrike" dirty="0">
                        <a:solidFill>
                          <a:schemeClr val="tx1"/>
                        </a:solidFill>
                        <a:effectLst/>
                        <a:latin typeface="Calibri"/>
                      </a:endParaRPr>
                    </a:p>
                  </a:txBody>
                  <a:tcPr marL="7620" marR="7620" marT="7620"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fontAlgn="b"/>
                      <a:r>
                        <a:rPr lang="en-IE" sz="1400" b="1" i="0" u="none" strike="noStrike" dirty="0" smtClean="0">
                          <a:solidFill>
                            <a:schemeClr val="tx1"/>
                          </a:solidFill>
                          <a:effectLst/>
                          <a:latin typeface="Calibri"/>
                        </a:rPr>
                        <a:t>21:05</a:t>
                      </a:r>
                      <a:endParaRPr lang="en-IE" sz="1400" b="1" i="0" u="none" strike="noStrike" dirty="0">
                        <a:solidFill>
                          <a:schemeClr val="tx1"/>
                        </a:solidFill>
                        <a:effectLst/>
                        <a:latin typeface="Calibri"/>
                      </a:endParaRPr>
                    </a:p>
                  </a:txBody>
                  <a:tcPr marL="7620" marR="7620" marT="7620"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fontAlgn="b"/>
                      <a:r>
                        <a:rPr lang="en-IE" sz="1400" b="1" i="0" u="none" strike="noStrike" dirty="0" smtClean="0">
                          <a:solidFill>
                            <a:schemeClr val="tx1"/>
                          </a:solidFill>
                          <a:effectLst/>
                          <a:latin typeface="Calibri"/>
                        </a:rPr>
                        <a:t>21:10</a:t>
                      </a:r>
                      <a:endParaRPr lang="en-IE" sz="1400" b="1" i="0" u="none" strike="noStrike" dirty="0">
                        <a:solidFill>
                          <a:schemeClr val="tx1"/>
                        </a:solidFill>
                        <a:effectLst/>
                        <a:latin typeface="Calibri"/>
                      </a:endParaRPr>
                    </a:p>
                  </a:txBody>
                  <a:tcPr marL="7620" marR="7620" marT="7620"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fontAlgn="b"/>
                      <a:r>
                        <a:rPr lang="en-IE" sz="1400" b="1" i="0" u="none" strike="noStrike" dirty="0" smtClean="0">
                          <a:solidFill>
                            <a:schemeClr val="tx1"/>
                          </a:solidFill>
                          <a:effectLst/>
                          <a:latin typeface="Calibri"/>
                        </a:rPr>
                        <a:t>21:15</a:t>
                      </a:r>
                      <a:endParaRPr lang="en-IE" sz="1400" b="1" i="0" u="none" strike="noStrike" dirty="0">
                        <a:solidFill>
                          <a:schemeClr val="tx1"/>
                        </a:solidFill>
                        <a:effectLst/>
                        <a:latin typeface="Calibri"/>
                      </a:endParaRPr>
                    </a:p>
                  </a:txBody>
                  <a:tcPr marL="7620" marR="7620" marT="7620"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fontAlgn="b"/>
                      <a:r>
                        <a:rPr lang="en-IE" sz="1400" b="1" i="0" u="none" strike="noStrike" dirty="0" smtClean="0">
                          <a:solidFill>
                            <a:schemeClr val="tx1"/>
                          </a:solidFill>
                          <a:effectLst/>
                          <a:latin typeface="Calibri"/>
                        </a:rPr>
                        <a:t>21:20</a:t>
                      </a:r>
                      <a:endParaRPr lang="en-IE" sz="1400" b="1" i="0" u="none" strike="noStrike" dirty="0">
                        <a:solidFill>
                          <a:schemeClr val="tx1"/>
                        </a:solidFill>
                        <a:effectLst/>
                        <a:latin typeface="Calibri"/>
                      </a:endParaRPr>
                    </a:p>
                  </a:txBody>
                  <a:tcPr marL="7620" marR="7620" marT="7620"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fontAlgn="b"/>
                      <a:r>
                        <a:rPr lang="en-IE" sz="1400" b="1" i="0" u="none" strike="noStrike" smtClean="0">
                          <a:solidFill>
                            <a:schemeClr val="tx1"/>
                          </a:solidFill>
                          <a:effectLst/>
                          <a:latin typeface="Calibri"/>
                        </a:rPr>
                        <a:t>21:25</a:t>
                      </a:r>
                      <a:endParaRPr lang="en-IE" sz="1400" b="1" i="0" u="none" strike="noStrike" dirty="0">
                        <a:solidFill>
                          <a:schemeClr val="tx1"/>
                        </a:solidFill>
                        <a:effectLst/>
                        <a:latin typeface="Calibri"/>
                      </a:endParaRPr>
                    </a:p>
                  </a:txBody>
                  <a:tcPr marL="7620" marR="7620" marT="7620"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fontAlgn="b"/>
                      <a:r>
                        <a:rPr lang="en-IE" sz="1400" b="1" i="0" u="none" strike="noStrike" dirty="0" smtClean="0">
                          <a:solidFill>
                            <a:schemeClr val="tx1"/>
                          </a:solidFill>
                          <a:effectLst/>
                          <a:latin typeface="Calibri"/>
                        </a:rPr>
                        <a:t>21:30</a:t>
                      </a:r>
                      <a:endParaRPr lang="en-IE" sz="1400" b="1" i="0" u="none" strike="noStrike" dirty="0">
                        <a:solidFill>
                          <a:schemeClr val="tx1"/>
                        </a:solidFill>
                        <a:effectLst/>
                        <a:latin typeface="Calibri"/>
                      </a:endParaRPr>
                    </a:p>
                  </a:txBody>
                  <a:tcPr marL="7620" marR="7620" marT="7620"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fontAlgn="b"/>
                      <a:r>
                        <a:rPr lang="en-IE" sz="1400" b="1" i="0" u="none" strike="noStrike" dirty="0" smtClean="0">
                          <a:solidFill>
                            <a:schemeClr val="tx1"/>
                          </a:solidFill>
                          <a:effectLst/>
                          <a:latin typeface="Calibri"/>
                        </a:rPr>
                        <a:t>21:35</a:t>
                      </a:r>
                      <a:endParaRPr lang="en-IE" sz="1400" b="1" i="0" u="none" strike="noStrike" dirty="0">
                        <a:solidFill>
                          <a:schemeClr val="tx1"/>
                        </a:solidFill>
                        <a:effectLst/>
                        <a:latin typeface="Calibri"/>
                      </a:endParaRPr>
                    </a:p>
                  </a:txBody>
                  <a:tcPr marL="7620" marR="7620" marT="7620"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fontAlgn="b"/>
                      <a:r>
                        <a:rPr lang="en-IE" sz="1400" b="1" i="0" u="none" strike="noStrike" smtClean="0">
                          <a:solidFill>
                            <a:schemeClr val="tx1"/>
                          </a:solidFill>
                          <a:effectLst/>
                          <a:latin typeface="Calibri"/>
                        </a:rPr>
                        <a:t>21:40</a:t>
                      </a:r>
                      <a:endParaRPr lang="en-IE" sz="1400" b="1" i="0" u="none" strike="noStrike" dirty="0">
                        <a:solidFill>
                          <a:schemeClr val="tx1"/>
                        </a:solidFill>
                        <a:effectLst/>
                        <a:latin typeface="Calibri"/>
                      </a:endParaRPr>
                    </a:p>
                  </a:txBody>
                  <a:tcPr marL="7620" marR="7620" marT="7620"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fontAlgn="b"/>
                      <a:r>
                        <a:rPr lang="en-IE" sz="1400" b="1" i="0" u="none" strike="noStrike" dirty="0" smtClean="0">
                          <a:solidFill>
                            <a:schemeClr val="tx1"/>
                          </a:solidFill>
                          <a:effectLst/>
                          <a:latin typeface="Calibri"/>
                        </a:rPr>
                        <a:t>21:45</a:t>
                      </a:r>
                      <a:endParaRPr lang="en-IE" sz="1400" b="1" i="0" u="none" strike="noStrike" dirty="0">
                        <a:solidFill>
                          <a:schemeClr val="tx1"/>
                        </a:solidFill>
                        <a:effectLst/>
                        <a:latin typeface="Calibri"/>
                      </a:endParaRPr>
                    </a:p>
                  </a:txBody>
                  <a:tcPr marL="7620" marR="7620" marT="7620"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fontAlgn="b"/>
                      <a:r>
                        <a:rPr lang="en-IE" sz="1400" b="1" i="0" u="none" strike="noStrike" dirty="0" smtClean="0">
                          <a:solidFill>
                            <a:schemeClr val="tx1"/>
                          </a:solidFill>
                          <a:effectLst/>
                          <a:latin typeface="Calibri"/>
                        </a:rPr>
                        <a:t>21:50</a:t>
                      </a:r>
                      <a:endParaRPr lang="en-IE" sz="1400" b="1" i="0" u="none" strike="noStrike" dirty="0">
                        <a:solidFill>
                          <a:schemeClr val="tx1"/>
                        </a:solidFill>
                        <a:effectLst/>
                        <a:latin typeface="Calibri"/>
                      </a:endParaRPr>
                    </a:p>
                  </a:txBody>
                  <a:tcPr marL="7620" marR="7620" marT="7620"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fontAlgn="b"/>
                      <a:r>
                        <a:rPr lang="en-IE" sz="1400" b="1" i="0" u="none" strike="noStrike" dirty="0" smtClean="0">
                          <a:solidFill>
                            <a:schemeClr val="tx1"/>
                          </a:solidFill>
                          <a:effectLst/>
                          <a:latin typeface="Calibri"/>
                        </a:rPr>
                        <a:t>21:55</a:t>
                      </a:r>
                      <a:endParaRPr lang="en-IE" sz="1400" b="1" i="0" u="none" strike="noStrike" dirty="0">
                        <a:solidFill>
                          <a:schemeClr val="tx1"/>
                        </a:solidFill>
                        <a:effectLst/>
                        <a:latin typeface="Calibri"/>
                      </a:endParaRPr>
                    </a:p>
                  </a:txBody>
                  <a:tcPr marL="7620" marR="7620" marT="7620" marB="0" vert="vert27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r>
              <a:tr h="656795">
                <a:tc>
                  <a:txBody>
                    <a:bodyPr/>
                    <a:lstStyle/>
                    <a:p>
                      <a:pPr algn="ctr" fontAlgn="b"/>
                      <a:r>
                        <a:rPr lang="en-IE" sz="1400" b="1" i="0" u="none" strike="noStrike" dirty="0" smtClean="0">
                          <a:solidFill>
                            <a:schemeClr val="tx1"/>
                          </a:solidFill>
                          <a:effectLst/>
                          <a:latin typeface="Calibri"/>
                        </a:rPr>
                        <a:t>5 min</a:t>
                      </a:r>
                      <a:endParaRPr lang="en-IE" sz="1400" b="1" i="0" u="none" strike="noStrike" dirty="0">
                        <a:solidFill>
                          <a:schemeClr val="tx1"/>
                        </a:solidFill>
                        <a:effectLst/>
                        <a:latin typeface="Calibri"/>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fontAlgn="b"/>
                      <a:endParaRPr lang="en-IE" sz="1400" b="1" i="0" u="none" strike="noStrike" dirty="0">
                        <a:solidFill>
                          <a:schemeClr val="tx1"/>
                        </a:solidFill>
                        <a:effectLst/>
                        <a:latin typeface="Calibri"/>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endParaRPr lang="en-IE" sz="1400" b="1" i="0" u="none" strike="noStrike" dirty="0">
                        <a:solidFill>
                          <a:schemeClr val="tx1"/>
                        </a:solidFill>
                        <a:effectLst/>
                        <a:latin typeface="Calibri"/>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endParaRPr lang="en-IE" sz="1400" b="1" i="0" u="none" strike="noStrike" dirty="0">
                        <a:solidFill>
                          <a:schemeClr val="tx1"/>
                        </a:solidFill>
                        <a:effectLst/>
                        <a:latin typeface="Calibri"/>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fontAlgn="b"/>
                      <a:endParaRPr lang="en-IE" sz="1400" b="1" i="0" u="none" strike="noStrike" dirty="0">
                        <a:solidFill>
                          <a:schemeClr val="tx1"/>
                        </a:solidFill>
                        <a:effectLst/>
                        <a:latin typeface="Calibri"/>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endParaRPr lang="en-IE" sz="1400" b="1" i="0" u="none" strike="noStrike" dirty="0">
                        <a:solidFill>
                          <a:schemeClr val="tx1"/>
                        </a:solidFill>
                        <a:effectLst/>
                        <a:latin typeface="Calibri"/>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endParaRPr lang="en-IE" sz="1400" b="1" i="0" u="none" strike="noStrike" dirty="0">
                        <a:solidFill>
                          <a:schemeClr val="tx1"/>
                        </a:solidFill>
                        <a:effectLst/>
                        <a:latin typeface="Calibri"/>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endParaRPr lang="en-IE" sz="1400" b="1" i="0" u="none" strike="noStrike" dirty="0">
                        <a:solidFill>
                          <a:schemeClr val="tx1"/>
                        </a:solidFill>
                        <a:effectLst/>
                        <a:latin typeface="Calibri"/>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endParaRPr lang="en-IE" sz="1400" b="1" i="0" u="none" strike="noStrike" dirty="0">
                        <a:solidFill>
                          <a:schemeClr val="tx1"/>
                        </a:solidFill>
                        <a:effectLst/>
                        <a:latin typeface="Calibri"/>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IE"/>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endParaRPr lang="en-IE" sz="1400" b="1" i="0" u="none" strike="noStrike" dirty="0">
                        <a:solidFill>
                          <a:schemeClr val="tx1"/>
                        </a:solidFill>
                        <a:effectLst/>
                        <a:latin typeface="Calibri"/>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endParaRPr lang="en-IE" sz="1400" b="1" i="0" u="none" strike="noStrike" dirty="0">
                        <a:solidFill>
                          <a:schemeClr val="tx1"/>
                        </a:solidFill>
                        <a:effectLst/>
                        <a:latin typeface="Calibri"/>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endParaRPr lang="en-IE" sz="1400" b="1" i="0" u="none" strike="noStrike" dirty="0">
                        <a:solidFill>
                          <a:schemeClr val="tx1"/>
                        </a:solidFill>
                        <a:effectLst/>
                        <a:latin typeface="Calibri"/>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endParaRPr lang="en-IE" sz="1400" b="1" i="0" u="none" strike="noStrike" dirty="0">
                        <a:solidFill>
                          <a:schemeClr val="tx1"/>
                        </a:solidFill>
                        <a:effectLst/>
                        <a:latin typeface="Calibri"/>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endParaRPr lang="en-IE" sz="1400" b="1" i="0" u="none" strike="noStrike" dirty="0">
                        <a:solidFill>
                          <a:schemeClr val="tx1"/>
                        </a:solidFill>
                        <a:effectLst/>
                        <a:latin typeface="Calibri"/>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endParaRPr lang="en-IE" sz="1400" b="1" i="0" u="none" strike="noStrike" dirty="0">
                        <a:solidFill>
                          <a:schemeClr val="tx1"/>
                        </a:solidFill>
                        <a:effectLst/>
                        <a:latin typeface="Calibri"/>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endParaRPr lang="en-IE" sz="1400" b="1" i="0" u="none" strike="noStrike" dirty="0">
                        <a:solidFill>
                          <a:schemeClr val="tx1"/>
                        </a:solidFill>
                        <a:effectLst/>
                        <a:latin typeface="Calibri"/>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endParaRPr lang="en-IE" sz="1400" b="1" i="0" u="none" strike="noStrike" dirty="0">
                        <a:solidFill>
                          <a:schemeClr val="tx1"/>
                        </a:solidFill>
                        <a:effectLst/>
                        <a:latin typeface="Calibri"/>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endParaRPr lang="en-IE" sz="1400" b="1" i="0" u="none" strike="noStrike" dirty="0">
                        <a:solidFill>
                          <a:schemeClr val="tx1"/>
                        </a:solidFill>
                        <a:effectLst/>
                        <a:latin typeface="Calibri"/>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endParaRPr lang="en-IE" sz="1400" b="1" i="0" u="none" strike="noStrike" dirty="0">
                        <a:solidFill>
                          <a:schemeClr val="tx1"/>
                        </a:solidFill>
                        <a:effectLst/>
                        <a:latin typeface="Calibri"/>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endParaRPr lang="en-IE" sz="1400" b="1" i="0" u="none" strike="noStrike" dirty="0">
                        <a:solidFill>
                          <a:schemeClr val="tx1"/>
                        </a:solidFill>
                        <a:effectLst/>
                        <a:latin typeface="Calibri"/>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endParaRPr lang="en-IE" sz="1400" b="1" i="0" u="none" strike="noStrike" dirty="0">
                        <a:solidFill>
                          <a:schemeClr val="tx1"/>
                        </a:solidFill>
                        <a:effectLst/>
                        <a:latin typeface="Calibri"/>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endParaRPr lang="en-IE" sz="1400" b="1" i="0" u="none" strike="noStrike" dirty="0">
                        <a:solidFill>
                          <a:schemeClr val="tx1"/>
                        </a:solidFill>
                        <a:effectLst/>
                        <a:latin typeface="Calibri"/>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endParaRPr lang="en-IE" sz="1400" b="1" i="0" u="none" strike="noStrike" dirty="0">
                        <a:solidFill>
                          <a:schemeClr val="tx1"/>
                        </a:solidFill>
                        <a:effectLst/>
                        <a:latin typeface="Calibri"/>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endParaRPr lang="en-IE" sz="1400" b="1" i="0" u="none" strike="noStrike" dirty="0">
                        <a:solidFill>
                          <a:schemeClr val="tx1"/>
                        </a:solidFill>
                        <a:effectLst/>
                        <a:latin typeface="Calibri"/>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56795">
                <a:tc>
                  <a:txBody>
                    <a:bodyPr/>
                    <a:lstStyle/>
                    <a:p>
                      <a:pPr algn="ctr" fontAlgn="b"/>
                      <a:r>
                        <a:rPr lang="en-IE" sz="1400" b="1" i="0" u="none" strike="noStrike" dirty="0" smtClean="0">
                          <a:solidFill>
                            <a:schemeClr val="tx1"/>
                          </a:solidFill>
                          <a:effectLst/>
                          <a:latin typeface="Calibri"/>
                        </a:rPr>
                        <a:t>30 min</a:t>
                      </a:r>
                      <a:endParaRPr lang="en-IE" sz="1400" b="1" i="0" u="none" strike="noStrike" dirty="0">
                        <a:solidFill>
                          <a:schemeClr val="tx1"/>
                        </a:solidFill>
                        <a:effectLst/>
                        <a:latin typeface="Calibri"/>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gridSpan="6">
                  <a:txBody>
                    <a:bodyPr/>
                    <a:lstStyle/>
                    <a:p>
                      <a:pPr algn="ctr" fontAlgn="b"/>
                      <a:endParaRPr lang="en-IE" sz="1400" b="1" i="0" u="none" strike="noStrike" dirty="0">
                        <a:solidFill>
                          <a:schemeClr val="tx1"/>
                        </a:solidFill>
                        <a:effectLst/>
                        <a:latin typeface="Calibri"/>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fontAlgn="b"/>
                      <a:endParaRPr lang="en-IE" sz="1800" b="1" i="0" u="none" strike="noStrike" dirty="0">
                        <a:solidFill>
                          <a:schemeClr val="tx1"/>
                        </a:solidFill>
                        <a:effectLst/>
                        <a:latin typeface="Calibri"/>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fontAlgn="b"/>
                      <a:endParaRPr lang="en-IE" sz="1800" b="1" i="0" u="none" strike="noStrike" dirty="0">
                        <a:solidFill>
                          <a:schemeClr val="tx1"/>
                        </a:solidFill>
                        <a:effectLst/>
                        <a:latin typeface="Calibri"/>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fontAlgn="b"/>
                      <a:endParaRPr lang="en-IE" sz="1800" b="1" i="0" u="none" strike="noStrike" dirty="0">
                        <a:solidFill>
                          <a:schemeClr val="tx1"/>
                        </a:solidFill>
                        <a:effectLst/>
                        <a:latin typeface="Calibri"/>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fontAlgn="b"/>
                      <a:endParaRPr lang="en-IE" sz="1800" b="1" i="0" u="none" strike="noStrike" dirty="0">
                        <a:solidFill>
                          <a:schemeClr val="tx1"/>
                        </a:solidFill>
                        <a:effectLst/>
                        <a:latin typeface="Calibri"/>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fontAlgn="b"/>
                      <a:endParaRPr lang="en-IE" sz="1800" b="1" i="0" u="none" strike="noStrike" dirty="0">
                        <a:solidFill>
                          <a:schemeClr val="tx1"/>
                        </a:solidFill>
                        <a:effectLst/>
                        <a:latin typeface="Calibri"/>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6">
                  <a:txBody>
                    <a:bodyPr/>
                    <a:lstStyle/>
                    <a:p>
                      <a:pPr algn="ctr" fontAlgn="b"/>
                      <a:endParaRPr lang="en-IE" sz="1400" b="1" i="0" u="none" strike="noStrike" dirty="0">
                        <a:solidFill>
                          <a:schemeClr val="tx1"/>
                        </a:solidFill>
                        <a:effectLst/>
                        <a:latin typeface="Calibri"/>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fontAlgn="b"/>
                      <a:endParaRPr lang="en-IE" sz="1800" b="1" i="0" u="none" strike="noStrike" dirty="0">
                        <a:solidFill>
                          <a:schemeClr val="tx1"/>
                        </a:solidFill>
                        <a:effectLst/>
                        <a:latin typeface="Calibri"/>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IE"/>
                    </a:p>
                  </a:txBody>
                  <a:tcPr/>
                </a:tc>
                <a:tc hMerge="1">
                  <a:txBody>
                    <a:bodyPr/>
                    <a:lstStyle/>
                    <a:p>
                      <a:pPr algn="ctr" fontAlgn="b"/>
                      <a:endParaRPr lang="en-IE" sz="1800" b="1" i="0" u="none" strike="noStrike" dirty="0">
                        <a:solidFill>
                          <a:schemeClr val="tx1"/>
                        </a:solidFill>
                        <a:effectLst/>
                        <a:latin typeface="Calibri"/>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fontAlgn="b"/>
                      <a:endParaRPr lang="en-IE" sz="1800" b="1" i="0" u="none" strike="noStrike" dirty="0">
                        <a:solidFill>
                          <a:schemeClr val="tx1"/>
                        </a:solidFill>
                        <a:effectLst/>
                        <a:latin typeface="Calibri"/>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fontAlgn="b"/>
                      <a:endParaRPr lang="en-IE" sz="1800" b="1" i="0" u="none" strike="noStrike" dirty="0">
                        <a:solidFill>
                          <a:schemeClr val="tx1"/>
                        </a:solidFill>
                        <a:effectLst/>
                        <a:latin typeface="Calibri"/>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6">
                  <a:txBody>
                    <a:bodyPr/>
                    <a:lstStyle/>
                    <a:p>
                      <a:pPr algn="ctr" fontAlgn="b"/>
                      <a:endParaRPr lang="en-IE" sz="1400" b="1" i="0" u="none" strike="noStrike" dirty="0">
                        <a:solidFill>
                          <a:schemeClr val="tx1"/>
                        </a:solidFill>
                        <a:effectLst/>
                        <a:latin typeface="Calibri"/>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fontAlgn="b"/>
                      <a:endParaRPr lang="en-IE" sz="1400" b="1" i="0" u="none" strike="noStrike" dirty="0">
                        <a:solidFill>
                          <a:schemeClr val="tx1"/>
                        </a:solidFill>
                        <a:effectLst/>
                        <a:latin typeface="Calibri"/>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fontAlgn="b"/>
                      <a:endParaRPr lang="en-IE" sz="1400" b="1" i="0" u="none" strike="noStrike" dirty="0">
                        <a:solidFill>
                          <a:schemeClr val="tx1"/>
                        </a:solidFill>
                        <a:effectLst/>
                        <a:latin typeface="Calibri"/>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fontAlgn="b"/>
                      <a:endParaRPr lang="en-IE" sz="1400" b="1" i="0" u="none" strike="noStrike" dirty="0">
                        <a:solidFill>
                          <a:schemeClr val="tx1"/>
                        </a:solidFill>
                        <a:effectLst/>
                        <a:latin typeface="Calibri"/>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fontAlgn="b"/>
                      <a:endParaRPr lang="en-IE" sz="1400" b="1" i="0" u="none" strike="noStrike" dirty="0">
                        <a:solidFill>
                          <a:schemeClr val="tx1"/>
                        </a:solidFill>
                        <a:effectLst/>
                        <a:latin typeface="Calibri"/>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fontAlgn="b"/>
                      <a:endParaRPr lang="en-IE" sz="1400" b="1" i="0" u="none" strike="noStrike" dirty="0">
                        <a:solidFill>
                          <a:schemeClr val="tx1"/>
                        </a:solidFill>
                        <a:effectLst/>
                        <a:latin typeface="Calibri"/>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6">
                  <a:txBody>
                    <a:bodyPr/>
                    <a:lstStyle/>
                    <a:p>
                      <a:pPr algn="ctr" fontAlgn="b"/>
                      <a:endParaRPr lang="en-IE" sz="1400" b="1" i="0" u="none" strike="noStrike" dirty="0">
                        <a:solidFill>
                          <a:schemeClr val="tx1"/>
                        </a:solidFill>
                        <a:effectLst/>
                        <a:latin typeface="Calibri"/>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fontAlgn="b"/>
                      <a:endParaRPr lang="en-IE" sz="1400" b="1" i="0" u="none" strike="noStrike" dirty="0">
                        <a:solidFill>
                          <a:schemeClr val="tx1"/>
                        </a:solidFill>
                        <a:effectLst/>
                        <a:latin typeface="Calibri"/>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fontAlgn="b"/>
                      <a:endParaRPr lang="en-IE" sz="1400" b="1" i="0" u="none" strike="noStrike" dirty="0">
                        <a:solidFill>
                          <a:schemeClr val="tx1"/>
                        </a:solidFill>
                        <a:effectLst/>
                        <a:latin typeface="Calibri"/>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fontAlgn="b"/>
                      <a:endParaRPr lang="en-IE" sz="1400" b="1" i="0" u="none" strike="noStrike" dirty="0">
                        <a:solidFill>
                          <a:schemeClr val="tx1"/>
                        </a:solidFill>
                        <a:effectLst/>
                        <a:latin typeface="Calibri"/>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fontAlgn="b"/>
                      <a:endParaRPr lang="en-IE" sz="1400" b="1" i="0" u="none" strike="noStrike" dirty="0">
                        <a:solidFill>
                          <a:schemeClr val="tx1"/>
                        </a:solidFill>
                        <a:effectLst/>
                        <a:latin typeface="Calibri"/>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fontAlgn="b"/>
                      <a:endParaRPr lang="en-IE" sz="1400" b="1" i="0" u="none" strike="noStrike" dirty="0">
                        <a:solidFill>
                          <a:schemeClr val="tx1"/>
                        </a:solidFill>
                        <a:effectLst/>
                        <a:latin typeface="Calibri"/>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56795">
                <a:tc>
                  <a:txBody>
                    <a:bodyPr/>
                    <a:lstStyle/>
                    <a:p>
                      <a:pPr algn="ctr" fontAlgn="b"/>
                      <a:r>
                        <a:rPr lang="en-IE" sz="1400" b="1" i="0" u="none" strike="noStrike" dirty="0" smtClean="0">
                          <a:solidFill>
                            <a:schemeClr val="tx1"/>
                          </a:solidFill>
                          <a:effectLst/>
                          <a:latin typeface="Calibri"/>
                        </a:rPr>
                        <a:t>Backup</a:t>
                      </a:r>
                      <a:endParaRPr lang="en-IE" sz="1400" b="1" i="0" u="none" strike="noStrike" dirty="0">
                        <a:solidFill>
                          <a:schemeClr val="tx1"/>
                        </a:solidFill>
                        <a:effectLst/>
                        <a:latin typeface="Calibri"/>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gridSpan="6">
                  <a:txBody>
                    <a:bodyPr/>
                    <a:lstStyle/>
                    <a:p>
                      <a:pPr algn="ctr" fontAlgn="b"/>
                      <a:r>
                        <a:rPr lang="en-IE" sz="1400" b="1" i="0" u="none" strike="noStrike" dirty="0" smtClean="0">
                          <a:solidFill>
                            <a:schemeClr val="tx1"/>
                          </a:solidFill>
                          <a:effectLst/>
                          <a:latin typeface="Calibri"/>
                        </a:rPr>
                        <a:t>50</a:t>
                      </a:r>
                      <a:endParaRPr lang="en-IE" sz="1400" b="1" i="0" u="none" strike="noStrike" dirty="0">
                        <a:solidFill>
                          <a:schemeClr val="tx1"/>
                        </a:solidFill>
                        <a:effectLst/>
                        <a:latin typeface="Calibri"/>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gridSpan="6">
                  <a:txBody>
                    <a:bodyPr/>
                    <a:lstStyle/>
                    <a:p>
                      <a:pPr algn="ctr" fontAlgn="b"/>
                      <a:r>
                        <a:rPr lang="en-IE" sz="1400" b="1" i="0" u="none" strike="noStrike" dirty="0" smtClean="0">
                          <a:solidFill>
                            <a:schemeClr val="tx1"/>
                          </a:solidFill>
                          <a:effectLst/>
                          <a:latin typeface="Calibri"/>
                        </a:rPr>
                        <a:t>48</a:t>
                      </a:r>
                      <a:endParaRPr lang="en-IE" sz="1400" b="1" i="0" u="none" strike="noStrike" dirty="0">
                        <a:solidFill>
                          <a:schemeClr val="tx1"/>
                        </a:solidFill>
                        <a:effectLst/>
                        <a:latin typeface="Calibri"/>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gridSpan="6">
                  <a:txBody>
                    <a:bodyPr/>
                    <a:lstStyle/>
                    <a:p>
                      <a:pPr algn="ctr" fontAlgn="b"/>
                      <a:r>
                        <a:rPr lang="en-IE" sz="1400" b="1" i="0" u="none" strike="noStrike" dirty="0" smtClean="0">
                          <a:solidFill>
                            <a:schemeClr val="tx1"/>
                          </a:solidFill>
                          <a:effectLst/>
                          <a:latin typeface="Calibri"/>
                        </a:rPr>
                        <a:t>52</a:t>
                      </a:r>
                      <a:endParaRPr lang="en-IE" sz="1400" b="1" i="0" u="none" strike="noStrike" dirty="0">
                        <a:solidFill>
                          <a:schemeClr val="tx1"/>
                        </a:solidFill>
                        <a:effectLst/>
                        <a:latin typeface="Calibri"/>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gridSpan="6">
                  <a:txBody>
                    <a:bodyPr/>
                    <a:lstStyle/>
                    <a:p>
                      <a:pPr algn="ctr" fontAlgn="b"/>
                      <a:r>
                        <a:rPr lang="en-IE" sz="1400" b="1" i="0" u="none" strike="noStrike" dirty="0" smtClean="0">
                          <a:solidFill>
                            <a:schemeClr val="tx1"/>
                          </a:solidFill>
                          <a:effectLst/>
                          <a:latin typeface="Calibri"/>
                        </a:rPr>
                        <a:t>55</a:t>
                      </a:r>
                      <a:endParaRPr lang="en-IE" sz="1400" b="1" i="0" u="none" strike="noStrike" dirty="0">
                        <a:solidFill>
                          <a:schemeClr val="tx1"/>
                        </a:solidFill>
                        <a:effectLst/>
                        <a:latin typeface="Calibri"/>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r>
            </a:tbl>
          </a:graphicData>
        </a:graphic>
      </p:graphicFrame>
      <p:sp>
        <p:nvSpPr>
          <p:cNvPr id="3" name="TextBox 2"/>
          <p:cNvSpPr txBox="1"/>
          <p:nvPr/>
        </p:nvSpPr>
        <p:spPr>
          <a:xfrm>
            <a:off x="172670" y="4314248"/>
            <a:ext cx="8863179" cy="1384995"/>
          </a:xfrm>
          <a:prstGeom prst="rect">
            <a:avLst/>
          </a:prstGeom>
          <a:noFill/>
        </p:spPr>
        <p:txBody>
          <a:bodyPr wrap="square" rtlCol="0">
            <a:spAutoFit/>
          </a:bodyPr>
          <a:lstStyle/>
          <a:p>
            <a:endParaRPr lang="en-IE" sz="2000" dirty="0"/>
          </a:p>
          <a:p>
            <a:endParaRPr lang="en-IE" sz="2000" dirty="0" smtClean="0"/>
          </a:p>
          <a:p>
            <a:r>
              <a:rPr lang="en-IE" sz="2400" dirty="0" smtClean="0"/>
              <a:t>@ 20:10 the Backup Imbalance Price for 21:30 is calculated</a:t>
            </a:r>
          </a:p>
          <a:p>
            <a:endParaRPr lang="en-IE" sz="2000" dirty="0"/>
          </a:p>
        </p:txBody>
      </p:sp>
      <p:cxnSp>
        <p:nvCxnSpPr>
          <p:cNvPr id="5" name="Straight Arrow Connector 4"/>
          <p:cNvCxnSpPr/>
          <p:nvPr/>
        </p:nvCxnSpPr>
        <p:spPr>
          <a:xfrm flipV="1">
            <a:off x="838200" y="2707482"/>
            <a:ext cx="685800" cy="2145375"/>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cxnSp>
        <p:nvCxnSpPr>
          <p:cNvPr id="17" name="Straight Arrow Connector 16"/>
          <p:cNvCxnSpPr/>
          <p:nvPr/>
        </p:nvCxnSpPr>
        <p:spPr>
          <a:xfrm flipV="1">
            <a:off x="5638800" y="3833022"/>
            <a:ext cx="1447800" cy="1125534"/>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xmlns="" val="21069076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Title 1"/>
          <p:cNvSpPr>
            <a:spLocks noGrp="1"/>
          </p:cNvSpPr>
          <p:nvPr>
            <p:ph type="title"/>
          </p:nvPr>
        </p:nvSpPr>
        <p:spPr/>
        <p:txBody>
          <a:bodyPr/>
          <a:lstStyle/>
          <a:p>
            <a:r>
              <a:rPr lang="en-US" altLang="en-US" dirty="0" smtClean="0">
                <a:latin typeface="Arial" pitchFamily="34" charset="0"/>
              </a:rPr>
              <a:t>Background</a:t>
            </a:r>
          </a:p>
        </p:txBody>
      </p:sp>
      <p:sp>
        <p:nvSpPr>
          <p:cNvPr id="6" name="Rectangle 5"/>
          <p:cNvSpPr>
            <a:spLocks noChangeArrowheads="1"/>
          </p:cNvSpPr>
          <p:nvPr/>
        </p:nvSpPr>
        <p:spPr bwMode="auto">
          <a:xfrm>
            <a:off x="9915525" y="1101725"/>
            <a:ext cx="962025" cy="960438"/>
          </a:xfrm>
          <a:prstGeom prst="rect">
            <a:avLst/>
          </a:prstGeom>
          <a:solidFill>
            <a:srgbClr val="B4122D"/>
          </a:solidFill>
          <a:ln>
            <a:noFill/>
          </a:ln>
          <a:effectLst>
            <a:outerShdw blurRad="40000" dist="23000" dir="5400000" rotWithShape="0">
              <a:srgbClr val="808080">
                <a:alpha val="34999"/>
              </a:srgbClr>
            </a:outerShdw>
          </a:effectLst>
          <a:extLs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fontAlgn="auto">
              <a:spcBef>
                <a:spcPts val="0"/>
              </a:spcBef>
              <a:spcAft>
                <a:spcPts val="0"/>
              </a:spcAft>
              <a:defRPr/>
            </a:pPr>
            <a:endParaRPr lang="en-US">
              <a:solidFill>
                <a:srgbClr val="B4122D"/>
              </a:solidFill>
              <a:latin typeface="+mn-lt"/>
              <a:ea typeface="+mn-ea"/>
            </a:endParaRPr>
          </a:p>
        </p:txBody>
      </p:sp>
      <p:sp>
        <p:nvSpPr>
          <p:cNvPr id="7" name="Rectangle 6"/>
          <p:cNvSpPr>
            <a:spLocks noChangeArrowheads="1"/>
          </p:cNvSpPr>
          <p:nvPr/>
        </p:nvSpPr>
        <p:spPr bwMode="auto">
          <a:xfrm>
            <a:off x="9915525" y="2227263"/>
            <a:ext cx="962025" cy="960437"/>
          </a:xfrm>
          <a:prstGeom prst="rect">
            <a:avLst/>
          </a:prstGeom>
          <a:solidFill>
            <a:srgbClr val="7D1651"/>
          </a:solidFill>
          <a:ln>
            <a:noFill/>
          </a:ln>
          <a:effectLst>
            <a:outerShdw blurRad="40000" dist="23000" dir="5400000" rotWithShape="0">
              <a:srgbClr val="808080">
                <a:alpha val="34999"/>
              </a:srgbClr>
            </a:outerShdw>
          </a:effectLst>
          <a:extLs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fontAlgn="auto">
              <a:spcBef>
                <a:spcPts val="0"/>
              </a:spcBef>
              <a:spcAft>
                <a:spcPts val="0"/>
              </a:spcAft>
              <a:defRPr/>
            </a:pPr>
            <a:endParaRPr lang="en-US">
              <a:solidFill>
                <a:srgbClr val="B4122D"/>
              </a:solidFill>
              <a:latin typeface="+mn-lt"/>
              <a:ea typeface="+mn-ea"/>
            </a:endParaRPr>
          </a:p>
        </p:txBody>
      </p:sp>
      <p:sp>
        <p:nvSpPr>
          <p:cNvPr id="8" name="Rectangle 7"/>
          <p:cNvSpPr>
            <a:spLocks noChangeArrowheads="1"/>
          </p:cNvSpPr>
          <p:nvPr/>
        </p:nvSpPr>
        <p:spPr bwMode="auto">
          <a:xfrm>
            <a:off x="9923463" y="-23813"/>
            <a:ext cx="960437" cy="960438"/>
          </a:xfrm>
          <a:prstGeom prst="rect">
            <a:avLst/>
          </a:prstGeom>
          <a:solidFill>
            <a:srgbClr val="767676"/>
          </a:solidFill>
          <a:ln>
            <a:noFill/>
          </a:ln>
          <a:effectLst>
            <a:outerShdw blurRad="40000" dist="23000" dir="5400000" rotWithShape="0">
              <a:srgbClr val="808080">
                <a:alpha val="34999"/>
              </a:srgbClr>
            </a:outerShdw>
          </a:effectLst>
          <a:extLs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fontAlgn="auto">
              <a:spcBef>
                <a:spcPts val="0"/>
              </a:spcBef>
              <a:spcAft>
                <a:spcPts val="0"/>
              </a:spcAft>
              <a:defRPr/>
            </a:pPr>
            <a:endParaRPr lang="en-US">
              <a:solidFill>
                <a:srgbClr val="B4122D"/>
              </a:solidFill>
              <a:latin typeface="+mn-lt"/>
              <a:ea typeface="+mn-ea"/>
            </a:endParaRPr>
          </a:p>
        </p:txBody>
      </p:sp>
      <p:sp>
        <p:nvSpPr>
          <p:cNvPr id="9" name="Rectangle 8"/>
          <p:cNvSpPr>
            <a:spLocks noChangeArrowheads="1"/>
          </p:cNvSpPr>
          <p:nvPr/>
        </p:nvSpPr>
        <p:spPr bwMode="auto">
          <a:xfrm>
            <a:off x="9915525" y="3352800"/>
            <a:ext cx="962025" cy="960438"/>
          </a:xfrm>
          <a:prstGeom prst="rect">
            <a:avLst/>
          </a:prstGeom>
          <a:solidFill>
            <a:srgbClr val="C54D1C"/>
          </a:solidFill>
          <a:ln>
            <a:noFill/>
          </a:ln>
          <a:effectLst>
            <a:outerShdw blurRad="40000" dist="23000" dir="5400000" rotWithShape="0">
              <a:srgbClr val="808080">
                <a:alpha val="34999"/>
              </a:srgbClr>
            </a:outerShdw>
          </a:effectLst>
          <a:extLs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fontAlgn="auto">
              <a:spcBef>
                <a:spcPts val="0"/>
              </a:spcBef>
              <a:spcAft>
                <a:spcPts val="0"/>
              </a:spcAft>
              <a:defRPr/>
            </a:pPr>
            <a:endParaRPr lang="en-US">
              <a:solidFill>
                <a:srgbClr val="B4122D"/>
              </a:solidFill>
              <a:latin typeface="+mn-lt"/>
              <a:ea typeface="+mn-ea"/>
            </a:endParaRPr>
          </a:p>
        </p:txBody>
      </p:sp>
      <p:sp>
        <p:nvSpPr>
          <p:cNvPr id="10" name="Rectangle 9"/>
          <p:cNvSpPr>
            <a:spLocks noChangeArrowheads="1"/>
          </p:cNvSpPr>
          <p:nvPr/>
        </p:nvSpPr>
        <p:spPr bwMode="auto">
          <a:xfrm>
            <a:off x="8807450" y="-1704975"/>
            <a:ext cx="1450975" cy="1450975"/>
          </a:xfrm>
          <a:prstGeom prst="rect">
            <a:avLst/>
          </a:prstGeom>
          <a:solidFill>
            <a:schemeClr val="tx1"/>
          </a:solidFill>
          <a:ln>
            <a:noFill/>
          </a:ln>
          <a:effectLst>
            <a:outerShdw blurRad="40000" dist="23000" dir="5400000" rotWithShape="0">
              <a:srgbClr val="808080">
                <a:alpha val="34999"/>
              </a:srgbClr>
            </a:outerShdw>
          </a:effectLst>
          <a:extLs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fontAlgn="auto">
              <a:spcBef>
                <a:spcPts val="0"/>
              </a:spcBef>
              <a:spcAft>
                <a:spcPts val="0"/>
              </a:spcAft>
              <a:defRPr/>
            </a:pPr>
            <a:endParaRPr lang="en-US">
              <a:solidFill>
                <a:srgbClr val="B4122D"/>
              </a:solidFill>
              <a:latin typeface="+mn-lt"/>
              <a:ea typeface="+mn-ea"/>
            </a:endParaRPr>
          </a:p>
        </p:txBody>
      </p:sp>
      <p:sp>
        <p:nvSpPr>
          <p:cNvPr id="11" name="Rectangle 10"/>
          <p:cNvSpPr>
            <a:spLocks noChangeArrowheads="1"/>
          </p:cNvSpPr>
          <p:nvPr/>
        </p:nvSpPr>
        <p:spPr bwMode="auto">
          <a:xfrm>
            <a:off x="9915525" y="4478338"/>
            <a:ext cx="962025" cy="960437"/>
          </a:xfrm>
          <a:prstGeom prst="rect">
            <a:avLst/>
          </a:prstGeom>
          <a:solidFill>
            <a:srgbClr val="F6A902"/>
          </a:solidFill>
          <a:ln>
            <a:noFill/>
          </a:ln>
          <a:effectLst>
            <a:outerShdw blurRad="40000" dist="23000" dir="5400000" rotWithShape="0">
              <a:srgbClr val="808080">
                <a:alpha val="34999"/>
              </a:srgbClr>
            </a:outerShdw>
          </a:effectLst>
          <a:extLs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fontAlgn="auto">
              <a:spcBef>
                <a:spcPts val="0"/>
              </a:spcBef>
              <a:spcAft>
                <a:spcPts val="0"/>
              </a:spcAft>
              <a:defRPr/>
            </a:pPr>
            <a:endParaRPr lang="en-US">
              <a:solidFill>
                <a:srgbClr val="B4122D"/>
              </a:solidFill>
              <a:latin typeface="+mn-lt"/>
              <a:ea typeface="+mn-ea"/>
            </a:endParaRPr>
          </a:p>
        </p:txBody>
      </p:sp>
      <p:sp>
        <p:nvSpPr>
          <p:cNvPr id="12" name="Rectangle 11"/>
          <p:cNvSpPr>
            <a:spLocks noChangeArrowheads="1"/>
          </p:cNvSpPr>
          <p:nvPr/>
        </p:nvSpPr>
        <p:spPr bwMode="auto">
          <a:xfrm>
            <a:off x="9915525" y="5603875"/>
            <a:ext cx="962025" cy="960438"/>
          </a:xfrm>
          <a:prstGeom prst="rect">
            <a:avLst/>
          </a:prstGeom>
          <a:solidFill>
            <a:srgbClr val="157C85"/>
          </a:solidFill>
          <a:ln>
            <a:noFill/>
          </a:ln>
          <a:effectLst>
            <a:outerShdw blurRad="40000" dist="23000" dir="5400000" rotWithShape="0">
              <a:srgbClr val="808080">
                <a:alpha val="34999"/>
              </a:srgbClr>
            </a:outerShdw>
          </a:effectLst>
          <a:extLs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fontAlgn="auto">
              <a:spcBef>
                <a:spcPts val="0"/>
              </a:spcBef>
              <a:spcAft>
                <a:spcPts val="0"/>
              </a:spcAft>
              <a:defRPr/>
            </a:pPr>
            <a:endParaRPr lang="en-US">
              <a:solidFill>
                <a:srgbClr val="B4122D"/>
              </a:solidFill>
              <a:latin typeface="+mn-lt"/>
              <a:ea typeface="+mn-ea"/>
            </a:endParaRPr>
          </a:p>
        </p:txBody>
      </p:sp>
      <p:sp>
        <p:nvSpPr>
          <p:cNvPr id="13" name="Rectangle 12"/>
          <p:cNvSpPr>
            <a:spLocks noChangeArrowheads="1"/>
          </p:cNvSpPr>
          <p:nvPr/>
        </p:nvSpPr>
        <p:spPr bwMode="auto">
          <a:xfrm>
            <a:off x="9915525" y="6729413"/>
            <a:ext cx="962025" cy="960437"/>
          </a:xfrm>
          <a:prstGeom prst="rect">
            <a:avLst/>
          </a:prstGeom>
          <a:solidFill>
            <a:srgbClr val="0E5462"/>
          </a:solidFill>
          <a:ln>
            <a:noFill/>
          </a:ln>
          <a:effectLst>
            <a:outerShdw blurRad="40000" dist="23000" dir="5400000" rotWithShape="0">
              <a:srgbClr val="808080">
                <a:alpha val="34999"/>
              </a:srgbClr>
            </a:outerShdw>
          </a:effectLst>
          <a:extLs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fontAlgn="auto">
              <a:spcBef>
                <a:spcPts val="0"/>
              </a:spcBef>
              <a:spcAft>
                <a:spcPts val="0"/>
              </a:spcAft>
              <a:defRPr/>
            </a:pPr>
            <a:endParaRPr lang="en-US">
              <a:solidFill>
                <a:srgbClr val="B4122D"/>
              </a:solidFill>
              <a:latin typeface="+mn-lt"/>
              <a:ea typeface="+mn-ea"/>
            </a:endParaRPr>
          </a:p>
        </p:txBody>
      </p:sp>
      <p:sp>
        <p:nvSpPr>
          <p:cNvPr id="14" name="Rectangle 13"/>
          <p:cNvSpPr>
            <a:spLocks noChangeArrowheads="1"/>
          </p:cNvSpPr>
          <p:nvPr/>
        </p:nvSpPr>
        <p:spPr bwMode="auto">
          <a:xfrm>
            <a:off x="10479088" y="-1704975"/>
            <a:ext cx="1450975" cy="1450975"/>
          </a:xfrm>
          <a:prstGeom prst="rect">
            <a:avLst/>
          </a:prstGeom>
          <a:solidFill>
            <a:srgbClr val="C8B474"/>
          </a:solidFill>
          <a:ln>
            <a:noFill/>
          </a:ln>
          <a:effectLst>
            <a:outerShdw blurRad="40000" dist="23000" dir="5400000" rotWithShape="0">
              <a:srgbClr val="808080">
                <a:alpha val="34999"/>
              </a:srgbClr>
            </a:outerShdw>
          </a:effectLst>
          <a:extLs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fontAlgn="auto">
              <a:spcBef>
                <a:spcPts val="0"/>
              </a:spcBef>
              <a:spcAft>
                <a:spcPts val="0"/>
              </a:spcAft>
              <a:defRPr/>
            </a:pPr>
            <a:endParaRPr lang="en-US">
              <a:solidFill>
                <a:srgbClr val="B4122D"/>
              </a:solidFill>
              <a:latin typeface="+mn-lt"/>
              <a:ea typeface="+mn-ea"/>
            </a:endParaRPr>
          </a:p>
        </p:txBody>
      </p:sp>
      <p:graphicFrame>
        <p:nvGraphicFramePr>
          <p:cNvPr id="2" name="Table 1"/>
          <p:cNvGraphicFramePr>
            <a:graphicFrameLocks noGrp="1"/>
          </p:cNvGraphicFramePr>
          <p:nvPr>
            <p:extLst>
              <p:ext uri="{D42A27DB-BD31-4B8C-83A1-F6EECF244321}">
                <p14:modId xmlns:p14="http://schemas.microsoft.com/office/powerpoint/2010/main" xmlns="" val="2177668845"/>
              </p:ext>
            </p:extLst>
          </p:nvPr>
        </p:nvGraphicFramePr>
        <p:xfrm>
          <a:off x="254239" y="1552734"/>
          <a:ext cx="8863182" cy="2627180"/>
        </p:xfrm>
        <a:graphic>
          <a:graphicData uri="http://schemas.openxmlformats.org/drawingml/2006/table">
            <a:tbl>
              <a:tblPr>
                <a:tableStyleId>{5C22544A-7EE6-4342-B048-85BDC9FD1C3A}</a:tableStyleId>
              </a:tblPr>
              <a:tblGrid>
                <a:gridCol w="583961"/>
                <a:gridCol w="304800"/>
                <a:gridCol w="304800"/>
                <a:gridCol w="228600"/>
                <a:gridCol w="304800"/>
                <a:gridCol w="304800"/>
                <a:gridCol w="269657"/>
                <a:gridCol w="381000"/>
                <a:gridCol w="304800"/>
                <a:gridCol w="381000"/>
                <a:gridCol w="304800"/>
                <a:gridCol w="381000"/>
                <a:gridCol w="381000"/>
                <a:gridCol w="381000"/>
                <a:gridCol w="381000"/>
                <a:gridCol w="381000"/>
                <a:gridCol w="381000"/>
                <a:gridCol w="381000"/>
                <a:gridCol w="381000"/>
                <a:gridCol w="381000"/>
                <a:gridCol w="381000"/>
                <a:gridCol w="304800"/>
                <a:gridCol w="381000"/>
                <a:gridCol w="304800"/>
                <a:gridCol w="389564"/>
              </a:tblGrid>
              <a:tr h="656795">
                <a:tc>
                  <a:txBody>
                    <a:bodyPr/>
                    <a:lstStyle/>
                    <a:p>
                      <a:pPr algn="ctr" fontAlgn="b"/>
                      <a:endParaRPr lang="en-IE" sz="1400" b="1" i="0" u="none" strike="noStrike" dirty="0">
                        <a:solidFill>
                          <a:srgbClr val="FFFFFF"/>
                        </a:solidFill>
                        <a:effectLst/>
                        <a:latin typeface="Calibri"/>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fontAlgn="b"/>
                      <a:r>
                        <a:rPr lang="en-IE" sz="1400" b="1" u="none" strike="noStrike" dirty="0">
                          <a:effectLst/>
                        </a:rPr>
                        <a:t>20:00</a:t>
                      </a:r>
                      <a:endParaRPr lang="en-IE" sz="1400" b="1" i="0" u="none" strike="noStrike" dirty="0">
                        <a:solidFill>
                          <a:srgbClr val="FFFFFF"/>
                        </a:solidFill>
                        <a:effectLst/>
                        <a:latin typeface="Calibri"/>
                      </a:endParaRPr>
                    </a:p>
                  </a:txBody>
                  <a:tcPr marL="7620" marR="7620" marT="7620"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marL="0" algn="ctr" defTabSz="457200" rtl="0" eaLnBrk="1" fontAlgn="b" latinLnBrk="0" hangingPunct="1"/>
                      <a:r>
                        <a:rPr lang="en-IE" sz="1400" b="1" u="none" strike="noStrike" kern="1200" dirty="0">
                          <a:solidFill>
                            <a:schemeClr val="dk1"/>
                          </a:solidFill>
                          <a:effectLst/>
                          <a:latin typeface="+mn-lt"/>
                          <a:ea typeface="+mn-ea"/>
                          <a:cs typeface="+mn-cs"/>
                        </a:rPr>
                        <a:t>20:05</a:t>
                      </a:r>
                    </a:p>
                  </a:txBody>
                  <a:tcPr marL="7620" marR="7620" marT="7620"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marL="0" algn="ctr" defTabSz="457200" rtl="0" eaLnBrk="1" fontAlgn="b" latinLnBrk="0" hangingPunct="1"/>
                      <a:r>
                        <a:rPr lang="en-IE" sz="1400" b="1" u="none" strike="noStrike" kern="1200" dirty="0">
                          <a:solidFill>
                            <a:schemeClr val="dk1"/>
                          </a:solidFill>
                          <a:effectLst/>
                          <a:latin typeface="+mn-lt"/>
                          <a:ea typeface="+mn-ea"/>
                          <a:cs typeface="+mn-cs"/>
                        </a:rPr>
                        <a:t>20:10</a:t>
                      </a:r>
                    </a:p>
                  </a:txBody>
                  <a:tcPr marL="7620" marR="7620" marT="7620"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fontAlgn="b"/>
                      <a:r>
                        <a:rPr lang="en-IE" sz="1400" b="1" u="none" strike="noStrike" dirty="0">
                          <a:effectLst/>
                        </a:rPr>
                        <a:t>20:15</a:t>
                      </a:r>
                      <a:endParaRPr lang="en-IE" sz="1400" b="1" i="0" u="none" strike="noStrike" dirty="0">
                        <a:solidFill>
                          <a:srgbClr val="FFFFFF"/>
                        </a:solidFill>
                        <a:effectLst/>
                        <a:latin typeface="Calibri"/>
                      </a:endParaRPr>
                    </a:p>
                  </a:txBody>
                  <a:tcPr marL="7620" marR="7620" marT="7620"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fontAlgn="b"/>
                      <a:r>
                        <a:rPr lang="en-IE" sz="1400" b="1" u="none" strike="noStrike" dirty="0">
                          <a:effectLst/>
                        </a:rPr>
                        <a:t>20:20</a:t>
                      </a:r>
                      <a:endParaRPr lang="en-IE" sz="1400" b="1" i="0" u="none" strike="noStrike" dirty="0">
                        <a:solidFill>
                          <a:srgbClr val="FFFFFF"/>
                        </a:solidFill>
                        <a:effectLst/>
                        <a:latin typeface="Calibri"/>
                      </a:endParaRPr>
                    </a:p>
                  </a:txBody>
                  <a:tcPr marL="7620" marR="7620" marT="7620"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fontAlgn="b"/>
                      <a:r>
                        <a:rPr lang="en-IE" sz="1400" b="1" u="none" strike="noStrike" dirty="0">
                          <a:effectLst/>
                        </a:rPr>
                        <a:t>20:25</a:t>
                      </a:r>
                      <a:endParaRPr lang="en-IE" sz="1400" b="1" i="0" u="none" strike="noStrike" dirty="0">
                        <a:solidFill>
                          <a:srgbClr val="FFFFFF"/>
                        </a:solidFill>
                        <a:effectLst/>
                        <a:latin typeface="Calibri"/>
                      </a:endParaRPr>
                    </a:p>
                  </a:txBody>
                  <a:tcPr marL="7620" marR="7620" marT="7620"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fontAlgn="b"/>
                      <a:r>
                        <a:rPr lang="en-IE" sz="1400" b="1" u="none" strike="noStrike" dirty="0">
                          <a:effectLst/>
                        </a:rPr>
                        <a:t>20:30</a:t>
                      </a:r>
                      <a:endParaRPr lang="en-IE" sz="1400" b="1" i="0" u="none" strike="noStrike" dirty="0">
                        <a:solidFill>
                          <a:srgbClr val="FFFFFF"/>
                        </a:solidFill>
                        <a:effectLst/>
                        <a:latin typeface="Calibri"/>
                      </a:endParaRPr>
                    </a:p>
                  </a:txBody>
                  <a:tcPr marL="7620" marR="7620" marT="7620"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fontAlgn="b"/>
                      <a:r>
                        <a:rPr lang="en-IE" sz="1400" b="1" u="none" strike="noStrike" dirty="0">
                          <a:effectLst/>
                        </a:rPr>
                        <a:t>20:35</a:t>
                      </a:r>
                      <a:endParaRPr lang="en-IE" sz="1400" b="1" i="0" u="none" strike="noStrike" dirty="0">
                        <a:solidFill>
                          <a:srgbClr val="FFFFFF"/>
                        </a:solidFill>
                        <a:effectLst/>
                        <a:latin typeface="Calibri"/>
                      </a:endParaRPr>
                    </a:p>
                  </a:txBody>
                  <a:tcPr marL="7620" marR="7620" marT="7620"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fontAlgn="b"/>
                      <a:r>
                        <a:rPr lang="en-IE" sz="1400" b="1" u="none" strike="noStrike" dirty="0">
                          <a:effectLst/>
                        </a:rPr>
                        <a:t>20:40</a:t>
                      </a:r>
                      <a:endParaRPr lang="en-IE" sz="1400" b="1" i="0" u="none" strike="noStrike" dirty="0">
                        <a:solidFill>
                          <a:srgbClr val="FFFFFF"/>
                        </a:solidFill>
                        <a:effectLst/>
                        <a:latin typeface="Calibri"/>
                      </a:endParaRPr>
                    </a:p>
                  </a:txBody>
                  <a:tcPr marL="7620" marR="7620" marT="7620"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fontAlgn="b"/>
                      <a:r>
                        <a:rPr lang="en-IE" sz="1400" b="1" u="none" strike="noStrike" dirty="0">
                          <a:effectLst/>
                        </a:rPr>
                        <a:t>20:45</a:t>
                      </a:r>
                      <a:endParaRPr lang="en-IE" sz="1400" b="1" i="0" u="none" strike="noStrike" dirty="0">
                        <a:solidFill>
                          <a:srgbClr val="FFFFFF"/>
                        </a:solidFill>
                        <a:effectLst/>
                        <a:latin typeface="Calibri"/>
                      </a:endParaRPr>
                    </a:p>
                  </a:txBody>
                  <a:tcPr marL="7620" marR="7620" marT="7620"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fontAlgn="b"/>
                      <a:r>
                        <a:rPr lang="en-IE" sz="1400" b="1" u="none" strike="noStrike" dirty="0">
                          <a:effectLst/>
                        </a:rPr>
                        <a:t>20:50</a:t>
                      </a:r>
                      <a:endParaRPr lang="en-IE" sz="1400" b="1" i="0" u="none" strike="noStrike" dirty="0">
                        <a:solidFill>
                          <a:srgbClr val="FFFFFF"/>
                        </a:solidFill>
                        <a:effectLst/>
                        <a:latin typeface="Calibri"/>
                      </a:endParaRPr>
                    </a:p>
                  </a:txBody>
                  <a:tcPr marL="7620" marR="7620" marT="7620"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fontAlgn="b"/>
                      <a:r>
                        <a:rPr lang="en-IE" sz="1400" b="1" u="none" strike="noStrike" dirty="0">
                          <a:effectLst/>
                        </a:rPr>
                        <a:t>20:55</a:t>
                      </a:r>
                      <a:endParaRPr lang="en-IE" sz="1400" b="1" i="0" u="none" strike="noStrike" dirty="0">
                        <a:solidFill>
                          <a:srgbClr val="FFFFFF"/>
                        </a:solidFill>
                        <a:effectLst/>
                        <a:latin typeface="Calibri"/>
                      </a:endParaRPr>
                    </a:p>
                  </a:txBody>
                  <a:tcPr marL="7620" marR="7620" marT="7620"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fontAlgn="b"/>
                      <a:r>
                        <a:rPr lang="en-IE" sz="1400" b="1" i="0" u="none" strike="noStrike" dirty="0" smtClean="0">
                          <a:solidFill>
                            <a:schemeClr val="tx1"/>
                          </a:solidFill>
                          <a:effectLst/>
                          <a:latin typeface="Calibri"/>
                        </a:rPr>
                        <a:t>21:00 </a:t>
                      </a:r>
                      <a:endParaRPr lang="en-IE" sz="1400" b="1" i="0" u="none" strike="noStrike" dirty="0">
                        <a:solidFill>
                          <a:schemeClr val="tx1"/>
                        </a:solidFill>
                        <a:effectLst/>
                        <a:latin typeface="Calibri"/>
                      </a:endParaRPr>
                    </a:p>
                  </a:txBody>
                  <a:tcPr marL="7620" marR="7620" marT="7620"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fontAlgn="b"/>
                      <a:r>
                        <a:rPr lang="en-IE" sz="1400" b="1" i="0" u="none" strike="noStrike" dirty="0" smtClean="0">
                          <a:solidFill>
                            <a:schemeClr val="tx1"/>
                          </a:solidFill>
                          <a:effectLst/>
                          <a:latin typeface="Calibri"/>
                        </a:rPr>
                        <a:t>21:05</a:t>
                      </a:r>
                      <a:endParaRPr lang="en-IE" sz="1400" b="1" i="0" u="none" strike="noStrike" dirty="0">
                        <a:solidFill>
                          <a:schemeClr val="tx1"/>
                        </a:solidFill>
                        <a:effectLst/>
                        <a:latin typeface="Calibri"/>
                      </a:endParaRPr>
                    </a:p>
                  </a:txBody>
                  <a:tcPr marL="7620" marR="7620" marT="7620"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fontAlgn="b"/>
                      <a:r>
                        <a:rPr lang="en-IE" sz="1400" b="1" i="0" u="none" strike="noStrike" dirty="0" smtClean="0">
                          <a:solidFill>
                            <a:schemeClr val="tx1"/>
                          </a:solidFill>
                          <a:effectLst/>
                          <a:latin typeface="Calibri"/>
                        </a:rPr>
                        <a:t>21:10</a:t>
                      </a:r>
                      <a:endParaRPr lang="en-IE" sz="1400" b="1" i="0" u="none" strike="noStrike" dirty="0">
                        <a:solidFill>
                          <a:schemeClr val="tx1"/>
                        </a:solidFill>
                        <a:effectLst/>
                        <a:latin typeface="Calibri"/>
                      </a:endParaRPr>
                    </a:p>
                  </a:txBody>
                  <a:tcPr marL="7620" marR="7620" marT="7620"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fontAlgn="b"/>
                      <a:r>
                        <a:rPr lang="en-IE" sz="1400" b="1" i="0" u="none" strike="noStrike" dirty="0" smtClean="0">
                          <a:solidFill>
                            <a:schemeClr val="tx1"/>
                          </a:solidFill>
                          <a:effectLst/>
                          <a:latin typeface="Calibri"/>
                        </a:rPr>
                        <a:t>21:15</a:t>
                      </a:r>
                      <a:endParaRPr lang="en-IE" sz="1400" b="1" i="0" u="none" strike="noStrike" dirty="0">
                        <a:solidFill>
                          <a:schemeClr val="tx1"/>
                        </a:solidFill>
                        <a:effectLst/>
                        <a:latin typeface="Calibri"/>
                      </a:endParaRPr>
                    </a:p>
                  </a:txBody>
                  <a:tcPr marL="7620" marR="7620" marT="7620"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fontAlgn="b"/>
                      <a:r>
                        <a:rPr lang="en-IE" sz="1400" b="1" i="0" u="none" strike="noStrike" dirty="0" smtClean="0">
                          <a:solidFill>
                            <a:schemeClr val="tx1"/>
                          </a:solidFill>
                          <a:effectLst/>
                          <a:latin typeface="Calibri"/>
                        </a:rPr>
                        <a:t>21:20</a:t>
                      </a:r>
                      <a:endParaRPr lang="en-IE" sz="1400" b="1" i="0" u="none" strike="noStrike" dirty="0">
                        <a:solidFill>
                          <a:schemeClr val="tx1"/>
                        </a:solidFill>
                        <a:effectLst/>
                        <a:latin typeface="Calibri"/>
                      </a:endParaRPr>
                    </a:p>
                  </a:txBody>
                  <a:tcPr marL="7620" marR="7620" marT="7620"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fontAlgn="b"/>
                      <a:r>
                        <a:rPr lang="en-IE" sz="1400" b="1" i="0" u="none" strike="noStrike" smtClean="0">
                          <a:solidFill>
                            <a:schemeClr val="tx1"/>
                          </a:solidFill>
                          <a:effectLst/>
                          <a:latin typeface="Calibri"/>
                        </a:rPr>
                        <a:t>21:25</a:t>
                      </a:r>
                      <a:endParaRPr lang="en-IE" sz="1400" b="1" i="0" u="none" strike="noStrike" dirty="0">
                        <a:solidFill>
                          <a:schemeClr val="tx1"/>
                        </a:solidFill>
                        <a:effectLst/>
                        <a:latin typeface="Calibri"/>
                      </a:endParaRPr>
                    </a:p>
                  </a:txBody>
                  <a:tcPr marL="7620" marR="7620" marT="7620"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fontAlgn="b"/>
                      <a:r>
                        <a:rPr lang="en-IE" sz="1400" b="1" i="0" u="none" strike="noStrike" dirty="0" smtClean="0">
                          <a:solidFill>
                            <a:schemeClr val="tx1"/>
                          </a:solidFill>
                          <a:effectLst/>
                          <a:latin typeface="Calibri"/>
                        </a:rPr>
                        <a:t>21:30</a:t>
                      </a:r>
                      <a:endParaRPr lang="en-IE" sz="1400" b="1" i="0" u="none" strike="noStrike" dirty="0">
                        <a:solidFill>
                          <a:schemeClr val="tx1"/>
                        </a:solidFill>
                        <a:effectLst/>
                        <a:latin typeface="Calibri"/>
                      </a:endParaRPr>
                    </a:p>
                  </a:txBody>
                  <a:tcPr marL="7620" marR="7620" marT="7620"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fontAlgn="b"/>
                      <a:r>
                        <a:rPr lang="en-IE" sz="1400" b="1" i="0" u="none" strike="noStrike" dirty="0" smtClean="0">
                          <a:solidFill>
                            <a:schemeClr val="tx1"/>
                          </a:solidFill>
                          <a:effectLst/>
                          <a:latin typeface="Calibri"/>
                        </a:rPr>
                        <a:t>21:35</a:t>
                      </a:r>
                      <a:endParaRPr lang="en-IE" sz="1400" b="1" i="0" u="none" strike="noStrike" dirty="0">
                        <a:solidFill>
                          <a:schemeClr val="tx1"/>
                        </a:solidFill>
                        <a:effectLst/>
                        <a:latin typeface="Calibri"/>
                      </a:endParaRPr>
                    </a:p>
                  </a:txBody>
                  <a:tcPr marL="7620" marR="7620" marT="7620"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fontAlgn="b"/>
                      <a:r>
                        <a:rPr lang="en-IE" sz="1400" b="1" i="0" u="none" strike="noStrike" smtClean="0">
                          <a:solidFill>
                            <a:schemeClr val="tx1"/>
                          </a:solidFill>
                          <a:effectLst/>
                          <a:latin typeface="Calibri"/>
                        </a:rPr>
                        <a:t>21:40</a:t>
                      </a:r>
                      <a:endParaRPr lang="en-IE" sz="1400" b="1" i="0" u="none" strike="noStrike" dirty="0">
                        <a:solidFill>
                          <a:schemeClr val="tx1"/>
                        </a:solidFill>
                        <a:effectLst/>
                        <a:latin typeface="Calibri"/>
                      </a:endParaRPr>
                    </a:p>
                  </a:txBody>
                  <a:tcPr marL="7620" marR="7620" marT="7620" marB="0" vert="vert27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fontAlgn="b"/>
                      <a:r>
                        <a:rPr lang="en-IE" sz="1400" b="1" i="0" u="none" strike="noStrike" dirty="0" smtClean="0">
                          <a:solidFill>
                            <a:schemeClr val="tx1"/>
                          </a:solidFill>
                          <a:effectLst/>
                          <a:latin typeface="Calibri"/>
                        </a:rPr>
                        <a:t>21:45</a:t>
                      </a:r>
                      <a:endParaRPr lang="en-IE" sz="1400" b="1" i="0" u="none" strike="noStrike" dirty="0">
                        <a:solidFill>
                          <a:schemeClr val="tx1"/>
                        </a:solidFill>
                        <a:effectLst/>
                        <a:latin typeface="Calibri"/>
                      </a:endParaRPr>
                    </a:p>
                  </a:txBody>
                  <a:tcPr marL="7620" marR="7620" marT="7620" marB="0" vert="vert27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fontAlgn="b"/>
                      <a:r>
                        <a:rPr lang="en-IE" sz="1400" b="1" i="0" u="none" strike="noStrike" dirty="0" smtClean="0">
                          <a:solidFill>
                            <a:schemeClr val="tx1"/>
                          </a:solidFill>
                          <a:effectLst/>
                          <a:latin typeface="Calibri"/>
                        </a:rPr>
                        <a:t>21:50</a:t>
                      </a:r>
                      <a:endParaRPr lang="en-IE" sz="1400" b="1" i="0" u="none" strike="noStrike" dirty="0">
                        <a:solidFill>
                          <a:schemeClr val="tx1"/>
                        </a:solidFill>
                        <a:effectLst/>
                        <a:latin typeface="Calibri"/>
                      </a:endParaRPr>
                    </a:p>
                  </a:txBody>
                  <a:tcPr marL="7620" marR="7620" marT="7620" marB="0" vert="vert27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fontAlgn="b"/>
                      <a:r>
                        <a:rPr lang="en-IE" sz="1400" b="1" i="0" u="none" strike="noStrike" dirty="0" smtClean="0">
                          <a:solidFill>
                            <a:schemeClr val="tx1"/>
                          </a:solidFill>
                          <a:effectLst/>
                          <a:latin typeface="Calibri"/>
                        </a:rPr>
                        <a:t>21:55</a:t>
                      </a:r>
                      <a:endParaRPr lang="en-IE" sz="1400" b="1" i="0" u="none" strike="noStrike" dirty="0">
                        <a:solidFill>
                          <a:schemeClr val="tx1"/>
                        </a:solidFill>
                        <a:effectLst/>
                        <a:latin typeface="Calibri"/>
                      </a:endParaRPr>
                    </a:p>
                  </a:txBody>
                  <a:tcPr marL="7620" marR="7620" marT="7620" marB="0" vert="vert27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r>
              <a:tr h="656795">
                <a:tc>
                  <a:txBody>
                    <a:bodyPr/>
                    <a:lstStyle/>
                    <a:p>
                      <a:pPr algn="ctr" fontAlgn="b"/>
                      <a:r>
                        <a:rPr lang="en-IE" sz="1400" b="1" i="0" u="none" strike="noStrike" dirty="0" smtClean="0">
                          <a:solidFill>
                            <a:schemeClr val="tx1"/>
                          </a:solidFill>
                          <a:effectLst/>
                          <a:latin typeface="Calibri"/>
                        </a:rPr>
                        <a:t>5 min</a:t>
                      </a:r>
                      <a:endParaRPr lang="en-IE" sz="1400" b="1" i="0" u="none" strike="noStrike" dirty="0">
                        <a:solidFill>
                          <a:schemeClr val="tx1"/>
                        </a:solidFill>
                        <a:effectLst/>
                        <a:latin typeface="Calibri"/>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fontAlgn="b"/>
                      <a:r>
                        <a:rPr lang="en-IE" sz="1400" b="1" i="0" u="none" strike="noStrike" dirty="0" smtClean="0">
                          <a:solidFill>
                            <a:schemeClr val="tx1"/>
                          </a:solidFill>
                          <a:effectLst/>
                          <a:latin typeface="Calibri"/>
                        </a:rPr>
                        <a:t>50</a:t>
                      </a:r>
                      <a:endParaRPr lang="en-IE" sz="1400" b="1" i="0" u="none" strike="noStrike" dirty="0">
                        <a:solidFill>
                          <a:schemeClr val="tx1"/>
                        </a:solidFill>
                        <a:effectLst/>
                        <a:latin typeface="Calibri"/>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IE" sz="1400" b="1" i="0" u="none" strike="noStrike" dirty="0" smtClean="0">
                          <a:solidFill>
                            <a:schemeClr val="tx1"/>
                          </a:solidFill>
                          <a:effectLst/>
                          <a:latin typeface="Calibri"/>
                        </a:rPr>
                        <a:t>46</a:t>
                      </a:r>
                      <a:endParaRPr lang="en-IE" sz="1400" b="1" i="0" u="none" strike="noStrike" dirty="0">
                        <a:solidFill>
                          <a:schemeClr val="tx1"/>
                        </a:solidFill>
                        <a:effectLst/>
                        <a:latin typeface="Calibri"/>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IE" sz="1400" b="1" i="0" u="none" strike="noStrike" dirty="0" smtClean="0">
                          <a:solidFill>
                            <a:schemeClr val="tx1"/>
                          </a:solidFill>
                          <a:effectLst/>
                          <a:latin typeface="Calibri"/>
                        </a:rPr>
                        <a:t>55</a:t>
                      </a:r>
                      <a:endParaRPr lang="en-IE" sz="1400" b="1" i="0" u="none" strike="noStrike" dirty="0">
                        <a:solidFill>
                          <a:schemeClr val="tx1"/>
                        </a:solidFill>
                        <a:effectLst/>
                        <a:latin typeface="Calibri"/>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IE" sz="1400" b="1" i="0" u="none" strike="noStrike" dirty="0" smtClean="0">
                          <a:solidFill>
                            <a:schemeClr val="tx1"/>
                          </a:solidFill>
                          <a:effectLst/>
                          <a:latin typeface="Calibri"/>
                        </a:rPr>
                        <a:t>57</a:t>
                      </a:r>
                      <a:endParaRPr lang="en-IE" sz="1400" b="1" i="0" u="none" strike="noStrike" dirty="0">
                        <a:solidFill>
                          <a:schemeClr val="tx1"/>
                        </a:solidFill>
                        <a:effectLst/>
                        <a:latin typeface="Calibri"/>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IE" sz="1400" b="1" i="0" u="none" strike="noStrike" dirty="0" smtClean="0">
                          <a:solidFill>
                            <a:schemeClr val="tx1"/>
                          </a:solidFill>
                          <a:effectLst/>
                          <a:latin typeface="Calibri"/>
                        </a:rPr>
                        <a:t>60</a:t>
                      </a:r>
                      <a:endParaRPr lang="en-IE" sz="1400" b="1" i="0" u="none" strike="noStrike" dirty="0">
                        <a:solidFill>
                          <a:schemeClr val="tx1"/>
                        </a:solidFill>
                        <a:effectLst/>
                        <a:latin typeface="Calibri"/>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IE" sz="1400" b="1" i="0" u="none" strike="noStrike" dirty="0" smtClean="0">
                          <a:solidFill>
                            <a:schemeClr val="tx1"/>
                          </a:solidFill>
                          <a:effectLst/>
                          <a:latin typeface="Calibri"/>
                        </a:rPr>
                        <a:t>47</a:t>
                      </a:r>
                      <a:endParaRPr lang="en-IE" sz="1400" b="1" i="0" u="none" strike="noStrike" dirty="0">
                        <a:solidFill>
                          <a:schemeClr val="tx1"/>
                        </a:solidFill>
                        <a:effectLst/>
                        <a:latin typeface="Calibri"/>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IE" sz="1400" b="1" i="0" u="none" strike="noStrike" dirty="0" smtClean="0">
                          <a:solidFill>
                            <a:schemeClr val="tx1"/>
                          </a:solidFill>
                          <a:effectLst/>
                          <a:latin typeface="Calibri"/>
                        </a:rPr>
                        <a:t>48</a:t>
                      </a:r>
                      <a:endParaRPr lang="en-IE" sz="1400" b="1" i="0" u="none" strike="noStrike" dirty="0">
                        <a:solidFill>
                          <a:schemeClr val="tx1"/>
                        </a:solidFill>
                        <a:effectLst/>
                        <a:latin typeface="Calibri"/>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IE" sz="1400" b="1" i="0" u="none" strike="noStrike" dirty="0" smtClean="0">
                          <a:solidFill>
                            <a:schemeClr val="tx1"/>
                          </a:solidFill>
                          <a:effectLst/>
                          <a:latin typeface="Calibri"/>
                        </a:rPr>
                        <a:t>52</a:t>
                      </a:r>
                      <a:endParaRPr lang="en-IE" sz="1400" b="1" i="0" u="none" strike="noStrike" dirty="0">
                        <a:solidFill>
                          <a:schemeClr val="tx1"/>
                        </a:solidFill>
                        <a:effectLst/>
                        <a:latin typeface="Calibri"/>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endParaRPr lang="en-IE"/>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endParaRPr lang="en-IE" sz="1400" b="1" i="0" u="none" strike="noStrike" dirty="0">
                        <a:solidFill>
                          <a:schemeClr val="tx1"/>
                        </a:solidFill>
                        <a:effectLst/>
                        <a:latin typeface="Calibri"/>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endParaRPr lang="en-IE" sz="1400" b="1" i="0" u="none" strike="noStrike" dirty="0">
                        <a:solidFill>
                          <a:schemeClr val="tx1"/>
                        </a:solidFill>
                        <a:effectLst/>
                        <a:latin typeface="Calibri"/>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endParaRPr lang="en-IE" sz="1400" b="1" i="0" u="none" strike="noStrike" dirty="0">
                        <a:solidFill>
                          <a:schemeClr val="tx1"/>
                        </a:solidFill>
                        <a:effectLst/>
                        <a:latin typeface="Calibri"/>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endParaRPr lang="en-IE" sz="1400" b="1" i="0" u="none" strike="noStrike" dirty="0">
                        <a:solidFill>
                          <a:schemeClr val="tx1"/>
                        </a:solidFill>
                        <a:effectLst/>
                        <a:latin typeface="Calibri"/>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fontAlgn="b"/>
                      <a:endParaRPr lang="en-IE" sz="1400" b="1" i="0" u="none" strike="noStrike" dirty="0">
                        <a:solidFill>
                          <a:schemeClr val="tx1"/>
                        </a:solidFill>
                        <a:effectLst/>
                        <a:latin typeface="Calibri"/>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endParaRPr lang="en-IE" sz="1400" b="1" i="0" u="none" strike="noStrike" dirty="0">
                        <a:solidFill>
                          <a:schemeClr val="tx1"/>
                        </a:solidFill>
                        <a:effectLst/>
                        <a:latin typeface="Calibri"/>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endParaRPr lang="en-IE" sz="1400" b="1" i="0" u="none" strike="noStrike" dirty="0">
                        <a:solidFill>
                          <a:schemeClr val="tx1"/>
                        </a:solidFill>
                        <a:effectLst/>
                        <a:latin typeface="Calibri"/>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endParaRPr lang="en-IE" sz="1400" b="1" i="0" u="none" strike="noStrike" dirty="0">
                        <a:solidFill>
                          <a:schemeClr val="tx1"/>
                        </a:solidFill>
                        <a:effectLst/>
                        <a:latin typeface="Calibri"/>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endParaRPr lang="en-IE" sz="1400" b="1" i="0" u="none" strike="noStrike" dirty="0">
                        <a:solidFill>
                          <a:schemeClr val="tx1"/>
                        </a:solidFill>
                        <a:effectLst/>
                        <a:latin typeface="Calibri"/>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endParaRPr lang="en-IE" sz="1400" b="1" i="0" u="none" strike="noStrike" dirty="0">
                        <a:solidFill>
                          <a:schemeClr val="tx1"/>
                        </a:solidFill>
                        <a:effectLst/>
                        <a:latin typeface="Calibri"/>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endParaRPr lang="en-IE" sz="1400" b="1" i="0" u="none" strike="noStrike" dirty="0">
                        <a:solidFill>
                          <a:schemeClr val="tx1"/>
                        </a:solidFill>
                        <a:effectLst/>
                        <a:latin typeface="Calibri"/>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endParaRPr lang="en-IE" sz="1400" b="1" i="0" u="none" strike="noStrike" dirty="0">
                        <a:solidFill>
                          <a:schemeClr val="tx1"/>
                        </a:solidFill>
                        <a:effectLst/>
                        <a:latin typeface="Calibri"/>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endParaRPr lang="en-IE" sz="1400" b="1" i="0" u="none" strike="noStrike" dirty="0">
                        <a:solidFill>
                          <a:schemeClr val="tx1"/>
                        </a:solidFill>
                        <a:effectLst/>
                        <a:latin typeface="Calibri"/>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endParaRPr lang="en-IE" sz="1400" b="1" i="0" u="none" strike="noStrike" dirty="0">
                        <a:solidFill>
                          <a:schemeClr val="tx1"/>
                        </a:solidFill>
                        <a:effectLst/>
                        <a:latin typeface="Calibri"/>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endParaRPr lang="en-IE" sz="1400" b="1" i="0" u="none" strike="noStrike" dirty="0">
                        <a:solidFill>
                          <a:schemeClr val="tx1"/>
                        </a:solidFill>
                        <a:effectLst/>
                        <a:latin typeface="Calibri"/>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56795">
                <a:tc>
                  <a:txBody>
                    <a:bodyPr/>
                    <a:lstStyle/>
                    <a:p>
                      <a:pPr algn="ctr" fontAlgn="b"/>
                      <a:r>
                        <a:rPr lang="en-IE" sz="1400" b="1" i="0" u="none" strike="noStrike" dirty="0" smtClean="0">
                          <a:solidFill>
                            <a:schemeClr val="tx1"/>
                          </a:solidFill>
                          <a:effectLst/>
                          <a:latin typeface="Calibri"/>
                        </a:rPr>
                        <a:t>30 min</a:t>
                      </a:r>
                      <a:endParaRPr lang="en-IE" sz="1400" b="1" i="0" u="none" strike="noStrike" dirty="0">
                        <a:solidFill>
                          <a:schemeClr val="tx1"/>
                        </a:solidFill>
                        <a:effectLst/>
                        <a:latin typeface="Calibri"/>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gridSpan="6">
                  <a:txBody>
                    <a:bodyPr/>
                    <a:lstStyle/>
                    <a:p>
                      <a:pPr algn="ctr" fontAlgn="b"/>
                      <a:endParaRPr lang="en-IE" sz="1400" b="1" i="0" u="none" strike="noStrike" dirty="0">
                        <a:solidFill>
                          <a:schemeClr val="tx1"/>
                        </a:solidFill>
                        <a:effectLst/>
                        <a:latin typeface="Calibri"/>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fontAlgn="b"/>
                      <a:endParaRPr lang="en-IE" sz="1800" b="1" i="0" u="none" strike="noStrike" dirty="0">
                        <a:solidFill>
                          <a:schemeClr val="tx1"/>
                        </a:solidFill>
                        <a:effectLst/>
                        <a:latin typeface="Calibri"/>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fontAlgn="b"/>
                      <a:endParaRPr lang="en-IE" sz="1800" b="1" i="0" u="none" strike="noStrike" dirty="0">
                        <a:solidFill>
                          <a:schemeClr val="tx1"/>
                        </a:solidFill>
                        <a:effectLst/>
                        <a:latin typeface="Calibri"/>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fontAlgn="b"/>
                      <a:endParaRPr lang="en-IE" sz="1800" b="1" i="0" u="none" strike="noStrike" dirty="0">
                        <a:solidFill>
                          <a:schemeClr val="tx1"/>
                        </a:solidFill>
                        <a:effectLst/>
                        <a:latin typeface="Calibri"/>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fontAlgn="b"/>
                      <a:endParaRPr lang="en-IE" sz="1800" b="1" i="0" u="none" strike="noStrike" dirty="0">
                        <a:solidFill>
                          <a:schemeClr val="tx1"/>
                        </a:solidFill>
                        <a:effectLst/>
                        <a:latin typeface="Calibri"/>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fontAlgn="b"/>
                      <a:endParaRPr lang="en-IE" sz="1800" b="1" i="0" u="none" strike="noStrike" dirty="0">
                        <a:solidFill>
                          <a:schemeClr val="tx1"/>
                        </a:solidFill>
                        <a:effectLst/>
                        <a:latin typeface="Calibri"/>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6">
                  <a:txBody>
                    <a:bodyPr/>
                    <a:lstStyle/>
                    <a:p>
                      <a:pPr algn="ctr" fontAlgn="b"/>
                      <a:endParaRPr lang="en-IE" sz="1400" b="1" i="0" u="none" strike="noStrike" dirty="0">
                        <a:solidFill>
                          <a:schemeClr val="tx1"/>
                        </a:solidFill>
                        <a:effectLst/>
                        <a:latin typeface="Calibri"/>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fontAlgn="b"/>
                      <a:endParaRPr lang="en-IE" sz="1800" b="1" i="0" u="none" strike="noStrike" dirty="0">
                        <a:solidFill>
                          <a:schemeClr val="tx1"/>
                        </a:solidFill>
                        <a:effectLst/>
                        <a:latin typeface="Calibri"/>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IE"/>
                    </a:p>
                  </a:txBody>
                  <a:tcPr/>
                </a:tc>
                <a:tc hMerge="1">
                  <a:txBody>
                    <a:bodyPr/>
                    <a:lstStyle/>
                    <a:p>
                      <a:pPr algn="ctr" fontAlgn="b"/>
                      <a:endParaRPr lang="en-IE" sz="1800" b="1" i="0" u="none" strike="noStrike" dirty="0">
                        <a:solidFill>
                          <a:schemeClr val="tx1"/>
                        </a:solidFill>
                        <a:effectLst/>
                        <a:latin typeface="Calibri"/>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fontAlgn="b"/>
                      <a:endParaRPr lang="en-IE" sz="1800" b="1" i="0" u="none" strike="noStrike" dirty="0">
                        <a:solidFill>
                          <a:schemeClr val="tx1"/>
                        </a:solidFill>
                        <a:effectLst/>
                        <a:latin typeface="Calibri"/>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fontAlgn="b"/>
                      <a:endParaRPr lang="en-IE" sz="1800" b="1" i="0" u="none" strike="noStrike" dirty="0">
                        <a:solidFill>
                          <a:schemeClr val="tx1"/>
                        </a:solidFill>
                        <a:effectLst/>
                        <a:latin typeface="Calibri"/>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6">
                  <a:txBody>
                    <a:bodyPr/>
                    <a:lstStyle/>
                    <a:p>
                      <a:pPr algn="ctr" fontAlgn="b"/>
                      <a:endParaRPr lang="en-IE" sz="1400" b="1" i="0" u="none" strike="noStrike" dirty="0">
                        <a:solidFill>
                          <a:schemeClr val="tx1"/>
                        </a:solidFill>
                        <a:effectLst/>
                        <a:latin typeface="Calibri"/>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fontAlgn="b"/>
                      <a:endParaRPr lang="en-IE" sz="1400" b="1" i="0" u="none" strike="noStrike" dirty="0">
                        <a:solidFill>
                          <a:schemeClr val="tx1"/>
                        </a:solidFill>
                        <a:effectLst/>
                        <a:latin typeface="Calibri"/>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fontAlgn="b"/>
                      <a:endParaRPr lang="en-IE" sz="1400" b="1" i="0" u="none" strike="noStrike" dirty="0">
                        <a:solidFill>
                          <a:schemeClr val="tx1"/>
                        </a:solidFill>
                        <a:effectLst/>
                        <a:latin typeface="Calibri"/>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fontAlgn="b"/>
                      <a:endParaRPr lang="en-IE" sz="1400" b="1" i="0" u="none" strike="noStrike" dirty="0">
                        <a:solidFill>
                          <a:schemeClr val="tx1"/>
                        </a:solidFill>
                        <a:effectLst/>
                        <a:latin typeface="Calibri"/>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fontAlgn="b"/>
                      <a:endParaRPr lang="en-IE" sz="1400" b="1" i="0" u="none" strike="noStrike" dirty="0">
                        <a:solidFill>
                          <a:schemeClr val="tx1"/>
                        </a:solidFill>
                        <a:effectLst/>
                        <a:latin typeface="Calibri"/>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fontAlgn="b"/>
                      <a:endParaRPr lang="en-IE" sz="1400" b="1" i="0" u="none" strike="noStrike" dirty="0">
                        <a:solidFill>
                          <a:schemeClr val="tx1"/>
                        </a:solidFill>
                        <a:effectLst/>
                        <a:latin typeface="Calibri"/>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6">
                  <a:txBody>
                    <a:bodyPr/>
                    <a:lstStyle/>
                    <a:p>
                      <a:pPr algn="ctr" fontAlgn="b"/>
                      <a:endParaRPr lang="en-IE" sz="1400" b="1" i="0" u="none" strike="noStrike" dirty="0">
                        <a:solidFill>
                          <a:schemeClr val="tx1"/>
                        </a:solidFill>
                        <a:effectLst/>
                        <a:latin typeface="Calibri"/>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fontAlgn="b"/>
                      <a:endParaRPr lang="en-IE" sz="1400" b="1" i="0" u="none" strike="noStrike" dirty="0">
                        <a:solidFill>
                          <a:schemeClr val="tx1"/>
                        </a:solidFill>
                        <a:effectLst/>
                        <a:latin typeface="Calibri"/>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fontAlgn="b"/>
                      <a:endParaRPr lang="en-IE" sz="1400" b="1" i="0" u="none" strike="noStrike" dirty="0">
                        <a:solidFill>
                          <a:schemeClr val="tx1"/>
                        </a:solidFill>
                        <a:effectLst/>
                        <a:latin typeface="Calibri"/>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fontAlgn="b"/>
                      <a:endParaRPr lang="en-IE" sz="1400" b="1" i="0" u="none" strike="noStrike" dirty="0">
                        <a:solidFill>
                          <a:schemeClr val="tx1"/>
                        </a:solidFill>
                        <a:effectLst/>
                        <a:latin typeface="Calibri"/>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fontAlgn="b"/>
                      <a:endParaRPr lang="en-IE" sz="1400" b="1" i="0" u="none" strike="noStrike" dirty="0">
                        <a:solidFill>
                          <a:schemeClr val="tx1"/>
                        </a:solidFill>
                        <a:effectLst/>
                        <a:latin typeface="Calibri"/>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fontAlgn="b"/>
                      <a:endParaRPr lang="en-IE" sz="1400" b="1" i="0" u="none" strike="noStrike" dirty="0">
                        <a:solidFill>
                          <a:schemeClr val="tx1"/>
                        </a:solidFill>
                        <a:effectLst/>
                        <a:latin typeface="Calibri"/>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56795">
                <a:tc>
                  <a:txBody>
                    <a:bodyPr/>
                    <a:lstStyle/>
                    <a:p>
                      <a:pPr algn="ctr" fontAlgn="b"/>
                      <a:r>
                        <a:rPr lang="en-IE" sz="1400" b="1" i="0" u="none" strike="noStrike" dirty="0" smtClean="0">
                          <a:solidFill>
                            <a:schemeClr val="tx1"/>
                          </a:solidFill>
                          <a:effectLst/>
                          <a:latin typeface="Calibri"/>
                        </a:rPr>
                        <a:t>Backup</a:t>
                      </a:r>
                      <a:endParaRPr lang="en-IE" sz="1400" b="1" i="0" u="none" strike="noStrike" dirty="0">
                        <a:solidFill>
                          <a:schemeClr val="tx1"/>
                        </a:solidFill>
                        <a:effectLst/>
                        <a:latin typeface="Calibri"/>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gridSpan="6">
                  <a:txBody>
                    <a:bodyPr/>
                    <a:lstStyle/>
                    <a:p>
                      <a:pPr algn="ctr" fontAlgn="b"/>
                      <a:r>
                        <a:rPr lang="en-IE" sz="1400" b="1" i="0" u="none" strike="noStrike" dirty="0" smtClean="0">
                          <a:solidFill>
                            <a:schemeClr val="tx1"/>
                          </a:solidFill>
                          <a:effectLst/>
                          <a:latin typeface="Calibri"/>
                        </a:rPr>
                        <a:t>50</a:t>
                      </a:r>
                      <a:endParaRPr lang="en-IE" sz="1400" b="1" i="0" u="none" strike="noStrike" dirty="0">
                        <a:solidFill>
                          <a:schemeClr val="tx1"/>
                        </a:solidFill>
                        <a:effectLst/>
                        <a:latin typeface="Calibri"/>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gridSpan="6">
                  <a:txBody>
                    <a:bodyPr/>
                    <a:lstStyle/>
                    <a:p>
                      <a:pPr algn="ctr" fontAlgn="b"/>
                      <a:r>
                        <a:rPr lang="en-IE" sz="1400" b="1" i="0" u="none" strike="noStrike" dirty="0" smtClean="0">
                          <a:solidFill>
                            <a:schemeClr val="tx1"/>
                          </a:solidFill>
                          <a:effectLst/>
                          <a:latin typeface="Calibri"/>
                        </a:rPr>
                        <a:t>55</a:t>
                      </a:r>
                      <a:endParaRPr lang="en-IE" sz="1400" b="1" i="0" u="none" strike="noStrike" dirty="0">
                        <a:solidFill>
                          <a:schemeClr val="tx1"/>
                        </a:solidFill>
                        <a:effectLst/>
                        <a:latin typeface="Calibri"/>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gridSpan="6">
                  <a:txBody>
                    <a:bodyPr/>
                    <a:lstStyle/>
                    <a:p>
                      <a:pPr algn="ctr" fontAlgn="b"/>
                      <a:r>
                        <a:rPr lang="en-IE" sz="1400" b="1" i="0" u="none" strike="noStrike" dirty="0" smtClean="0">
                          <a:solidFill>
                            <a:schemeClr val="tx1"/>
                          </a:solidFill>
                          <a:effectLst/>
                          <a:latin typeface="Calibri"/>
                        </a:rPr>
                        <a:t>52</a:t>
                      </a:r>
                      <a:endParaRPr lang="en-IE" sz="1400" b="1" i="0" u="none" strike="noStrike" dirty="0">
                        <a:solidFill>
                          <a:schemeClr val="tx1"/>
                        </a:solidFill>
                        <a:effectLst/>
                        <a:latin typeface="Calibri"/>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gridSpan="6">
                  <a:txBody>
                    <a:bodyPr/>
                    <a:lstStyle/>
                    <a:p>
                      <a:pPr algn="ctr" fontAlgn="b"/>
                      <a:r>
                        <a:rPr lang="en-IE" sz="1400" b="1" i="0" u="none" strike="noStrike" dirty="0" smtClean="0">
                          <a:solidFill>
                            <a:schemeClr val="tx1"/>
                          </a:solidFill>
                          <a:effectLst/>
                          <a:latin typeface="Calibri"/>
                        </a:rPr>
                        <a:t>53</a:t>
                      </a:r>
                      <a:endParaRPr lang="en-IE" sz="1400" b="1" i="0" u="none" strike="noStrike" dirty="0">
                        <a:solidFill>
                          <a:schemeClr val="tx1"/>
                        </a:solidFill>
                        <a:effectLst/>
                        <a:latin typeface="Calibri"/>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r>
            </a:tbl>
          </a:graphicData>
        </a:graphic>
      </p:graphicFrame>
      <p:sp>
        <p:nvSpPr>
          <p:cNvPr id="3" name="TextBox 2"/>
          <p:cNvSpPr txBox="1"/>
          <p:nvPr/>
        </p:nvSpPr>
        <p:spPr>
          <a:xfrm>
            <a:off x="172670" y="4314248"/>
            <a:ext cx="8863179" cy="1569660"/>
          </a:xfrm>
          <a:prstGeom prst="rect">
            <a:avLst/>
          </a:prstGeom>
          <a:noFill/>
        </p:spPr>
        <p:txBody>
          <a:bodyPr wrap="square" rtlCol="0">
            <a:spAutoFit/>
          </a:bodyPr>
          <a:lstStyle/>
          <a:p>
            <a:endParaRPr lang="en-IE" sz="2400" dirty="0"/>
          </a:p>
          <a:p>
            <a:r>
              <a:rPr lang="en-IE" sz="2400" dirty="0" smtClean="0"/>
              <a:t>@ 21:00 the 5 minute Imbalance Price for 20:35 – 20:40 is calculated</a:t>
            </a:r>
          </a:p>
          <a:p>
            <a:endParaRPr lang="en-IE" sz="2400" dirty="0" smtClean="0"/>
          </a:p>
          <a:p>
            <a:endParaRPr lang="en-IE" sz="2400" dirty="0"/>
          </a:p>
        </p:txBody>
      </p:sp>
      <p:cxnSp>
        <p:nvCxnSpPr>
          <p:cNvPr id="5" name="Straight Arrow Connector 4"/>
          <p:cNvCxnSpPr/>
          <p:nvPr/>
        </p:nvCxnSpPr>
        <p:spPr>
          <a:xfrm flipV="1">
            <a:off x="990600" y="2586847"/>
            <a:ext cx="3886200" cy="2061353"/>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cxnSp>
        <p:nvCxnSpPr>
          <p:cNvPr id="16" name="Straight Arrow Connector 15"/>
          <p:cNvCxnSpPr/>
          <p:nvPr/>
        </p:nvCxnSpPr>
        <p:spPr>
          <a:xfrm flipH="1" flipV="1">
            <a:off x="3124200" y="2739248"/>
            <a:ext cx="3048000" cy="1908952"/>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xmlns="" val="34668077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Title 1"/>
          <p:cNvSpPr>
            <a:spLocks noGrp="1"/>
          </p:cNvSpPr>
          <p:nvPr>
            <p:ph type="title"/>
          </p:nvPr>
        </p:nvSpPr>
        <p:spPr/>
        <p:txBody>
          <a:bodyPr/>
          <a:lstStyle/>
          <a:p>
            <a:r>
              <a:rPr lang="en-US" altLang="en-US" dirty="0" smtClean="0">
                <a:latin typeface="Arial" pitchFamily="34" charset="0"/>
              </a:rPr>
              <a:t>Background</a:t>
            </a:r>
          </a:p>
        </p:txBody>
      </p:sp>
      <p:sp>
        <p:nvSpPr>
          <p:cNvPr id="6" name="Rectangle 5"/>
          <p:cNvSpPr>
            <a:spLocks noChangeArrowheads="1"/>
          </p:cNvSpPr>
          <p:nvPr/>
        </p:nvSpPr>
        <p:spPr bwMode="auto">
          <a:xfrm>
            <a:off x="9915525" y="1101725"/>
            <a:ext cx="962025" cy="960438"/>
          </a:xfrm>
          <a:prstGeom prst="rect">
            <a:avLst/>
          </a:prstGeom>
          <a:solidFill>
            <a:srgbClr val="B4122D"/>
          </a:solidFill>
          <a:ln>
            <a:noFill/>
          </a:ln>
          <a:effectLst>
            <a:outerShdw blurRad="40000" dist="23000" dir="5400000" rotWithShape="0">
              <a:srgbClr val="808080">
                <a:alpha val="34999"/>
              </a:srgbClr>
            </a:outerShdw>
          </a:effectLst>
          <a:extLs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fontAlgn="auto">
              <a:spcBef>
                <a:spcPts val="0"/>
              </a:spcBef>
              <a:spcAft>
                <a:spcPts val="0"/>
              </a:spcAft>
              <a:defRPr/>
            </a:pPr>
            <a:endParaRPr lang="en-US">
              <a:solidFill>
                <a:srgbClr val="B4122D"/>
              </a:solidFill>
              <a:latin typeface="+mn-lt"/>
              <a:ea typeface="+mn-ea"/>
            </a:endParaRPr>
          </a:p>
        </p:txBody>
      </p:sp>
      <p:sp>
        <p:nvSpPr>
          <p:cNvPr id="7" name="Rectangle 6"/>
          <p:cNvSpPr>
            <a:spLocks noChangeArrowheads="1"/>
          </p:cNvSpPr>
          <p:nvPr/>
        </p:nvSpPr>
        <p:spPr bwMode="auto">
          <a:xfrm>
            <a:off x="9915525" y="2227263"/>
            <a:ext cx="962025" cy="960437"/>
          </a:xfrm>
          <a:prstGeom prst="rect">
            <a:avLst/>
          </a:prstGeom>
          <a:solidFill>
            <a:srgbClr val="7D1651"/>
          </a:solidFill>
          <a:ln>
            <a:noFill/>
          </a:ln>
          <a:effectLst>
            <a:outerShdw blurRad="40000" dist="23000" dir="5400000" rotWithShape="0">
              <a:srgbClr val="808080">
                <a:alpha val="34999"/>
              </a:srgbClr>
            </a:outerShdw>
          </a:effectLst>
          <a:extLs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fontAlgn="auto">
              <a:spcBef>
                <a:spcPts val="0"/>
              </a:spcBef>
              <a:spcAft>
                <a:spcPts val="0"/>
              </a:spcAft>
              <a:defRPr/>
            </a:pPr>
            <a:endParaRPr lang="en-US">
              <a:solidFill>
                <a:srgbClr val="B4122D"/>
              </a:solidFill>
              <a:latin typeface="+mn-lt"/>
              <a:ea typeface="+mn-ea"/>
            </a:endParaRPr>
          </a:p>
        </p:txBody>
      </p:sp>
      <p:sp>
        <p:nvSpPr>
          <p:cNvPr id="8" name="Rectangle 7"/>
          <p:cNvSpPr>
            <a:spLocks noChangeArrowheads="1"/>
          </p:cNvSpPr>
          <p:nvPr/>
        </p:nvSpPr>
        <p:spPr bwMode="auto">
          <a:xfrm>
            <a:off x="9923463" y="-23813"/>
            <a:ext cx="960437" cy="960438"/>
          </a:xfrm>
          <a:prstGeom prst="rect">
            <a:avLst/>
          </a:prstGeom>
          <a:solidFill>
            <a:srgbClr val="767676"/>
          </a:solidFill>
          <a:ln>
            <a:noFill/>
          </a:ln>
          <a:effectLst>
            <a:outerShdw blurRad="40000" dist="23000" dir="5400000" rotWithShape="0">
              <a:srgbClr val="808080">
                <a:alpha val="34999"/>
              </a:srgbClr>
            </a:outerShdw>
          </a:effectLst>
          <a:extLs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fontAlgn="auto">
              <a:spcBef>
                <a:spcPts val="0"/>
              </a:spcBef>
              <a:spcAft>
                <a:spcPts val="0"/>
              </a:spcAft>
              <a:defRPr/>
            </a:pPr>
            <a:endParaRPr lang="en-US">
              <a:solidFill>
                <a:srgbClr val="B4122D"/>
              </a:solidFill>
              <a:latin typeface="+mn-lt"/>
              <a:ea typeface="+mn-ea"/>
            </a:endParaRPr>
          </a:p>
        </p:txBody>
      </p:sp>
      <p:sp>
        <p:nvSpPr>
          <p:cNvPr id="9" name="Rectangle 8"/>
          <p:cNvSpPr>
            <a:spLocks noChangeArrowheads="1"/>
          </p:cNvSpPr>
          <p:nvPr/>
        </p:nvSpPr>
        <p:spPr bwMode="auto">
          <a:xfrm>
            <a:off x="9915525" y="3352800"/>
            <a:ext cx="962025" cy="960438"/>
          </a:xfrm>
          <a:prstGeom prst="rect">
            <a:avLst/>
          </a:prstGeom>
          <a:solidFill>
            <a:srgbClr val="C54D1C"/>
          </a:solidFill>
          <a:ln>
            <a:noFill/>
          </a:ln>
          <a:effectLst>
            <a:outerShdw blurRad="40000" dist="23000" dir="5400000" rotWithShape="0">
              <a:srgbClr val="808080">
                <a:alpha val="34999"/>
              </a:srgbClr>
            </a:outerShdw>
          </a:effectLst>
          <a:extLs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fontAlgn="auto">
              <a:spcBef>
                <a:spcPts val="0"/>
              </a:spcBef>
              <a:spcAft>
                <a:spcPts val="0"/>
              </a:spcAft>
              <a:defRPr/>
            </a:pPr>
            <a:endParaRPr lang="en-US">
              <a:solidFill>
                <a:srgbClr val="B4122D"/>
              </a:solidFill>
              <a:latin typeface="+mn-lt"/>
              <a:ea typeface="+mn-ea"/>
            </a:endParaRPr>
          </a:p>
        </p:txBody>
      </p:sp>
      <p:sp>
        <p:nvSpPr>
          <p:cNvPr id="10" name="Rectangle 9"/>
          <p:cNvSpPr>
            <a:spLocks noChangeArrowheads="1"/>
          </p:cNvSpPr>
          <p:nvPr/>
        </p:nvSpPr>
        <p:spPr bwMode="auto">
          <a:xfrm>
            <a:off x="8807450" y="-1704975"/>
            <a:ext cx="1450975" cy="1450975"/>
          </a:xfrm>
          <a:prstGeom prst="rect">
            <a:avLst/>
          </a:prstGeom>
          <a:solidFill>
            <a:schemeClr val="tx1"/>
          </a:solidFill>
          <a:ln>
            <a:noFill/>
          </a:ln>
          <a:effectLst>
            <a:outerShdw blurRad="40000" dist="23000" dir="5400000" rotWithShape="0">
              <a:srgbClr val="808080">
                <a:alpha val="34999"/>
              </a:srgbClr>
            </a:outerShdw>
          </a:effectLst>
          <a:extLs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fontAlgn="auto">
              <a:spcBef>
                <a:spcPts val="0"/>
              </a:spcBef>
              <a:spcAft>
                <a:spcPts val="0"/>
              </a:spcAft>
              <a:defRPr/>
            </a:pPr>
            <a:endParaRPr lang="en-US">
              <a:solidFill>
                <a:srgbClr val="B4122D"/>
              </a:solidFill>
              <a:latin typeface="+mn-lt"/>
              <a:ea typeface="+mn-ea"/>
            </a:endParaRPr>
          </a:p>
        </p:txBody>
      </p:sp>
      <p:sp>
        <p:nvSpPr>
          <p:cNvPr id="11" name="Rectangle 10"/>
          <p:cNvSpPr>
            <a:spLocks noChangeArrowheads="1"/>
          </p:cNvSpPr>
          <p:nvPr/>
        </p:nvSpPr>
        <p:spPr bwMode="auto">
          <a:xfrm>
            <a:off x="9915525" y="4478338"/>
            <a:ext cx="962025" cy="960437"/>
          </a:xfrm>
          <a:prstGeom prst="rect">
            <a:avLst/>
          </a:prstGeom>
          <a:solidFill>
            <a:srgbClr val="F6A902"/>
          </a:solidFill>
          <a:ln>
            <a:noFill/>
          </a:ln>
          <a:effectLst>
            <a:outerShdw blurRad="40000" dist="23000" dir="5400000" rotWithShape="0">
              <a:srgbClr val="808080">
                <a:alpha val="34999"/>
              </a:srgbClr>
            </a:outerShdw>
          </a:effectLst>
          <a:extLs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fontAlgn="auto">
              <a:spcBef>
                <a:spcPts val="0"/>
              </a:spcBef>
              <a:spcAft>
                <a:spcPts val="0"/>
              </a:spcAft>
              <a:defRPr/>
            </a:pPr>
            <a:endParaRPr lang="en-US">
              <a:solidFill>
                <a:srgbClr val="B4122D"/>
              </a:solidFill>
              <a:latin typeface="+mn-lt"/>
              <a:ea typeface="+mn-ea"/>
            </a:endParaRPr>
          </a:p>
        </p:txBody>
      </p:sp>
      <p:sp>
        <p:nvSpPr>
          <p:cNvPr id="12" name="Rectangle 11"/>
          <p:cNvSpPr>
            <a:spLocks noChangeArrowheads="1"/>
          </p:cNvSpPr>
          <p:nvPr/>
        </p:nvSpPr>
        <p:spPr bwMode="auto">
          <a:xfrm>
            <a:off x="9915525" y="5603875"/>
            <a:ext cx="962025" cy="960438"/>
          </a:xfrm>
          <a:prstGeom prst="rect">
            <a:avLst/>
          </a:prstGeom>
          <a:solidFill>
            <a:srgbClr val="157C85"/>
          </a:solidFill>
          <a:ln>
            <a:noFill/>
          </a:ln>
          <a:effectLst>
            <a:outerShdw blurRad="40000" dist="23000" dir="5400000" rotWithShape="0">
              <a:srgbClr val="808080">
                <a:alpha val="34999"/>
              </a:srgbClr>
            </a:outerShdw>
          </a:effectLst>
          <a:extLs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fontAlgn="auto">
              <a:spcBef>
                <a:spcPts val="0"/>
              </a:spcBef>
              <a:spcAft>
                <a:spcPts val="0"/>
              </a:spcAft>
              <a:defRPr/>
            </a:pPr>
            <a:endParaRPr lang="en-US">
              <a:solidFill>
                <a:srgbClr val="B4122D"/>
              </a:solidFill>
              <a:latin typeface="+mn-lt"/>
              <a:ea typeface="+mn-ea"/>
            </a:endParaRPr>
          </a:p>
        </p:txBody>
      </p:sp>
      <p:sp>
        <p:nvSpPr>
          <p:cNvPr id="13" name="Rectangle 12"/>
          <p:cNvSpPr>
            <a:spLocks noChangeArrowheads="1"/>
          </p:cNvSpPr>
          <p:nvPr/>
        </p:nvSpPr>
        <p:spPr bwMode="auto">
          <a:xfrm>
            <a:off x="9915525" y="6729413"/>
            <a:ext cx="962025" cy="960437"/>
          </a:xfrm>
          <a:prstGeom prst="rect">
            <a:avLst/>
          </a:prstGeom>
          <a:solidFill>
            <a:srgbClr val="0E5462"/>
          </a:solidFill>
          <a:ln>
            <a:noFill/>
          </a:ln>
          <a:effectLst>
            <a:outerShdw blurRad="40000" dist="23000" dir="5400000" rotWithShape="0">
              <a:srgbClr val="808080">
                <a:alpha val="34999"/>
              </a:srgbClr>
            </a:outerShdw>
          </a:effectLst>
          <a:extLs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fontAlgn="auto">
              <a:spcBef>
                <a:spcPts val="0"/>
              </a:spcBef>
              <a:spcAft>
                <a:spcPts val="0"/>
              </a:spcAft>
              <a:defRPr/>
            </a:pPr>
            <a:endParaRPr lang="en-US">
              <a:solidFill>
                <a:srgbClr val="B4122D"/>
              </a:solidFill>
              <a:latin typeface="+mn-lt"/>
              <a:ea typeface="+mn-ea"/>
            </a:endParaRPr>
          </a:p>
        </p:txBody>
      </p:sp>
      <p:sp>
        <p:nvSpPr>
          <p:cNvPr id="14" name="Rectangle 13"/>
          <p:cNvSpPr>
            <a:spLocks noChangeArrowheads="1"/>
          </p:cNvSpPr>
          <p:nvPr/>
        </p:nvSpPr>
        <p:spPr bwMode="auto">
          <a:xfrm>
            <a:off x="10479088" y="-1704975"/>
            <a:ext cx="1450975" cy="1450975"/>
          </a:xfrm>
          <a:prstGeom prst="rect">
            <a:avLst/>
          </a:prstGeom>
          <a:solidFill>
            <a:srgbClr val="C8B474"/>
          </a:solidFill>
          <a:ln>
            <a:noFill/>
          </a:ln>
          <a:effectLst>
            <a:outerShdw blurRad="40000" dist="23000" dir="5400000" rotWithShape="0">
              <a:srgbClr val="808080">
                <a:alpha val="34999"/>
              </a:srgbClr>
            </a:outerShdw>
          </a:effectLst>
          <a:extLs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fontAlgn="auto">
              <a:spcBef>
                <a:spcPts val="0"/>
              </a:spcBef>
              <a:spcAft>
                <a:spcPts val="0"/>
              </a:spcAft>
              <a:defRPr/>
            </a:pPr>
            <a:endParaRPr lang="en-US">
              <a:solidFill>
                <a:srgbClr val="B4122D"/>
              </a:solidFill>
              <a:latin typeface="+mn-lt"/>
              <a:ea typeface="+mn-ea"/>
            </a:endParaRPr>
          </a:p>
        </p:txBody>
      </p:sp>
      <p:graphicFrame>
        <p:nvGraphicFramePr>
          <p:cNvPr id="2" name="Table 1"/>
          <p:cNvGraphicFramePr>
            <a:graphicFrameLocks noGrp="1"/>
          </p:cNvGraphicFramePr>
          <p:nvPr>
            <p:extLst>
              <p:ext uri="{D42A27DB-BD31-4B8C-83A1-F6EECF244321}">
                <p14:modId xmlns:p14="http://schemas.microsoft.com/office/powerpoint/2010/main" xmlns="" val="1438734940"/>
              </p:ext>
            </p:extLst>
          </p:nvPr>
        </p:nvGraphicFramePr>
        <p:xfrm>
          <a:off x="254239" y="1552734"/>
          <a:ext cx="8863182" cy="2627180"/>
        </p:xfrm>
        <a:graphic>
          <a:graphicData uri="http://schemas.openxmlformats.org/drawingml/2006/table">
            <a:tbl>
              <a:tblPr>
                <a:tableStyleId>{5C22544A-7EE6-4342-B048-85BDC9FD1C3A}</a:tableStyleId>
              </a:tblPr>
              <a:tblGrid>
                <a:gridCol w="583961"/>
                <a:gridCol w="304800"/>
                <a:gridCol w="304800"/>
                <a:gridCol w="228600"/>
                <a:gridCol w="304800"/>
                <a:gridCol w="304800"/>
                <a:gridCol w="269657"/>
                <a:gridCol w="381000"/>
                <a:gridCol w="304800"/>
                <a:gridCol w="381000"/>
                <a:gridCol w="304800"/>
                <a:gridCol w="381000"/>
                <a:gridCol w="381000"/>
                <a:gridCol w="381000"/>
                <a:gridCol w="381000"/>
                <a:gridCol w="381000"/>
                <a:gridCol w="381000"/>
                <a:gridCol w="381000"/>
                <a:gridCol w="381000"/>
                <a:gridCol w="381000"/>
                <a:gridCol w="381000"/>
                <a:gridCol w="304800"/>
                <a:gridCol w="381000"/>
                <a:gridCol w="304800"/>
                <a:gridCol w="389564"/>
              </a:tblGrid>
              <a:tr h="656795">
                <a:tc>
                  <a:txBody>
                    <a:bodyPr/>
                    <a:lstStyle/>
                    <a:p>
                      <a:pPr algn="ctr" fontAlgn="b"/>
                      <a:endParaRPr lang="en-IE" sz="1400" b="1" i="0" u="none" strike="noStrike" dirty="0">
                        <a:solidFill>
                          <a:srgbClr val="FFFFFF"/>
                        </a:solidFill>
                        <a:effectLst/>
                        <a:latin typeface="Calibri"/>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fontAlgn="b"/>
                      <a:r>
                        <a:rPr lang="en-IE" sz="1400" b="1" u="none" strike="noStrike" dirty="0">
                          <a:effectLst/>
                        </a:rPr>
                        <a:t>20:00</a:t>
                      </a:r>
                      <a:endParaRPr lang="en-IE" sz="1400" b="1" i="0" u="none" strike="noStrike" dirty="0">
                        <a:solidFill>
                          <a:srgbClr val="FFFFFF"/>
                        </a:solidFill>
                        <a:effectLst/>
                        <a:latin typeface="Calibri"/>
                      </a:endParaRPr>
                    </a:p>
                  </a:txBody>
                  <a:tcPr marL="7620" marR="7620" marT="7620"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marL="0" algn="ctr" defTabSz="457200" rtl="0" eaLnBrk="1" fontAlgn="b" latinLnBrk="0" hangingPunct="1"/>
                      <a:r>
                        <a:rPr lang="en-IE" sz="1400" b="1" u="none" strike="noStrike" kern="1200" dirty="0">
                          <a:solidFill>
                            <a:schemeClr val="dk1"/>
                          </a:solidFill>
                          <a:effectLst/>
                          <a:latin typeface="+mn-lt"/>
                          <a:ea typeface="+mn-ea"/>
                          <a:cs typeface="+mn-cs"/>
                        </a:rPr>
                        <a:t>20:05</a:t>
                      </a:r>
                    </a:p>
                  </a:txBody>
                  <a:tcPr marL="7620" marR="7620" marT="7620"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marL="0" algn="ctr" defTabSz="457200" rtl="0" eaLnBrk="1" fontAlgn="b" latinLnBrk="0" hangingPunct="1"/>
                      <a:r>
                        <a:rPr lang="en-IE" sz="1400" b="1" u="none" strike="noStrike" kern="1200" dirty="0">
                          <a:solidFill>
                            <a:schemeClr val="dk1"/>
                          </a:solidFill>
                          <a:effectLst/>
                          <a:latin typeface="+mn-lt"/>
                          <a:ea typeface="+mn-ea"/>
                          <a:cs typeface="+mn-cs"/>
                        </a:rPr>
                        <a:t>20:10</a:t>
                      </a:r>
                    </a:p>
                  </a:txBody>
                  <a:tcPr marL="7620" marR="7620" marT="7620"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fontAlgn="b"/>
                      <a:r>
                        <a:rPr lang="en-IE" sz="1400" b="1" u="none" strike="noStrike" dirty="0">
                          <a:effectLst/>
                        </a:rPr>
                        <a:t>20:15</a:t>
                      </a:r>
                      <a:endParaRPr lang="en-IE" sz="1400" b="1" i="0" u="none" strike="noStrike" dirty="0">
                        <a:solidFill>
                          <a:srgbClr val="FFFFFF"/>
                        </a:solidFill>
                        <a:effectLst/>
                        <a:latin typeface="Calibri"/>
                      </a:endParaRPr>
                    </a:p>
                  </a:txBody>
                  <a:tcPr marL="7620" marR="7620" marT="7620"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fontAlgn="b"/>
                      <a:r>
                        <a:rPr lang="en-IE" sz="1400" b="1" u="none" strike="noStrike" dirty="0">
                          <a:effectLst/>
                        </a:rPr>
                        <a:t>20:20</a:t>
                      </a:r>
                      <a:endParaRPr lang="en-IE" sz="1400" b="1" i="0" u="none" strike="noStrike" dirty="0">
                        <a:solidFill>
                          <a:srgbClr val="FFFFFF"/>
                        </a:solidFill>
                        <a:effectLst/>
                        <a:latin typeface="Calibri"/>
                      </a:endParaRPr>
                    </a:p>
                  </a:txBody>
                  <a:tcPr marL="7620" marR="7620" marT="7620"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fontAlgn="b"/>
                      <a:r>
                        <a:rPr lang="en-IE" sz="1400" b="1" u="none" strike="noStrike" dirty="0">
                          <a:effectLst/>
                        </a:rPr>
                        <a:t>20:25</a:t>
                      </a:r>
                      <a:endParaRPr lang="en-IE" sz="1400" b="1" i="0" u="none" strike="noStrike" dirty="0">
                        <a:solidFill>
                          <a:srgbClr val="FFFFFF"/>
                        </a:solidFill>
                        <a:effectLst/>
                        <a:latin typeface="Calibri"/>
                      </a:endParaRPr>
                    </a:p>
                  </a:txBody>
                  <a:tcPr marL="7620" marR="7620" marT="7620"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fontAlgn="b"/>
                      <a:r>
                        <a:rPr lang="en-IE" sz="1400" b="1" u="none" strike="noStrike" dirty="0">
                          <a:effectLst/>
                        </a:rPr>
                        <a:t>20:30</a:t>
                      </a:r>
                      <a:endParaRPr lang="en-IE" sz="1400" b="1" i="0" u="none" strike="noStrike" dirty="0">
                        <a:solidFill>
                          <a:srgbClr val="FFFFFF"/>
                        </a:solidFill>
                        <a:effectLst/>
                        <a:latin typeface="Calibri"/>
                      </a:endParaRPr>
                    </a:p>
                  </a:txBody>
                  <a:tcPr marL="7620" marR="7620" marT="7620"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fontAlgn="b"/>
                      <a:r>
                        <a:rPr lang="en-IE" sz="1400" b="1" u="none" strike="noStrike" dirty="0">
                          <a:effectLst/>
                        </a:rPr>
                        <a:t>20:35</a:t>
                      </a:r>
                      <a:endParaRPr lang="en-IE" sz="1400" b="1" i="0" u="none" strike="noStrike" dirty="0">
                        <a:solidFill>
                          <a:srgbClr val="FFFFFF"/>
                        </a:solidFill>
                        <a:effectLst/>
                        <a:latin typeface="Calibri"/>
                      </a:endParaRPr>
                    </a:p>
                  </a:txBody>
                  <a:tcPr marL="7620" marR="7620" marT="7620"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fontAlgn="b"/>
                      <a:r>
                        <a:rPr lang="en-IE" sz="1400" b="1" u="none" strike="noStrike" dirty="0">
                          <a:effectLst/>
                        </a:rPr>
                        <a:t>20:40</a:t>
                      </a:r>
                      <a:endParaRPr lang="en-IE" sz="1400" b="1" i="0" u="none" strike="noStrike" dirty="0">
                        <a:solidFill>
                          <a:srgbClr val="FFFFFF"/>
                        </a:solidFill>
                        <a:effectLst/>
                        <a:latin typeface="Calibri"/>
                      </a:endParaRPr>
                    </a:p>
                  </a:txBody>
                  <a:tcPr marL="7620" marR="7620" marT="7620"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fontAlgn="b"/>
                      <a:r>
                        <a:rPr lang="en-IE" sz="1400" b="1" u="none" strike="noStrike" dirty="0">
                          <a:effectLst/>
                        </a:rPr>
                        <a:t>20:45</a:t>
                      </a:r>
                      <a:endParaRPr lang="en-IE" sz="1400" b="1" i="0" u="none" strike="noStrike" dirty="0">
                        <a:solidFill>
                          <a:srgbClr val="FFFFFF"/>
                        </a:solidFill>
                        <a:effectLst/>
                        <a:latin typeface="Calibri"/>
                      </a:endParaRPr>
                    </a:p>
                  </a:txBody>
                  <a:tcPr marL="7620" marR="7620" marT="7620"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fontAlgn="b"/>
                      <a:r>
                        <a:rPr lang="en-IE" sz="1400" b="1" u="none" strike="noStrike" dirty="0">
                          <a:effectLst/>
                        </a:rPr>
                        <a:t>20:50</a:t>
                      </a:r>
                      <a:endParaRPr lang="en-IE" sz="1400" b="1" i="0" u="none" strike="noStrike" dirty="0">
                        <a:solidFill>
                          <a:srgbClr val="FFFFFF"/>
                        </a:solidFill>
                        <a:effectLst/>
                        <a:latin typeface="Calibri"/>
                      </a:endParaRPr>
                    </a:p>
                  </a:txBody>
                  <a:tcPr marL="7620" marR="7620" marT="7620"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fontAlgn="b"/>
                      <a:r>
                        <a:rPr lang="en-IE" sz="1400" b="1" u="none" strike="noStrike" dirty="0">
                          <a:effectLst/>
                        </a:rPr>
                        <a:t>20:55</a:t>
                      </a:r>
                      <a:endParaRPr lang="en-IE" sz="1400" b="1" i="0" u="none" strike="noStrike" dirty="0">
                        <a:solidFill>
                          <a:srgbClr val="FFFFFF"/>
                        </a:solidFill>
                        <a:effectLst/>
                        <a:latin typeface="Calibri"/>
                      </a:endParaRPr>
                    </a:p>
                  </a:txBody>
                  <a:tcPr marL="7620" marR="7620" marT="7620"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fontAlgn="b"/>
                      <a:r>
                        <a:rPr lang="en-IE" sz="1400" b="1" i="0" u="none" strike="noStrike" dirty="0" smtClean="0">
                          <a:solidFill>
                            <a:schemeClr val="tx1"/>
                          </a:solidFill>
                          <a:effectLst/>
                          <a:latin typeface="Calibri"/>
                        </a:rPr>
                        <a:t>21:00 </a:t>
                      </a:r>
                      <a:endParaRPr lang="en-IE" sz="1400" b="1" i="0" u="none" strike="noStrike" dirty="0">
                        <a:solidFill>
                          <a:schemeClr val="tx1"/>
                        </a:solidFill>
                        <a:effectLst/>
                        <a:latin typeface="Calibri"/>
                      </a:endParaRPr>
                    </a:p>
                  </a:txBody>
                  <a:tcPr marL="7620" marR="7620" marT="7620"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fontAlgn="b"/>
                      <a:r>
                        <a:rPr lang="en-IE" sz="1400" b="1" i="0" u="none" strike="noStrike" dirty="0" smtClean="0">
                          <a:solidFill>
                            <a:schemeClr val="tx1"/>
                          </a:solidFill>
                          <a:effectLst/>
                          <a:latin typeface="Calibri"/>
                        </a:rPr>
                        <a:t>21:05</a:t>
                      </a:r>
                      <a:endParaRPr lang="en-IE" sz="1400" b="1" i="0" u="none" strike="noStrike" dirty="0">
                        <a:solidFill>
                          <a:schemeClr val="tx1"/>
                        </a:solidFill>
                        <a:effectLst/>
                        <a:latin typeface="Calibri"/>
                      </a:endParaRPr>
                    </a:p>
                  </a:txBody>
                  <a:tcPr marL="7620" marR="7620" marT="7620"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fontAlgn="b"/>
                      <a:r>
                        <a:rPr lang="en-IE" sz="1400" b="1" i="0" u="none" strike="noStrike" dirty="0" smtClean="0">
                          <a:solidFill>
                            <a:schemeClr val="tx1"/>
                          </a:solidFill>
                          <a:effectLst/>
                          <a:latin typeface="Calibri"/>
                        </a:rPr>
                        <a:t>21:10</a:t>
                      </a:r>
                      <a:endParaRPr lang="en-IE" sz="1400" b="1" i="0" u="none" strike="noStrike" dirty="0">
                        <a:solidFill>
                          <a:schemeClr val="tx1"/>
                        </a:solidFill>
                        <a:effectLst/>
                        <a:latin typeface="Calibri"/>
                      </a:endParaRPr>
                    </a:p>
                  </a:txBody>
                  <a:tcPr marL="7620" marR="7620" marT="7620"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fontAlgn="b"/>
                      <a:r>
                        <a:rPr lang="en-IE" sz="1400" b="1" i="0" u="none" strike="noStrike" dirty="0" smtClean="0">
                          <a:solidFill>
                            <a:schemeClr val="tx1"/>
                          </a:solidFill>
                          <a:effectLst/>
                          <a:latin typeface="Calibri"/>
                        </a:rPr>
                        <a:t>21:15</a:t>
                      </a:r>
                      <a:endParaRPr lang="en-IE" sz="1400" b="1" i="0" u="none" strike="noStrike" dirty="0">
                        <a:solidFill>
                          <a:schemeClr val="tx1"/>
                        </a:solidFill>
                        <a:effectLst/>
                        <a:latin typeface="Calibri"/>
                      </a:endParaRPr>
                    </a:p>
                  </a:txBody>
                  <a:tcPr marL="7620" marR="7620" marT="7620"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fontAlgn="b"/>
                      <a:r>
                        <a:rPr lang="en-IE" sz="1400" b="1" i="0" u="none" strike="noStrike" dirty="0" smtClean="0">
                          <a:solidFill>
                            <a:schemeClr val="tx1"/>
                          </a:solidFill>
                          <a:effectLst/>
                          <a:latin typeface="Calibri"/>
                        </a:rPr>
                        <a:t>21:20</a:t>
                      </a:r>
                      <a:endParaRPr lang="en-IE" sz="1400" b="1" i="0" u="none" strike="noStrike" dirty="0">
                        <a:solidFill>
                          <a:schemeClr val="tx1"/>
                        </a:solidFill>
                        <a:effectLst/>
                        <a:latin typeface="Calibri"/>
                      </a:endParaRPr>
                    </a:p>
                  </a:txBody>
                  <a:tcPr marL="7620" marR="7620" marT="7620"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fontAlgn="b"/>
                      <a:r>
                        <a:rPr lang="en-IE" sz="1400" b="1" i="0" u="none" strike="noStrike" smtClean="0">
                          <a:solidFill>
                            <a:schemeClr val="tx1"/>
                          </a:solidFill>
                          <a:effectLst/>
                          <a:latin typeface="Calibri"/>
                        </a:rPr>
                        <a:t>21:25</a:t>
                      </a:r>
                      <a:endParaRPr lang="en-IE" sz="1400" b="1" i="0" u="none" strike="noStrike" dirty="0">
                        <a:solidFill>
                          <a:schemeClr val="tx1"/>
                        </a:solidFill>
                        <a:effectLst/>
                        <a:latin typeface="Calibri"/>
                      </a:endParaRPr>
                    </a:p>
                  </a:txBody>
                  <a:tcPr marL="7620" marR="7620" marT="7620"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fontAlgn="b"/>
                      <a:r>
                        <a:rPr lang="en-IE" sz="1400" b="1" i="0" u="none" strike="noStrike" dirty="0" smtClean="0">
                          <a:solidFill>
                            <a:schemeClr val="tx1"/>
                          </a:solidFill>
                          <a:effectLst/>
                          <a:latin typeface="Calibri"/>
                        </a:rPr>
                        <a:t>21:30</a:t>
                      </a:r>
                      <a:endParaRPr lang="en-IE" sz="1400" b="1" i="0" u="none" strike="noStrike" dirty="0">
                        <a:solidFill>
                          <a:schemeClr val="tx1"/>
                        </a:solidFill>
                        <a:effectLst/>
                        <a:latin typeface="Calibri"/>
                      </a:endParaRPr>
                    </a:p>
                  </a:txBody>
                  <a:tcPr marL="7620" marR="7620" marT="7620"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fontAlgn="b"/>
                      <a:r>
                        <a:rPr lang="en-IE" sz="1400" b="1" i="0" u="none" strike="noStrike" dirty="0" smtClean="0">
                          <a:solidFill>
                            <a:schemeClr val="tx1"/>
                          </a:solidFill>
                          <a:effectLst/>
                          <a:latin typeface="Calibri"/>
                        </a:rPr>
                        <a:t>21:35</a:t>
                      </a:r>
                      <a:endParaRPr lang="en-IE" sz="1400" b="1" i="0" u="none" strike="noStrike" dirty="0">
                        <a:solidFill>
                          <a:schemeClr val="tx1"/>
                        </a:solidFill>
                        <a:effectLst/>
                        <a:latin typeface="Calibri"/>
                      </a:endParaRPr>
                    </a:p>
                  </a:txBody>
                  <a:tcPr marL="7620" marR="7620" marT="7620"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fontAlgn="b"/>
                      <a:r>
                        <a:rPr lang="en-IE" sz="1400" b="1" i="0" u="none" strike="noStrike" smtClean="0">
                          <a:solidFill>
                            <a:schemeClr val="tx1"/>
                          </a:solidFill>
                          <a:effectLst/>
                          <a:latin typeface="Calibri"/>
                        </a:rPr>
                        <a:t>21:40</a:t>
                      </a:r>
                      <a:endParaRPr lang="en-IE" sz="1400" b="1" i="0" u="none" strike="noStrike" dirty="0">
                        <a:solidFill>
                          <a:schemeClr val="tx1"/>
                        </a:solidFill>
                        <a:effectLst/>
                        <a:latin typeface="Calibri"/>
                      </a:endParaRPr>
                    </a:p>
                  </a:txBody>
                  <a:tcPr marL="7620" marR="7620" marT="7620" marB="0" vert="vert27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fontAlgn="b"/>
                      <a:r>
                        <a:rPr lang="en-IE" sz="1400" b="1" i="0" u="none" strike="noStrike" dirty="0" smtClean="0">
                          <a:solidFill>
                            <a:schemeClr val="tx1"/>
                          </a:solidFill>
                          <a:effectLst/>
                          <a:latin typeface="Calibri"/>
                        </a:rPr>
                        <a:t>21:45</a:t>
                      </a:r>
                      <a:endParaRPr lang="en-IE" sz="1400" b="1" i="0" u="none" strike="noStrike" dirty="0">
                        <a:solidFill>
                          <a:schemeClr val="tx1"/>
                        </a:solidFill>
                        <a:effectLst/>
                        <a:latin typeface="Calibri"/>
                      </a:endParaRPr>
                    </a:p>
                  </a:txBody>
                  <a:tcPr marL="7620" marR="7620" marT="7620" marB="0" vert="vert27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fontAlgn="b"/>
                      <a:r>
                        <a:rPr lang="en-IE" sz="1400" b="1" i="0" u="none" strike="noStrike" dirty="0" smtClean="0">
                          <a:solidFill>
                            <a:schemeClr val="tx1"/>
                          </a:solidFill>
                          <a:effectLst/>
                          <a:latin typeface="Calibri"/>
                        </a:rPr>
                        <a:t>21:50</a:t>
                      </a:r>
                      <a:endParaRPr lang="en-IE" sz="1400" b="1" i="0" u="none" strike="noStrike" dirty="0">
                        <a:solidFill>
                          <a:schemeClr val="tx1"/>
                        </a:solidFill>
                        <a:effectLst/>
                        <a:latin typeface="Calibri"/>
                      </a:endParaRPr>
                    </a:p>
                  </a:txBody>
                  <a:tcPr marL="7620" marR="7620" marT="7620" marB="0" vert="vert27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fontAlgn="b"/>
                      <a:r>
                        <a:rPr lang="en-IE" sz="1400" b="1" i="0" u="none" strike="noStrike" dirty="0" smtClean="0">
                          <a:solidFill>
                            <a:schemeClr val="tx1"/>
                          </a:solidFill>
                          <a:effectLst/>
                          <a:latin typeface="Calibri"/>
                        </a:rPr>
                        <a:t>21:55</a:t>
                      </a:r>
                      <a:endParaRPr lang="en-IE" sz="1400" b="1" i="0" u="none" strike="noStrike" dirty="0">
                        <a:solidFill>
                          <a:schemeClr val="tx1"/>
                        </a:solidFill>
                        <a:effectLst/>
                        <a:latin typeface="Calibri"/>
                      </a:endParaRPr>
                    </a:p>
                  </a:txBody>
                  <a:tcPr marL="7620" marR="7620" marT="7620" marB="0" vert="vert27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r>
              <a:tr h="656795">
                <a:tc>
                  <a:txBody>
                    <a:bodyPr/>
                    <a:lstStyle/>
                    <a:p>
                      <a:pPr algn="ctr" fontAlgn="b"/>
                      <a:r>
                        <a:rPr lang="en-IE" sz="1400" b="1" i="0" u="none" strike="noStrike" dirty="0" smtClean="0">
                          <a:solidFill>
                            <a:schemeClr val="tx1"/>
                          </a:solidFill>
                          <a:effectLst/>
                          <a:latin typeface="Calibri"/>
                        </a:rPr>
                        <a:t>5 min</a:t>
                      </a:r>
                      <a:endParaRPr lang="en-IE" sz="1400" b="1" i="0" u="none" strike="noStrike" dirty="0">
                        <a:solidFill>
                          <a:schemeClr val="tx1"/>
                        </a:solidFill>
                        <a:effectLst/>
                        <a:latin typeface="Calibri"/>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fontAlgn="b"/>
                      <a:r>
                        <a:rPr lang="en-IE" sz="1400" b="1" i="0" u="none" strike="noStrike" dirty="0" smtClean="0">
                          <a:solidFill>
                            <a:schemeClr val="tx1"/>
                          </a:solidFill>
                          <a:effectLst/>
                          <a:latin typeface="Calibri"/>
                        </a:rPr>
                        <a:t>50</a:t>
                      </a:r>
                      <a:endParaRPr lang="en-IE" sz="1400" b="1" i="0" u="none" strike="noStrike" dirty="0">
                        <a:solidFill>
                          <a:schemeClr val="tx1"/>
                        </a:solidFill>
                        <a:effectLst/>
                        <a:latin typeface="Calibri"/>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IE" sz="1400" b="1" i="0" u="none" strike="noStrike" dirty="0" smtClean="0">
                          <a:solidFill>
                            <a:schemeClr val="tx1"/>
                          </a:solidFill>
                          <a:effectLst/>
                          <a:latin typeface="Calibri"/>
                        </a:rPr>
                        <a:t>46</a:t>
                      </a:r>
                      <a:endParaRPr lang="en-IE" sz="1400" b="1" i="0" u="none" strike="noStrike" dirty="0">
                        <a:solidFill>
                          <a:schemeClr val="tx1"/>
                        </a:solidFill>
                        <a:effectLst/>
                        <a:latin typeface="Calibri"/>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IE" sz="1400" b="1" i="0" u="none" strike="noStrike" dirty="0" smtClean="0">
                          <a:solidFill>
                            <a:schemeClr val="tx1"/>
                          </a:solidFill>
                          <a:effectLst/>
                          <a:latin typeface="Calibri"/>
                        </a:rPr>
                        <a:t>55</a:t>
                      </a:r>
                      <a:endParaRPr lang="en-IE" sz="1400" b="1" i="0" u="none" strike="noStrike" dirty="0">
                        <a:solidFill>
                          <a:schemeClr val="tx1"/>
                        </a:solidFill>
                        <a:effectLst/>
                        <a:latin typeface="Calibri"/>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IE" sz="1400" b="1" i="0" u="none" strike="noStrike" dirty="0" smtClean="0">
                          <a:solidFill>
                            <a:schemeClr val="tx1"/>
                          </a:solidFill>
                          <a:effectLst/>
                          <a:latin typeface="Calibri"/>
                        </a:rPr>
                        <a:t>57</a:t>
                      </a:r>
                      <a:endParaRPr lang="en-IE" sz="1400" b="1" i="0" u="none" strike="noStrike" dirty="0">
                        <a:solidFill>
                          <a:schemeClr val="tx1"/>
                        </a:solidFill>
                        <a:effectLst/>
                        <a:latin typeface="Calibri"/>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IE" sz="1400" b="1" i="0" u="none" strike="noStrike" dirty="0" smtClean="0">
                          <a:solidFill>
                            <a:schemeClr val="tx1"/>
                          </a:solidFill>
                          <a:effectLst/>
                          <a:latin typeface="Calibri"/>
                        </a:rPr>
                        <a:t>60</a:t>
                      </a:r>
                      <a:endParaRPr lang="en-IE" sz="1400" b="1" i="0" u="none" strike="noStrike" dirty="0">
                        <a:solidFill>
                          <a:schemeClr val="tx1"/>
                        </a:solidFill>
                        <a:effectLst/>
                        <a:latin typeface="Calibri"/>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IE" sz="1400" b="1" i="0" u="none" strike="noStrike" dirty="0" smtClean="0">
                          <a:solidFill>
                            <a:schemeClr val="tx1"/>
                          </a:solidFill>
                          <a:effectLst/>
                          <a:latin typeface="Calibri"/>
                        </a:rPr>
                        <a:t>47</a:t>
                      </a:r>
                      <a:endParaRPr lang="en-IE" sz="1400" b="1" i="0" u="none" strike="noStrike" dirty="0">
                        <a:solidFill>
                          <a:schemeClr val="tx1"/>
                        </a:solidFill>
                        <a:effectLst/>
                        <a:latin typeface="Calibri"/>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IE" sz="1400" b="1" i="0" u="none" strike="noStrike" dirty="0" smtClean="0">
                          <a:solidFill>
                            <a:schemeClr val="tx1"/>
                          </a:solidFill>
                          <a:effectLst/>
                          <a:latin typeface="Calibri"/>
                        </a:rPr>
                        <a:t>48</a:t>
                      </a:r>
                      <a:endParaRPr lang="en-IE" sz="1400" b="1" i="0" u="none" strike="noStrike" dirty="0">
                        <a:solidFill>
                          <a:schemeClr val="tx1"/>
                        </a:solidFill>
                        <a:effectLst/>
                        <a:latin typeface="Calibri"/>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IE" sz="1400" b="1" i="0" u="none" strike="noStrike" dirty="0" smtClean="0">
                          <a:solidFill>
                            <a:schemeClr val="tx1"/>
                          </a:solidFill>
                          <a:effectLst/>
                          <a:latin typeface="Calibri"/>
                        </a:rPr>
                        <a:t>52</a:t>
                      </a:r>
                      <a:endParaRPr lang="en-IE" sz="1400" b="1" i="0" u="none" strike="noStrike" dirty="0">
                        <a:solidFill>
                          <a:schemeClr val="tx1"/>
                        </a:solidFill>
                        <a:effectLst/>
                        <a:latin typeface="Calibri"/>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endParaRPr lang="en-IE"/>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endParaRPr lang="en-IE" sz="1400" b="1" i="0" u="none" strike="noStrike" dirty="0">
                        <a:solidFill>
                          <a:schemeClr val="tx1"/>
                        </a:solidFill>
                        <a:effectLst/>
                        <a:latin typeface="Calibri"/>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endParaRPr lang="en-IE" sz="1400" b="1" i="0" u="none" strike="noStrike" dirty="0">
                        <a:solidFill>
                          <a:schemeClr val="tx1"/>
                        </a:solidFill>
                        <a:effectLst/>
                        <a:latin typeface="Calibri"/>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endParaRPr lang="en-IE" sz="1400" b="1" i="0" u="none" strike="noStrike" dirty="0">
                        <a:solidFill>
                          <a:schemeClr val="tx1"/>
                        </a:solidFill>
                        <a:effectLst/>
                        <a:latin typeface="Calibri"/>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endParaRPr lang="en-IE" sz="1400" b="1" i="0" u="none" strike="noStrike" dirty="0">
                        <a:solidFill>
                          <a:schemeClr val="tx1"/>
                        </a:solidFill>
                        <a:effectLst/>
                        <a:latin typeface="Calibri"/>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fontAlgn="b"/>
                      <a:endParaRPr lang="en-IE" sz="1400" b="1" i="0" u="none" strike="noStrike" dirty="0">
                        <a:solidFill>
                          <a:schemeClr val="tx1"/>
                        </a:solidFill>
                        <a:effectLst/>
                        <a:latin typeface="Calibri"/>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endParaRPr lang="en-IE" sz="1400" b="1" i="0" u="none" strike="noStrike" dirty="0">
                        <a:solidFill>
                          <a:schemeClr val="tx1"/>
                        </a:solidFill>
                        <a:effectLst/>
                        <a:latin typeface="Calibri"/>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endParaRPr lang="en-IE" sz="1400" b="1" i="0" u="none" strike="noStrike" dirty="0">
                        <a:solidFill>
                          <a:schemeClr val="tx1"/>
                        </a:solidFill>
                        <a:effectLst/>
                        <a:latin typeface="Calibri"/>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endParaRPr lang="en-IE" sz="1400" b="1" i="0" u="none" strike="noStrike" dirty="0">
                        <a:solidFill>
                          <a:schemeClr val="tx1"/>
                        </a:solidFill>
                        <a:effectLst/>
                        <a:latin typeface="Calibri"/>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endParaRPr lang="en-IE" sz="1400" b="1" i="0" u="none" strike="noStrike" dirty="0">
                        <a:solidFill>
                          <a:schemeClr val="tx1"/>
                        </a:solidFill>
                        <a:effectLst/>
                        <a:latin typeface="Calibri"/>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endParaRPr lang="en-IE" sz="1400" b="1" i="0" u="none" strike="noStrike" dirty="0">
                        <a:solidFill>
                          <a:schemeClr val="tx1"/>
                        </a:solidFill>
                        <a:effectLst/>
                        <a:latin typeface="Calibri"/>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endParaRPr lang="en-IE" sz="1400" b="1" i="0" u="none" strike="noStrike" dirty="0">
                        <a:solidFill>
                          <a:schemeClr val="tx1"/>
                        </a:solidFill>
                        <a:effectLst/>
                        <a:latin typeface="Calibri"/>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endParaRPr lang="en-IE" sz="1400" b="1" i="0" u="none" strike="noStrike" dirty="0">
                        <a:solidFill>
                          <a:schemeClr val="tx1"/>
                        </a:solidFill>
                        <a:effectLst/>
                        <a:latin typeface="Calibri"/>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endParaRPr lang="en-IE" sz="1400" b="1" i="0" u="none" strike="noStrike" dirty="0">
                        <a:solidFill>
                          <a:schemeClr val="tx1"/>
                        </a:solidFill>
                        <a:effectLst/>
                        <a:latin typeface="Calibri"/>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endParaRPr lang="en-IE" sz="1400" b="1" i="0" u="none" strike="noStrike" dirty="0">
                        <a:solidFill>
                          <a:schemeClr val="tx1"/>
                        </a:solidFill>
                        <a:effectLst/>
                        <a:latin typeface="Calibri"/>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endParaRPr lang="en-IE" sz="1400" b="1" i="0" u="none" strike="noStrike" dirty="0">
                        <a:solidFill>
                          <a:schemeClr val="tx1"/>
                        </a:solidFill>
                        <a:effectLst/>
                        <a:latin typeface="Calibri"/>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56795">
                <a:tc>
                  <a:txBody>
                    <a:bodyPr/>
                    <a:lstStyle/>
                    <a:p>
                      <a:pPr algn="ctr" fontAlgn="b"/>
                      <a:r>
                        <a:rPr lang="en-IE" sz="1400" b="1" i="0" u="none" strike="noStrike" dirty="0" smtClean="0">
                          <a:solidFill>
                            <a:schemeClr val="tx1"/>
                          </a:solidFill>
                          <a:effectLst/>
                          <a:latin typeface="Calibri"/>
                        </a:rPr>
                        <a:t>30 min</a:t>
                      </a:r>
                      <a:endParaRPr lang="en-IE" sz="1400" b="1" i="0" u="none" strike="noStrike" dirty="0">
                        <a:solidFill>
                          <a:schemeClr val="tx1"/>
                        </a:solidFill>
                        <a:effectLst/>
                        <a:latin typeface="Calibri"/>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gridSpan="6">
                  <a:txBody>
                    <a:bodyPr/>
                    <a:lstStyle/>
                    <a:p>
                      <a:pPr algn="ctr" fontAlgn="b"/>
                      <a:r>
                        <a:rPr lang="en-IE" sz="1400" b="1" i="0" u="none" strike="noStrike" dirty="0" smtClean="0">
                          <a:solidFill>
                            <a:schemeClr val="tx1"/>
                          </a:solidFill>
                          <a:effectLst/>
                          <a:latin typeface="Calibri"/>
                        </a:rPr>
                        <a:t>52.5</a:t>
                      </a:r>
                      <a:endParaRPr lang="en-IE" sz="1400" b="1" i="0" u="none" strike="noStrike" dirty="0">
                        <a:solidFill>
                          <a:schemeClr val="tx1"/>
                        </a:solidFill>
                        <a:effectLst/>
                        <a:latin typeface="Calibri"/>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fontAlgn="b"/>
                      <a:endParaRPr lang="en-IE" sz="1800" b="1" i="0" u="none" strike="noStrike" dirty="0">
                        <a:solidFill>
                          <a:schemeClr val="tx1"/>
                        </a:solidFill>
                        <a:effectLst/>
                        <a:latin typeface="Calibri"/>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fontAlgn="b"/>
                      <a:endParaRPr lang="en-IE" sz="1800" b="1" i="0" u="none" strike="noStrike" dirty="0">
                        <a:solidFill>
                          <a:schemeClr val="tx1"/>
                        </a:solidFill>
                        <a:effectLst/>
                        <a:latin typeface="Calibri"/>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fontAlgn="b"/>
                      <a:endParaRPr lang="en-IE" sz="1800" b="1" i="0" u="none" strike="noStrike" dirty="0">
                        <a:solidFill>
                          <a:schemeClr val="tx1"/>
                        </a:solidFill>
                        <a:effectLst/>
                        <a:latin typeface="Calibri"/>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fontAlgn="b"/>
                      <a:endParaRPr lang="en-IE" sz="1800" b="1" i="0" u="none" strike="noStrike" dirty="0">
                        <a:solidFill>
                          <a:schemeClr val="tx1"/>
                        </a:solidFill>
                        <a:effectLst/>
                        <a:latin typeface="Calibri"/>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fontAlgn="b"/>
                      <a:endParaRPr lang="en-IE" sz="1800" b="1" i="0" u="none" strike="noStrike" dirty="0">
                        <a:solidFill>
                          <a:schemeClr val="tx1"/>
                        </a:solidFill>
                        <a:effectLst/>
                        <a:latin typeface="Calibri"/>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6">
                  <a:txBody>
                    <a:bodyPr/>
                    <a:lstStyle/>
                    <a:p>
                      <a:pPr algn="ctr" fontAlgn="b"/>
                      <a:endParaRPr lang="en-IE" sz="1400" b="1" i="0" u="none" strike="noStrike" dirty="0">
                        <a:solidFill>
                          <a:schemeClr val="tx1"/>
                        </a:solidFill>
                        <a:effectLst/>
                        <a:latin typeface="Calibri"/>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fontAlgn="b"/>
                      <a:endParaRPr lang="en-IE" sz="1800" b="1" i="0" u="none" strike="noStrike" dirty="0">
                        <a:solidFill>
                          <a:schemeClr val="tx1"/>
                        </a:solidFill>
                        <a:effectLst/>
                        <a:latin typeface="Calibri"/>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IE"/>
                    </a:p>
                  </a:txBody>
                  <a:tcPr/>
                </a:tc>
                <a:tc hMerge="1">
                  <a:txBody>
                    <a:bodyPr/>
                    <a:lstStyle/>
                    <a:p>
                      <a:pPr algn="ctr" fontAlgn="b"/>
                      <a:endParaRPr lang="en-IE" sz="1800" b="1" i="0" u="none" strike="noStrike" dirty="0">
                        <a:solidFill>
                          <a:schemeClr val="tx1"/>
                        </a:solidFill>
                        <a:effectLst/>
                        <a:latin typeface="Calibri"/>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fontAlgn="b"/>
                      <a:endParaRPr lang="en-IE" sz="1800" b="1" i="0" u="none" strike="noStrike" dirty="0">
                        <a:solidFill>
                          <a:schemeClr val="tx1"/>
                        </a:solidFill>
                        <a:effectLst/>
                        <a:latin typeface="Calibri"/>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fontAlgn="b"/>
                      <a:endParaRPr lang="en-IE" sz="1800" b="1" i="0" u="none" strike="noStrike" dirty="0">
                        <a:solidFill>
                          <a:schemeClr val="tx1"/>
                        </a:solidFill>
                        <a:effectLst/>
                        <a:latin typeface="Calibri"/>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6">
                  <a:txBody>
                    <a:bodyPr/>
                    <a:lstStyle/>
                    <a:p>
                      <a:pPr algn="ctr" fontAlgn="b"/>
                      <a:endParaRPr lang="en-IE" sz="1400" b="1" i="0" u="none" strike="noStrike" dirty="0">
                        <a:solidFill>
                          <a:schemeClr val="tx1"/>
                        </a:solidFill>
                        <a:effectLst/>
                        <a:latin typeface="Calibri"/>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fontAlgn="b"/>
                      <a:endParaRPr lang="en-IE" sz="1400" b="1" i="0" u="none" strike="noStrike" dirty="0">
                        <a:solidFill>
                          <a:schemeClr val="tx1"/>
                        </a:solidFill>
                        <a:effectLst/>
                        <a:latin typeface="Calibri"/>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fontAlgn="b"/>
                      <a:endParaRPr lang="en-IE" sz="1400" b="1" i="0" u="none" strike="noStrike" dirty="0">
                        <a:solidFill>
                          <a:schemeClr val="tx1"/>
                        </a:solidFill>
                        <a:effectLst/>
                        <a:latin typeface="Calibri"/>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fontAlgn="b"/>
                      <a:endParaRPr lang="en-IE" sz="1400" b="1" i="0" u="none" strike="noStrike" dirty="0">
                        <a:solidFill>
                          <a:schemeClr val="tx1"/>
                        </a:solidFill>
                        <a:effectLst/>
                        <a:latin typeface="Calibri"/>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fontAlgn="b"/>
                      <a:endParaRPr lang="en-IE" sz="1400" b="1" i="0" u="none" strike="noStrike" dirty="0">
                        <a:solidFill>
                          <a:schemeClr val="tx1"/>
                        </a:solidFill>
                        <a:effectLst/>
                        <a:latin typeface="Calibri"/>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fontAlgn="b"/>
                      <a:endParaRPr lang="en-IE" sz="1400" b="1" i="0" u="none" strike="noStrike" dirty="0">
                        <a:solidFill>
                          <a:schemeClr val="tx1"/>
                        </a:solidFill>
                        <a:effectLst/>
                        <a:latin typeface="Calibri"/>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6">
                  <a:txBody>
                    <a:bodyPr/>
                    <a:lstStyle/>
                    <a:p>
                      <a:pPr algn="ctr" fontAlgn="b"/>
                      <a:endParaRPr lang="en-IE" sz="1400" b="1" i="0" u="none" strike="noStrike" dirty="0">
                        <a:solidFill>
                          <a:schemeClr val="tx1"/>
                        </a:solidFill>
                        <a:effectLst/>
                        <a:latin typeface="Calibri"/>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fontAlgn="b"/>
                      <a:endParaRPr lang="en-IE" sz="1400" b="1" i="0" u="none" strike="noStrike" dirty="0">
                        <a:solidFill>
                          <a:schemeClr val="tx1"/>
                        </a:solidFill>
                        <a:effectLst/>
                        <a:latin typeface="Calibri"/>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fontAlgn="b"/>
                      <a:endParaRPr lang="en-IE" sz="1400" b="1" i="0" u="none" strike="noStrike" dirty="0">
                        <a:solidFill>
                          <a:schemeClr val="tx1"/>
                        </a:solidFill>
                        <a:effectLst/>
                        <a:latin typeface="Calibri"/>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fontAlgn="b"/>
                      <a:endParaRPr lang="en-IE" sz="1400" b="1" i="0" u="none" strike="noStrike" dirty="0">
                        <a:solidFill>
                          <a:schemeClr val="tx1"/>
                        </a:solidFill>
                        <a:effectLst/>
                        <a:latin typeface="Calibri"/>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fontAlgn="b"/>
                      <a:endParaRPr lang="en-IE" sz="1400" b="1" i="0" u="none" strike="noStrike" dirty="0">
                        <a:solidFill>
                          <a:schemeClr val="tx1"/>
                        </a:solidFill>
                        <a:effectLst/>
                        <a:latin typeface="Calibri"/>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fontAlgn="b"/>
                      <a:endParaRPr lang="en-IE" sz="1400" b="1" i="0" u="none" strike="noStrike" dirty="0">
                        <a:solidFill>
                          <a:schemeClr val="tx1"/>
                        </a:solidFill>
                        <a:effectLst/>
                        <a:latin typeface="Calibri"/>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56795">
                <a:tc>
                  <a:txBody>
                    <a:bodyPr/>
                    <a:lstStyle/>
                    <a:p>
                      <a:pPr algn="ctr" fontAlgn="b"/>
                      <a:r>
                        <a:rPr lang="en-IE" sz="1400" b="1" i="0" u="none" strike="noStrike" dirty="0" smtClean="0">
                          <a:solidFill>
                            <a:schemeClr val="tx1"/>
                          </a:solidFill>
                          <a:effectLst/>
                          <a:latin typeface="Calibri"/>
                        </a:rPr>
                        <a:t>Backup</a:t>
                      </a:r>
                      <a:endParaRPr lang="en-IE" sz="1400" b="1" i="0" u="none" strike="noStrike" dirty="0">
                        <a:solidFill>
                          <a:schemeClr val="tx1"/>
                        </a:solidFill>
                        <a:effectLst/>
                        <a:latin typeface="Calibri"/>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gridSpan="6">
                  <a:txBody>
                    <a:bodyPr/>
                    <a:lstStyle/>
                    <a:p>
                      <a:pPr algn="ctr" fontAlgn="b"/>
                      <a:r>
                        <a:rPr lang="en-IE" sz="1400" b="1" i="0" u="none" strike="noStrike" dirty="0" smtClean="0">
                          <a:solidFill>
                            <a:schemeClr val="tx1"/>
                          </a:solidFill>
                          <a:effectLst/>
                          <a:latin typeface="Calibri"/>
                        </a:rPr>
                        <a:t>50</a:t>
                      </a:r>
                      <a:endParaRPr lang="en-IE" sz="1400" b="1" i="0" u="none" strike="noStrike" dirty="0">
                        <a:solidFill>
                          <a:schemeClr val="tx1"/>
                        </a:solidFill>
                        <a:effectLst/>
                        <a:latin typeface="Calibri"/>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gridSpan="6">
                  <a:txBody>
                    <a:bodyPr/>
                    <a:lstStyle/>
                    <a:p>
                      <a:pPr algn="ctr" fontAlgn="b"/>
                      <a:r>
                        <a:rPr lang="en-IE" sz="1400" b="1" i="0" u="none" strike="noStrike" dirty="0" smtClean="0">
                          <a:solidFill>
                            <a:schemeClr val="tx1"/>
                          </a:solidFill>
                          <a:effectLst/>
                          <a:latin typeface="Calibri"/>
                        </a:rPr>
                        <a:t>55</a:t>
                      </a:r>
                      <a:endParaRPr lang="en-IE" sz="1400" b="1" i="0" u="none" strike="noStrike" dirty="0">
                        <a:solidFill>
                          <a:schemeClr val="tx1"/>
                        </a:solidFill>
                        <a:effectLst/>
                        <a:latin typeface="Calibri"/>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gridSpan="6">
                  <a:txBody>
                    <a:bodyPr/>
                    <a:lstStyle/>
                    <a:p>
                      <a:pPr algn="ctr" fontAlgn="b"/>
                      <a:r>
                        <a:rPr lang="en-IE" sz="1400" b="1" i="0" u="none" strike="noStrike" dirty="0" smtClean="0">
                          <a:solidFill>
                            <a:schemeClr val="tx1"/>
                          </a:solidFill>
                          <a:effectLst/>
                          <a:latin typeface="Calibri"/>
                        </a:rPr>
                        <a:t>52</a:t>
                      </a:r>
                      <a:endParaRPr lang="en-IE" sz="1400" b="1" i="0" u="none" strike="noStrike" dirty="0">
                        <a:solidFill>
                          <a:schemeClr val="tx1"/>
                        </a:solidFill>
                        <a:effectLst/>
                        <a:latin typeface="Calibri"/>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gridSpan="6">
                  <a:txBody>
                    <a:bodyPr/>
                    <a:lstStyle/>
                    <a:p>
                      <a:pPr algn="ctr" fontAlgn="b"/>
                      <a:r>
                        <a:rPr lang="en-IE" sz="1400" b="1" i="0" u="none" strike="noStrike" dirty="0" smtClean="0">
                          <a:solidFill>
                            <a:schemeClr val="tx1"/>
                          </a:solidFill>
                          <a:effectLst/>
                          <a:latin typeface="Calibri"/>
                        </a:rPr>
                        <a:t>53</a:t>
                      </a:r>
                      <a:endParaRPr lang="en-IE" sz="1400" b="1" i="0" u="none" strike="noStrike" dirty="0">
                        <a:solidFill>
                          <a:schemeClr val="tx1"/>
                        </a:solidFill>
                        <a:effectLst/>
                        <a:latin typeface="Calibri"/>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r>
            </a:tbl>
          </a:graphicData>
        </a:graphic>
      </p:graphicFrame>
      <p:sp>
        <p:nvSpPr>
          <p:cNvPr id="3" name="TextBox 2"/>
          <p:cNvSpPr txBox="1"/>
          <p:nvPr/>
        </p:nvSpPr>
        <p:spPr>
          <a:xfrm>
            <a:off x="172670" y="4314248"/>
            <a:ext cx="8863179" cy="1569660"/>
          </a:xfrm>
          <a:prstGeom prst="rect">
            <a:avLst/>
          </a:prstGeom>
          <a:noFill/>
        </p:spPr>
        <p:txBody>
          <a:bodyPr wrap="square" rtlCol="0">
            <a:spAutoFit/>
          </a:bodyPr>
          <a:lstStyle/>
          <a:p>
            <a:endParaRPr lang="en-IE" sz="2400" dirty="0" smtClean="0"/>
          </a:p>
          <a:p>
            <a:r>
              <a:rPr lang="en-IE" sz="2400" dirty="0" smtClean="0"/>
              <a:t>@ 21:00 the 30 minute average Imbalance Price from 20:00 – 20:30 is calculated</a:t>
            </a:r>
          </a:p>
          <a:p>
            <a:endParaRPr lang="en-IE" sz="2400" dirty="0"/>
          </a:p>
        </p:txBody>
      </p:sp>
      <p:cxnSp>
        <p:nvCxnSpPr>
          <p:cNvPr id="5" name="Straight Arrow Connector 4"/>
          <p:cNvCxnSpPr/>
          <p:nvPr/>
        </p:nvCxnSpPr>
        <p:spPr>
          <a:xfrm flipV="1">
            <a:off x="990600" y="2590800"/>
            <a:ext cx="3810000" cy="2039906"/>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cxnSp>
        <p:nvCxnSpPr>
          <p:cNvPr id="16" name="Straight Arrow Connector 15"/>
          <p:cNvCxnSpPr/>
          <p:nvPr/>
        </p:nvCxnSpPr>
        <p:spPr>
          <a:xfrm flipH="1" flipV="1">
            <a:off x="2362200" y="3352800"/>
            <a:ext cx="5105400" cy="1277906"/>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xmlns="" val="33210340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901228" y="1292225"/>
            <a:ext cx="4065006" cy="2881423"/>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IE"/>
          </a:p>
        </p:txBody>
      </p:sp>
      <p:sp>
        <p:nvSpPr>
          <p:cNvPr id="2" name="Title 1"/>
          <p:cNvSpPr>
            <a:spLocks noGrp="1"/>
          </p:cNvSpPr>
          <p:nvPr>
            <p:ph type="title"/>
          </p:nvPr>
        </p:nvSpPr>
        <p:spPr/>
        <p:txBody>
          <a:bodyPr/>
          <a:lstStyle/>
          <a:p>
            <a:r>
              <a:rPr lang="en-IE" dirty="0" smtClean="0"/>
              <a:t>Current Process</a:t>
            </a:r>
            <a:endParaRPr lang="en-IE" dirty="0"/>
          </a:p>
        </p:txBody>
      </p:sp>
      <p:graphicFrame>
        <p:nvGraphicFramePr>
          <p:cNvPr id="6" name="Diagram 5"/>
          <p:cNvGraphicFramePr/>
          <p:nvPr>
            <p:extLst>
              <p:ext uri="{D42A27DB-BD31-4B8C-83A1-F6EECF244321}">
                <p14:modId xmlns:p14="http://schemas.microsoft.com/office/powerpoint/2010/main" xmlns="" val="149749688"/>
              </p:ext>
            </p:extLst>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p:cNvSpPr txBox="1"/>
          <p:nvPr/>
        </p:nvSpPr>
        <p:spPr>
          <a:xfrm>
            <a:off x="2401826" y="3295368"/>
            <a:ext cx="1457609" cy="276999"/>
          </a:xfrm>
          <a:prstGeom prst="rect">
            <a:avLst/>
          </a:prstGeom>
          <a:noFill/>
        </p:spPr>
        <p:txBody>
          <a:bodyPr wrap="square" rtlCol="0">
            <a:spAutoFit/>
          </a:bodyPr>
          <a:lstStyle/>
          <a:p>
            <a:r>
              <a:rPr lang="en-IE" sz="1200" b="1" dirty="0" smtClean="0"/>
              <a:t>Not Available</a:t>
            </a:r>
            <a:endParaRPr lang="en-IE" sz="1200" b="1" dirty="0"/>
          </a:p>
        </p:txBody>
      </p:sp>
      <p:sp>
        <p:nvSpPr>
          <p:cNvPr id="7" name="TextBox 6"/>
          <p:cNvSpPr txBox="1"/>
          <p:nvPr/>
        </p:nvSpPr>
        <p:spPr>
          <a:xfrm>
            <a:off x="3933731" y="4702634"/>
            <a:ext cx="1457609" cy="276999"/>
          </a:xfrm>
          <a:prstGeom prst="rect">
            <a:avLst/>
          </a:prstGeom>
          <a:noFill/>
        </p:spPr>
        <p:txBody>
          <a:bodyPr wrap="square" rtlCol="0">
            <a:spAutoFit/>
          </a:bodyPr>
          <a:lstStyle/>
          <a:p>
            <a:r>
              <a:rPr lang="en-IE" sz="1200" b="1" dirty="0" smtClean="0"/>
              <a:t>Not Available</a:t>
            </a:r>
            <a:endParaRPr lang="en-IE" sz="1200" b="1" dirty="0"/>
          </a:p>
        </p:txBody>
      </p:sp>
      <p:sp>
        <p:nvSpPr>
          <p:cNvPr id="8" name="TextBox 7"/>
          <p:cNvSpPr txBox="1"/>
          <p:nvPr/>
        </p:nvSpPr>
        <p:spPr>
          <a:xfrm>
            <a:off x="4454305" y="1297368"/>
            <a:ext cx="1448554" cy="830997"/>
          </a:xfrm>
          <a:prstGeom prst="rect">
            <a:avLst/>
          </a:prstGeom>
          <a:noFill/>
        </p:spPr>
        <p:txBody>
          <a:bodyPr wrap="square" rtlCol="0">
            <a:spAutoFit/>
          </a:bodyPr>
          <a:lstStyle/>
          <a:p>
            <a:r>
              <a:rPr lang="en-IE" sz="1600" b="1" dirty="0" smtClean="0">
                <a:solidFill>
                  <a:srgbClr val="FF0000"/>
                </a:solidFill>
              </a:rPr>
              <a:t>Market Management System (MMS)</a:t>
            </a:r>
            <a:endParaRPr lang="en-IE" sz="1600" b="1" dirty="0">
              <a:solidFill>
                <a:srgbClr val="FF0000"/>
              </a:solidFill>
            </a:endParaRPr>
          </a:p>
        </p:txBody>
      </p:sp>
    </p:spTree>
    <p:extLst>
      <p:ext uri="{BB962C8B-B14F-4D97-AF65-F5344CB8AC3E}">
        <p14:creationId xmlns:p14="http://schemas.microsoft.com/office/powerpoint/2010/main" xmlns="" val="18633777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Rationale for Modification</a:t>
            </a:r>
            <a:endParaRPr lang="en-IE" dirty="0"/>
          </a:p>
        </p:txBody>
      </p:sp>
      <p:sp>
        <p:nvSpPr>
          <p:cNvPr id="3" name="Content Placeholder 2"/>
          <p:cNvSpPr>
            <a:spLocks noGrp="1"/>
          </p:cNvSpPr>
          <p:nvPr>
            <p:ph idx="1"/>
          </p:nvPr>
        </p:nvSpPr>
        <p:spPr/>
        <p:txBody>
          <a:bodyPr/>
          <a:lstStyle/>
          <a:p>
            <a:r>
              <a:rPr lang="en-IE" dirty="0" smtClean="0"/>
              <a:t>Experience from SEM go-live and from market trial</a:t>
            </a:r>
          </a:p>
          <a:p>
            <a:endParaRPr lang="en-IE" dirty="0"/>
          </a:p>
          <a:p>
            <a:r>
              <a:rPr lang="en-IE" dirty="0"/>
              <a:t>Unscheduled outages not specifically accounted for in the code (</a:t>
            </a:r>
            <a:r>
              <a:rPr lang="en-IE" dirty="0" smtClean="0"/>
              <a:t>MOD_30_18)</a:t>
            </a:r>
            <a:endParaRPr lang="en-IE" dirty="0"/>
          </a:p>
          <a:p>
            <a:endParaRPr lang="en-IE" dirty="0" smtClean="0"/>
          </a:p>
          <a:p>
            <a:r>
              <a:rPr lang="en-IE" dirty="0" smtClean="0"/>
              <a:t>Scheduled outages may be more frequent and longer in duration during start of market (MOD_31_18)</a:t>
            </a:r>
          </a:p>
          <a:p>
            <a:endParaRPr lang="en-IE" dirty="0"/>
          </a:p>
          <a:p>
            <a:r>
              <a:rPr lang="en-IE" dirty="0" smtClean="0"/>
              <a:t>Need to improve transparency of what the Imbalance Price is at all times for Market Participants</a:t>
            </a:r>
          </a:p>
          <a:p>
            <a:endParaRPr lang="en-IE" dirty="0"/>
          </a:p>
          <a:p>
            <a:pPr marL="0" indent="0">
              <a:buNone/>
            </a:pPr>
            <a:endParaRPr lang="en-IE" dirty="0" smtClean="0"/>
          </a:p>
        </p:txBody>
      </p:sp>
    </p:spTree>
    <p:extLst>
      <p:ext uri="{BB962C8B-B14F-4D97-AF65-F5344CB8AC3E}">
        <p14:creationId xmlns:p14="http://schemas.microsoft.com/office/powerpoint/2010/main" xmlns="" val="15382994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Proposal</a:t>
            </a:r>
            <a:endParaRPr lang="en-IE" dirty="0"/>
          </a:p>
        </p:txBody>
      </p:sp>
      <p:sp>
        <p:nvSpPr>
          <p:cNvPr id="3" name="Content Placeholder 2"/>
          <p:cNvSpPr>
            <a:spLocks noGrp="1"/>
          </p:cNvSpPr>
          <p:nvPr>
            <p:ph idx="1"/>
          </p:nvPr>
        </p:nvSpPr>
        <p:spPr/>
        <p:txBody>
          <a:bodyPr>
            <a:normAutofit lnSpcReduction="10000"/>
          </a:bodyPr>
          <a:lstStyle/>
          <a:p>
            <a:r>
              <a:rPr lang="en-IE" sz="2400" dirty="0" smtClean="0"/>
              <a:t>Each day get the ex-ante price from the Day Ahead Market</a:t>
            </a:r>
          </a:p>
          <a:p>
            <a:endParaRPr lang="en-IE" sz="2400" dirty="0"/>
          </a:p>
          <a:p>
            <a:r>
              <a:rPr lang="en-IE" sz="2400" dirty="0" smtClean="0"/>
              <a:t>Convert this from an hourly to half hourly price</a:t>
            </a:r>
          </a:p>
          <a:p>
            <a:endParaRPr lang="en-IE" sz="2400" dirty="0"/>
          </a:p>
          <a:p>
            <a:r>
              <a:rPr lang="en-IE" sz="2400" dirty="0" smtClean="0"/>
              <a:t>Publish “backup to PMBU” prices on </a:t>
            </a:r>
            <a:r>
              <a:rPr lang="en-IE" sz="2400" dirty="0" smtClean="0">
                <a:hlinkClick r:id="rId2"/>
              </a:rPr>
              <a:t>www.sem-o.com</a:t>
            </a:r>
            <a:r>
              <a:rPr lang="en-IE" sz="2400" dirty="0" smtClean="0"/>
              <a:t> website</a:t>
            </a:r>
          </a:p>
          <a:p>
            <a:endParaRPr lang="en-IE" sz="2400" dirty="0"/>
          </a:p>
          <a:p>
            <a:r>
              <a:rPr lang="en-IE" sz="2400" dirty="0" smtClean="0"/>
              <a:t>If the Imbalance Settlement Price and Market Backup Price are not available 30 minutes after the end of the relevant Imbalance Settlement Period, then the “Backup to PMBU” price is effective and will be used in settlement</a:t>
            </a:r>
          </a:p>
          <a:p>
            <a:endParaRPr lang="en-IE" sz="2400" dirty="0"/>
          </a:p>
          <a:p>
            <a:r>
              <a:rPr lang="en-IE" sz="2400" dirty="0" smtClean="0"/>
              <a:t>Issue Market Message to participants</a:t>
            </a:r>
            <a:endParaRPr lang="en-IE" sz="2400" dirty="0"/>
          </a:p>
        </p:txBody>
      </p:sp>
    </p:spTree>
    <p:extLst>
      <p:ext uri="{BB962C8B-B14F-4D97-AF65-F5344CB8AC3E}">
        <p14:creationId xmlns:p14="http://schemas.microsoft.com/office/powerpoint/2010/main" xmlns="" val="13621953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901228" y="1292226"/>
            <a:ext cx="4065006" cy="230187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IE"/>
          </a:p>
        </p:txBody>
      </p:sp>
      <p:sp>
        <p:nvSpPr>
          <p:cNvPr id="2" name="Title 1"/>
          <p:cNvSpPr>
            <a:spLocks noGrp="1"/>
          </p:cNvSpPr>
          <p:nvPr>
            <p:ph type="title"/>
          </p:nvPr>
        </p:nvSpPr>
        <p:spPr/>
        <p:txBody>
          <a:bodyPr/>
          <a:lstStyle/>
          <a:p>
            <a:r>
              <a:rPr lang="en-IE" dirty="0" smtClean="0"/>
              <a:t>Proposed Process</a:t>
            </a:r>
            <a:endParaRPr lang="en-IE" dirty="0"/>
          </a:p>
        </p:txBody>
      </p:sp>
      <p:sp>
        <p:nvSpPr>
          <p:cNvPr id="4" name="TextBox 3"/>
          <p:cNvSpPr txBox="1"/>
          <p:nvPr/>
        </p:nvSpPr>
        <p:spPr>
          <a:xfrm>
            <a:off x="2086823" y="2848183"/>
            <a:ext cx="1457609" cy="276999"/>
          </a:xfrm>
          <a:prstGeom prst="rect">
            <a:avLst/>
          </a:prstGeom>
          <a:noFill/>
        </p:spPr>
        <p:txBody>
          <a:bodyPr wrap="square" rtlCol="0">
            <a:spAutoFit/>
          </a:bodyPr>
          <a:lstStyle/>
          <a:p>
            <a:r>
              <a:rPr lang="en-IE" sz="1200" b="1" dirty="0" smtClean="0"/>
              <a:t>Not Available</a:t>
            </a:r>
            <a:endParaRPr lang="en-IE" sz="1200" b="1" dirty="0"/>
          </a:p>
        </p:txBody>
      </p:sp>
      <p:sp>
        <p:nvSpPr>
          <p:cNvPr id="7" name="TextBox 6"/>
          <p:cNvSpPr txBox="1"/>
          <p:nvPr/>
        </p:nvSpPr>
        <p:spPr>
          <a:xfrm>
            <a:off x="3309039" y="4035148"/>
            <a:ext cx="1457609" cy="276999"/>
          </a:xfrm>
          <a:prstGeom prst="rect">
            <a:avLst/>
          </a:prstGeom>
          <a:noFill/>
        </p:spPr>
        <p:txBody>
          <a:bodyPr wrap="square" rtlCol="0">
            <a:spAutoFit/>
          </a:bodyPr>
          <a:lstStyle/>
          <a:p>
            <a:r>
              <a:rPr lang="en-IE" sz="1200" b="1" dirty="0" smtClean="0"/>
              <a:t>Not Available</a:t>
            </a:r>
            <a:endParaRPr lang="en-IE" sz="1200" b="1" dirty="0"/>
          </a:p>
        </p:txBody>
      </p:sp>
      <p:sp>
        <p:nvSpPr>
          <p:cNvPr id="8" name="TextBox 7"/>
          <p:cNvSpPr txBox="1"/>
          <p:nvPr/>
        </p:nvSpPr>
        <p:spPr>
          <a:xfrm>
            <a:off x="4454305" y="1297368"/>
            <a:ext cx="1448554" cy="830997"/>
          </a:xfrm>
          <a:prstGeom prst="rect">
            <a:avLst/>
          </a:prstGeom>
          <a:noFill/>
        </p:spPr>
        <p:txBody>
          <a:bodyPr wrap="square" rtlCol="0">
            <a:spAutoFit/>
          </a:bodyPr>
          <a:lstStyle/>
          <a:p>
            <a:r>
              <a:rPr lang="en-IE" sz="1600" b="1" dirty="0" smtClean="0">
                <a:solidFill>
                  <a:srgbClr val="FF0000"/>
                </a:solidFill>
              </a:rPr>
              <a:t>Market Management System (MMS)</a:t>
            </a:r>
            <a:endParaRPr lang="en-IE" sz="1600" b="1" dirty="0">
              <a:solidFill>
                <a:srgbClr val="FF0000"/>
              </a:solidFill>
            </a:endParaRPr>
          </a:p>
        </p:txBody>
      </p:sp>
      <p:grpSp>
        <p:nvGrpSpPr>
          <p:cNvPr id="10" name="Group 9"/>
          <p:cNvGrpSpPr/>
          <p:nvPr/>
        </p:nvGrpSpPr>
        <p:grpSpPr>
          <a:xfrm>
            <a:off x="1975335" y="1318803"/>
            <a:ext cx="5766150" cy="4539368"/>
            <a:chOff x="1975335" y="1318803"/>
            <a:chExt cx="5766150" cy="4539368"/>
          </a:xfrm>
        </p:grpSpPr>
        <p:sp>
          <p:nvSpPr>
            <p:cNvPr id="11" name="Bent-Up Arrow 10"/>
            <p:cNvSpPr/>
            <p:nvPr/>
          </p:nvSpPr>
          <p:spPr>
            <a:xfrm rot="5400000">
              <a:off x="2208892" y="2296019"/>
              <a:ext cx="881549" cy="1003613"/>
            </a:xfrm>
            <a:prstGeom prst="bentUpArrow">
              <a:avLst>
                <a:gd name="adj1" fmla="val 32840"/>
                <a:gd name="adj2" fmla="val 25000"/>
                <a:gd name="adj3" fmla="val 35780"/>
              </a:avLst>
            </a:prstGeom>
          </p:spPr>
          <p:style>
            <a:lnRef idx="2">
              <a:schemeClr val="lt1">
                <a:hueOff val="0"/>
                <a:satOff val="0"/>
                <a:lumOff val="0"/>
                <a:alphaOff val="0"/>
              </a:schemeClr>
            </a:lnRef>
            <a:fillRef idx="1">
              <a:schemeClr val="accent1">
                <a:tint val="50000"/>
                <a:hueOff val="0"/>
                <a:satOff val="0"/>
                <a:lumOff val="0"/>
                <a:alphaOff val="0"/>
              </a:schemeClr>
            </a:fillRef>
            <a:effectRef idx="0">
              <a:schemeClr val="accent1">
                <a:tint val="50000"/>
                <a:hueOff val="0"/>
                <a:satOff val="0"/>
                <a:lumOff val="0"/>
                <a:alphaOff val="0"/>
              </a:schemeClr>
            </a:effectRef>
            <a:fontRef idx="minor">
              <a:schemeClr val="lt1">
                <a:hueOff val="0"/>
                <a:satOff val="0"/>
                <a:lumOff val="0"/>
                <a:alphaOff val="0"/>
              </a:schemeClr>
            </a:fontRef>
          </p:style>
        </p:sp>
        <p:sp>
          <p:nvSpPr>
            <p:cNvPr id="12" name="Freeform 11"/>
            <p:cNvSpPr/>
            <p:nvPr/>
          </p:nvSpPr>
          <p:spPr>
            <a:xfrm>
              <a:off x="1975335" y="1318803"/>
              <a:ext cx="1484011" cy="1038759"/>
            </a:xfrm>
            <a:custGeom>
              <a:avLst/>
              <a:gdLst>
                <a:gd name="connsiteX0" fmla="*/ 0 w 1484011"/>
                <a:gd name="connsiteY0" fmla="*/ 173161 h 1038759"/>
                <a:gd name="connsiteX1" fmla="*/ 173161 w 1484011"/>
                <a:gd name="connsiteY1" fmla="*/ 0 h 1038759"/>
                <a:gd name="connsiteX2" fmla="*/ 1310850 w 1484011"/>
                <a:gd name="connsiteY2" fmla="*/ 0 h 1038759"/>
                <a:gd name="connsiteX3" fmla="*/ 1484011 w 1484011"/>
                <a:gd name="connsiteY3" fmla="*/ 173161 h 1038759"/>
                <a:gd name="connsiteX4" fmla="*/ 1484011 w 1484011"/>
                <a:gd name="connsiteY4" fmla="*/ 865598 h 1038759"/>
                <a:gd name="connsiteX5" fmla="*/ 1310850 w 1484011"/>
                <a:gd name="connsiteY5" fmla="*/ 1038759 h 1038759"/>
                <a:gd name="connsiteX6" fmla="*/ 173161 w 1484011"/>
                <a:gd name="connsiteY6" fmla="*/ 1038759 h 1038759"/>
                <a:gd name="connsiteX7" fmla="*/ 0 w 1484011"/>
                <a:gd name="connsiteY7" fmla="*/ 865598 h 1038759"/>
                <a:gd name="connsiteX8" fmla="*/ 0 w 1484011"/>
                <a:gd name="connsiteY8" fmla="*/ 173161 h 10387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84011" h="1038759">
                  <a:moveTo>
                    <a:pt x="0" y="173161"/>
                  </a:moveTo>
                  <a:cubicBezTo>
                    <a:pt x="0" y="77527"/>
                    <a:pt x="77527" y="0"/>
                    <a:pt x="173161" y="0"/>
                  </a:cubicBezTo>
                  <a:lnTo>
                    <a:pt x="1310850" y="0"/>
                  </a:lnTo>
                  <a:cubicBezTo>
                    <a:pt x="1406484" y="0"/>
                    <a:pt x="1484011" y="77527"/>
                    <a:pt x="1484011" y="173161"/>
                  </a:cubicBezTo>
                  <a:lnTo>
                    <a:pt x="1484011" y="865598"/>
                  </a:lnTo>
                  <a:cubicBezTo>
                    <a:pt x="1484011" y="961232"/>
                    <a:pt x="1406484" y="1038759"/>
                    <a:pt x="1310850" y="1038759"/>
                  </a:cubicBezTo>
                  <a:lnTo>
                    <a:pt x="173161" y="1038759"/>
                  </a:lnTo>
                  <a:cubicBezTo>
                    <a:pt x="77527" y="1038759"/>
                    <a:pt x="0" y="961232"/>
                    <a:pt x="0" y="865598"/>
                  </a:cubicBezTo>
                  <a:lnTo>
                    <a:pt x="0" y="173161"/>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19297" tIns="119297" rIns="119297" bIns="119297" numCol="1" spcCol="1270" anchor="ctr" anchorCtr="0">
              <a:noAutofit/>
            </a:bodyPr>
            <a:lstStyle/>
            <a:p>
              <a:pPr lvl="0" algn="ctr" defTabSz="800100">
                <a:lnSpc>
                  <a:spcPct val="90000"/>
                </a:lnSpc>
                <a:spcBef>
                  <a:spcPct val="0"/>
                </a:spcBef>
                <a:spcAft>
                  <a:spcPct val="35000"/>
                </a:spcAft>
              </a:pPr>
              <a:r>
                <a:rPr lang="en-IE" sz="1800" kern="1200" dirty="0" smtClean="0"/>
                <a:t>Imbalance Settlement Price</a:t>
              </a:r>
              <a:endParaRPr lang="en-IE" sz="1800" kern="1200" dirty="0"/>
            </a:p>
          </p:txBody>
        </p:sp>
        <p:sp>
          <p:nvSpPr>
            <p:cNvPr id="13" name="Rectangle 12"/>
            <p:cNvSpPr/>
            <p:nvPr/>
          </p:nvSpPr>
          <p:spPr>
            <a:xfrm>
              <a:off x="3459346" y="1417873"/>
              <a:ext cx="1079328" cy="839571"/>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14" name="Bent-Up Arrow 13"/>
            <p:cNvSpPr/>
            <p:nvPr/>
          </p:nvSpPr>
          <p:spPr>
            <a:xfrm rot="5400000">
              <a:off x="3439295" y="3462889"/>
              <a:ext cx="881549" cy="1003613"/>
            </a:xfrm>
            <a:prstGeom prst="bentUpArrow">
              <a:avLst>
                <a:gd name="adj1" fmla="val 32840"/>
                <a:gd name="adj2" fmla="val 25000"/>
                <a:gd name="adj3" fmla="val 35780"/>
              </a:avLst>
            </a:prstGeom>
          </p:spPr>
          <p:style>
            <a:lnRef idx="2">
              <a:schemeClr val="lt1">
                <a:hueOff val="0"/>
                <a:satOff val="0"/>
                <a:lumOff val="0"/>
                <a:alphaOff val="0"/>
              </a:schemeClr>
            </a:lnRef>
            <a:fillRef idx="1">
              <a:schemeClr val="accent1">
                <a:tint val="50000"/>
                <a:hueOff val="0"/>
                <a:satOff val="0"/>
                <a:lumOff val="0"/>
                <a:alphaOff val="0"/>
              </a:schemeClr>
            </a:fillRef>
            <a:effectRef idx="0">
              <a:schemeClr val="accent1">
                <a:tint val="50000"/>
                <a:hueOff val="0"/>
                <a:satOff val="0"/>
                <a:lumOff val="0"/>
                <a:alphaOff val="0"/>
              </a:schemeClr>
            </a:effectRef>
            <a:fontRef idx="minor">
              <a:schemeClr val="lt1">
                <a:hueOff val="0"/>
                <a:satOff val="0"/>
                <a:lumOff val="0"/>
                <a:alphaOff val="0"/>
              </a:schemeClr>
            </a:fontRef>
          </p:style>
        </p:sp>
        <p:sp>
          <p:nvSpPr>
            <p:cNvPr id="15" name="Freeform 14"/>
            <p:cNvSpPr/>
            <p:nvPr/>
          </p:nvSpPr>
          <p:spPr>
            <a:xfrm>
              <a:off x="3205738" y="2485673"/>
              <a:ext cx="1484011" cy="1038759"/>
            </a:xfrm>
            <a:custGeom>
              <a:avLst/>
              <a:gdLst>
                <a:gd name="connsiteX0" fmla="*/ 0 w 1484011"/>
                <a:gd name="connsiteY0" fmla="*/ 173161 h 1038759"/>
                <a:gd name="connsiteX1" fmla="*/ 173161 w 1484011"/>
                <a:gd name="connsiteY1" fmla="*/ 0 h 1038759"/>
                <a:gd name="connsiteX2" fmla="*/ 1310850 w 1484011"/>
                <a:gd name="connsiteY2" fmla="*/ 0 h 1038759"/>
                <a:gd name="connsiteX3" fmla="*/ 1484011 w 1484011"/>
                <a:gd name="connsiteY3" fmla="*/ 173161 h 1038759"/>
                <a:gd name="connsiteX4" fmla="*/ 1484011 w 1484011"/>
                <a:gd name="connsiteY4" fmla="*/ 865598 h 1038759"/>
                <a:gd name="connsiteX5" fmla="*/ 1310850 w 1484011"/>
                <a:gd name="connsiteY5" fmla="*/ 1038759 h 1038759"/>
                <a:gd name="connsiteX6" fmla="*/ 173161 w 1484011"/>
                <a:gd name="connsiteY6" fmla="*/ 1038759 h 1038759"/>
                <a:gd name="connsiteX7" fmla="*/ 0 w 1484011"/>
                <a:gd name="connsiteY7" fmla="*/ 865598 h 1038759"/>
                <a:gd name="connsiteX8" fmla="*/ 0 w 1484011"/>
                <a:gd name="connsiteY8" fmla="*/ 173161 h 10387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84011" h="1038759">
                  <a:moveTo>
                    <a:pt x="0" y="173161"/>
                  </a:moveTo>
                  <a:cubicBezTo>
                    <a:pt x="0" y="77527"/>
                    <a:pt x="77527" y="0"/>
                    <a:pt x="173161" y="0"/>
                  </a:cubicBezTo>
                  <a:lnTo>
                    <a:pt x="1310850" y="0"/>
                  </a:lnTo>
                  <a:cubicBezTo>
                    <a:pt x="1406484" y="0"/>
                    <a:pt x="1484011" y="77527"/>
                    <a:pt x="1484011" y="173161"/>
                  </a:cubicBezTo>
                  <a:lnTo>
                    <a:pt x="1484011" y="865598"/>
                  </a:lnTo>
                  <a:cubicBezTo>
                    <a:pt x="1484011" y="961232"/>
                    <a:pt x="1406484" y="1038759"/>
                    <a:pt x="1310850" y="1038759"/>
                  </a:cubicBezTo>
                  <a:lnTo>
                    <a:pt x="173161" y="1038759"/>
                  </a:lnTo>
                  <a:cubicBezTo>
                    <a:pt x="77527" y="1038759"/>
                    <a:pt x="0" y="961232"/>
                    <a:pt x="0" y="865598"/>
                  </a:cubicBezTo>
                  <a:lnTo>
                    <a:pt x="0" y="173161"/>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19297" tIns="119297" rIns="119297" bIns="119297" numCol="1" spcCol="1270" anchor="ctr" anchorCtr="0">
              <a:noAutofit/>
            </a:bodyPr>
            <a:lstStyle/>
            <a:p>
              <a:pPr lvl="0" algn="ctr" defTabSz="800100">
                <a:lnSpc>
                  <a:spcPct val="90000"/>
                </a:lnSpc>
                <a:spcBef>
                  <a:spcPct val="0"/>
                </a:spcBef>
                <a:spcAft>
                  <a:spcPct val="35000"/>
                </a:spcAft>
              </a:pPr>
              <a:r>
                <a:rPr lang="en-IE" sz="1800" kern="1200" dirty="0" smtClean="0"/>
                <a:t>Market </a:t>
              </a:r>
              <a:r>
                <a:rPr lang="en-IE" dirty="0"/>
                <a:t>B</a:t>
              </a:r>
              <a:r>
                <a:rPr lang="en-IE" sz="1800" kern="1200" dirty="0" smtClean="0"/>
                <a:t>ackup Price</a:t>
              </a:r>
              <a:endParaRPr lang="en-IE" sz="1800" kern="1200" dirty="0"/>
            </a:p>
          </p:txBody>
        </p:sp>
        <p:sp>
          <p:nvSpPr>
            <p:cNvPr id="16" name="Rectangle 15"/>
            <p:cNvSpPr/>
            <p:nvPr/>
          </p:nvSpPr>
          <p:spPr>
            <a:xfrm>
              <a:off x="4689749" y="2584743"/>
              <a:ext cx="1079328" cy="839571"/>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17" name="Bent-Up Arrow 16"/>
            <p:cNvSpPr/>
            <p:nvPr/>
          </p:nvSpPr>
          <p:spPr>
            <a:xfrm rot="5400000">
              <a:off x="5118817" y="4433686"/>
              <a:ext cx="881549" cy="1395762"/>
            </a:xfrm>
            <a:prstGeom prst="bentUpArrow">
              <a:avLst>
                <a:gd name="adj1" fmla="val 32840"/>
                <a:gd name="adj2" fmla="val 25000"/>
                <a:gd name="adj3" fmla="val 35780"/>
              </a:avLst>
            </a:prstGeom>
          </p:spPr>
          <p:style>
            <a:lnRef idx="2">
              <a:schemeClr val="lt1">
                <a:hueOff val="0"/>
                <a:satOff val="0"/>
                <a:lumOff val="0"/>
                <a:alphaOff val="0"/>
              </a:schemeClr>
            </a:lnRef>
            <a:fillRef idx="1">
              <a:schemeClr val="accent1">
                <a:tint val="50000"/>
                <a:hueOff val="0"/>
                <a:satOff val="0"/>
                <a:lumOff val="0"/>
                <a:alphaOff val="0"/>
              </a:schemeClr>
            </a:fillRef>
            <a:effectRef idx="0">
              <a:schemeClr val="accent1">
                <a:tint val="50000"/>
                <a:hueOff val="0"/>
                <a:satOff val="0"/>
                <a:lumOff val="0"/>
                <a:alphaOff val="0"/>
              </a:schemeClr>
            </a:effectRef>
            <a:fontRef idx="minor">
              <a:schemeClr val="lt1">
                <a:hueOff val="0"/>
                <a:satOff val="0"/>
                <a:lumOff val="0"/>
                <a:alphaOff val="0"/>
              </a:schemeClr>
            </a:fontRef>
          </p:style>
        </p:sp>
        <p:sp>
          <p:nvSpPr>
            <p:cNvPr id="18" name="Freeform 17"/>
            <p:cNvSpPr/>
            <p:nvPr/>
          </p:nvSpPr>
          <p:spPr>
            <a:xfrm>
              <a:off x="4436141" y="3652543"/>
              <a:ext cx="2209103" cy="1038759"/>
            </a:xfrm>
            <a:custGeom>
              <a:avLst/>
              <a:gdLst>
                <a:gd name="connsiteX0" fmla="*/ 0 w 1484011"/>
                <a:gd name="connsiteY0" fmla="*/ 173161 h 1038759"/>
                <a:gd name="connsiteX1" fmla="*/ 173161 w 1484011"/>
                <a:gd name="connsiteY1" fmla="*/ 0 h 1038759"/>
                <a:gd name="connsiteX2" fmla="*/ 1310850 w 1484011"/>
                <a:gd name="connsiteY2" fmla="*/ 0 h 1038759"/>
                <a:gd name="connsiteX3" fmla="*/ 1484011 w 1484011"/>
                <a:gd name="connsiteY3" fmla="*/ 173161 h 1038759"/>
                <a:gd name="connsiteX4" fmla="*/ 1484011 w 1484011"/>
                <a:gd name="connsiteY4" fmla="*/ 865598 h 1038759"/>
                <a:gd name="connsiteX5" fmla="*/ 1310850 w 1484011"/>
                <a:gd name="connsiteY5" fmla="*/ 1038759 h 1038759"/>
                <a:gd name="connsiteX6" fmla="*/ 173161 w 1484011"/>
                <a:gd name="connsiteY6" fmla="*/ 1038759 h 1038759"/>
                <a:gd name="connsiteX7" fmla="*/ 0 w 1484011"/>
                <a:gd name="connsiteY7" fmla="*/ 865598 h 1038759"/>
                <a:gd name="connsiteX8" fmla="*/ 0 w 1484011"/>
                <a:gd name="connsiteY8" fmla="*/ 173161 h 10387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84011" h="1038759">
                  <a:moveTo>
                    <a:pt x="0" y="173161"/>
                  </a:moveTo>
                  <a:cubicBezTo>
                    <a:pt x="0" y="77527"/>
                    <a:pt x="77527" y="0"/>
                    <a:pt x="173161" y="0"/>
                  </a:cubicBezTo>
                  <a:lnTo>
                    <a:pt x="1310850" y="0"/>
                  </a:lnTo>
                  <a:cubicBezTo>
                    <a:pt x="1406484" y="0"/>
                    <a:pt x="1484011" y="77527"/>
                    <a:pt x="1484011" y="173161"/>
                  </a:cubicBezTo>
                  <a:lnTo>
                    <a:pt x="1484011" y="865598"/>
                  </a:lnTo>
                  <a:cubicBezTo>
                    <a:pt x="1484011" y="961232"/>
                    <a:pt x="1406484" y="1038759"/>
                    <a:pt x="1310850" y="1038759"/>
                  </a:cubicBezTo>
                  <a:lnTo>
                    <a:pt x="173161" y="1038759"/>
                  </a:lnTo>
                  <a:cubicBezTo>
                    <a:pt x="77527" y="1038759"/>
                    <a:pt x="0" y="961232"/>
                    <a:pt x="0" y="865598"/>
                  </a:cubicBezTo>
                  <a:lnTo>
                    <a:pt x="0" y="173161"/>
                  </a:lnTo>
                  <a:close/>
                </a:path>
              </a:pathLst>
            </a:custGeom>
            <a:solidFill>
              <a:schemeClr val="accent2">
                <a:lumMod val="60000"/>
                <a:lumOff val="4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19297" tIns="119297" rIns="119297" bIns="119297" numCol="1" spcCol="1270" anchor="ctr" anchorCtr="0">
              <a:noAutofit/>
            </a:bodyPr>
            <a:lstStyle/>
            <a:p>
              <a:pPr lvl="0" algn="ctr" defTabSz="800100">
                <a:lnSpc>
                  <a:spcPct val="90000"/>
                </a:lnSpc>
                <a:spcBef>
                  <a:spcPct val="0"/>
                </a:spcBef>
                <a:spcAft>
                  <a:spcPct val="35000"/>
                </a:spcAft>
              </a:pPr>
              <a:r>
                <a:rPr lang="en-IE" sz="1800" b="1" kern="1200" dirty="0" smtClean="0"/>
                <a:t>Pre-published Backup Imbalance Price based on DAM</a:t>
              </a:r>
              <a:endParaRPr lang="en-IE" sz="1800" b="1" kern="1200" dirty="0"/>
            </a:p>
          </p:txBody>
        </p:sp>
        <p:sp>
          <p:nvSpPr>
            <p:cNvPr id="19" name="Rectangle 18"/>
            <p:cNvSpPr/>
            <p:nvPr/>
          </p:nvSpPr>
          <p:spPr>
            <a:xfrm>
              <a:off x="5920152" y="3751613"/>
              <a:ext cx="1079328" cy="839571"/>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20" name="Freeform 19"/>
            <p:cNvSpPr/>
            <p:nvPr/>
          </p:nvSpPr>
          <p:spPr>
            <a:xfrm>
              <a:off x="6257474" y="4819412"/>
              <a:ext cx="1484011" cy="1038759"/>
            </a:xfrm>
            <a:custGeom>
              <a:avLst/>
              <a:gdLst>
                <a:gd name="connsiteX0" fmla="*/ 0 w 1484011"/>
                <a:gd name="connsiteY0" fmla="*/ 173161 h 1038759"/>
                <a:gd name="connsiteX1" fmla="*/ 173161 w 1484011"/>
                <a:gd name="connsiteY1" fmla="*/ 0 h 1038759"/>
                <a:gd name="connsiteX2" fmla="*/ 1310850 w 1484011"/>
                <a:gd name="connsiteY2" fmla="*/ 0 h 1038759"/>
                <a:gd name="connsiteX3" fmla="*/ 1484011 w 1484011"/>
                <a:gd name="connsiteY3" fmla="*/ 173161 h 1038759"/>
                <a:gd name="connsiteX4" fmla="*/ 1484011 w 1484011"/>
                <a:gd name="connsiteY4" fmla="*/ 865598 h 1038759"/>
                <a:gd name="connsiteX5" fmla="*/ 1310850 w 1484011"/>
                <a:gd name="connsiteY5" fmla="*/ 1038759 h 1038759"/>
                <a:gd name="connsiteX6" fmla="*/ 173161 w 1484011"/>
                <a:gd name="connsiteY6" fmla="*/ 1038759 h 1038759"/>
                <a:gd name="connsiteX7" fmla="*/ 0 w 1484011"/>
                <a:gd name="connsiteY7" fmla="*/ 865598 h 1038759"/>
                <a:gd name="connsiteX8" fmla="*/ 0 w 1484011"/>
                <a:gd name="connsiteY8" fmla="*/ 173161 h 10387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84011" h="1038759">
                  <a:moveTo>
                    <a:pt x="0" y="173161"/>
                  </a:moveTo>
                  <a:cubicBezTo>
                    <a:pt x="0" y="77527"/>
                    <a:pt x="77527" y="0"/>
                    <a:pt x="173161" y="0"/>
                  </a:cubicBezTo>
                  <a:lnTo>
                    <a:pt x="1310850" y="0"/>
                  </a:lnTo>
                  <a:cubicBezTo>
                    <a:pt x="1406484" y="0"/>
                    <a:pt x="1484011" y="77527"/>
                    <a:pt x="1484011" y="173161"/>
                  </a:cubicBezTo>
                  <a:lnTo>
                    <a:pt x="1484011" y="865598"/>
                  </a:lnTo>
                  <a:cubicBezTo>
                    <a:pt x="1484011" y="961232"/>
                    <a:pt x="1406484" y="1038759"/>
                    <a:pt x="1310850" y="1038759"/>
                  </a:cubicBezTo>
                  <a:lnTo>
                    <a:pt x="173161" y="1038759"/>
                  </a:lnTo>
                  <a:cubicBezTo>
                    <a:pt x="77527" y="1038759"/>
                    <a:pt x="0" y="961232"/>
                    <a:pt x="0" y="865598"/>
                  </a:cubicBezTo>
                  <a:lnTo>
                    <a:pt x="0" y="173161"/>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19297" tIns="119297" rIns="119297" bIns="119297" numCol="1" spcCol="1270" anchor="ctr" anchorCtr="0">
              <a:noAutofit/>
            </a:bodyPr>
            <a:lstStyle/>
            <a:p>
              <a:pPr lvl="0" algn="ctr" defTabSz="800100">
                <a:lnSpc>
                  <a:spcPct val="90000"/>
                </a:lnSpc>
                <a:spcBef>
                  <a:spcPct val="0"/>
                </a:spcBef>
                <a:spcAft>
                  <a:spcPct val="35000"/>
                </a:spcAft>
              </a:pPr>
              <a:r>
                <a:rPr lang="en-IE" sz="1800" kern="1200" dirty="0" smtClean="0"/>
                <a:t>Most Recent Imbalance Price</a:t>
              </a:r>
              <a:endParaRPr lang="en-IE" sz="1800" kern="1200" dirty="0"/>
            </a:p>
          </p:txBody>
        </p:sp>
      </p:grpSp>
      <p:sp>
        <p:nvSpPr>
          <p:cNvPr id="21" name="TextBox 20"/>
          <p:cNvSpPr txBox="1"/>
          <p:nvPr/>
        </p:nvSpPr>
        <p:spPr>
          <a:xfrm>
            <a:off x="2086822" y="2866028"/>
            <a:ext cx="1457609" cy="276999"/>
          </a:xfrm>
          <a:prstGeom prst="rect">
            <a:avLst/>
          </a:prstGeom>
          <a:noFill/>
        </p:spPr>
        <p:txBody>
          <a:bodyPr wrap="square" rtlCol="0">
            <a:spAutoFit/>
          </a:bodyPr>
          <a:lstStyle/>
          <a:p>
            <a:r>
              <a:rPr lang="en-IE" sz="1200" b="1" dirty="0" smtClean="0"/>
              <a:t>Not Available</a:t>
            </a:r>
            <a:endParaRPr lang="en-IE" sz="1200" b="1" dirty="0"/>
          </a:p>
        </p:txBody>
      </p:sp>
      <p:sp>
        <p:nvSpPr>
          <p:cNvPr id="22" name="TextBox 21"/>
          <p:cNvSpPr txBox="1"/>
          <p:nvPr/>
        </p:nvSpPr>
        <p:spPr>
          <a:xfrm>
            <a:off x="3325996" y="4035147"/>
            <a:ext cx="1457609" cy="276999"/>
          </a:xfrm>
          <a:prstGeom prst="rect">
            <a:avLst/>
          </a:prstGeom>
          <a:noFill/>
        </p:spPr>
        <p:txBody>
          <a:bodyPr wrap="square" rtlCol="0">
            <a:spAutoFit/>
          </a:bodyPr>
          <a:lstStyle/>
          <a:p>
            <a:r>
              <a:rPr lang="en-IE" sz="1200" b="1" dirty="0" smtClean="0"/>
              <a:t>Not Available</a:t>
            </a:r>
            <a:endParaRPr lang="en-IE" sz="1200" b="1" dirty="0"/>
          </a:p>
        </p:txBody>
      </p:sp>
      <p:sp>
        <p:nvSpPr>
          <p:cNvPr id="23" name="TextBox 22"/>
          <p:cNvSpPr txBox="1"/>
          <p:nvPr/>
        </p:nvSpPr>
        <p:spPr>
          <a:xfrm>
            <a:off x="4869588" y="5200291"/>
            <a:ext cx="1457609" cy="276999"/>
          </a:xfrm>
          <a:prstGeom prst="rect">
            <a:avLst/>
          </a:prstGeom>
          <a:noFill/>
        </p:spPr>
        <p:txBody>
          <a:bodyPr wrap="square" rtlCol="0">
            <a:spAutoFit/>
          </a:bodyPr>
          <a:lstStyle/>
          <a:p>
            <a:r>
              <a:rPr lang="en-IE" sz="1200" b="1" dirty="0" smtClean="0"/>
              <a:t>Not Available</a:t>
            </a:r>
            <a:endParaRPr lang="en-IE" sz="1200" b="1" dirty="0"/>
          </a:p>
        </p:txBody>
      </p:sp>
    </p:spTree>
    <p:extLst>
      <p:ext uri="{BB962C8B-B14F-4D97-AF65-F5344CB8AC3E}">
        <p14:creationId xmlns:p14="http://schemas.microsoft.com/office/powerpoint/2010/main" xmlns="" val="750790473"/>
      </p:ext>
    </p:extLst>
  </p:cSld>
  <p:clrMapOvr>
    <a:masterClrMapping/>
  </p:clrMapOvr>
  <p:timing>
    <p:tnLst>
      <p:par>
        <p:cTn id="1" dur="indefinite" restart="never" nodeType="tmRoot"/>
      </p:par>
    </p:tnLst>
  </p:timing>
</p:sld>
</file>

<file path=ppt/theme/theme1.xml><?xml version="1.0" encoding="utf-8"?>
<a:theme xmlns:a="http://schemas.openxmlformats.org/drawingml/2006/main" name="1_I-SEM – Market Rules Working Group">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Modification Document" ma:contentTypeID="0x010100269864AADB634B43A1DAFE75AB6B7AEA00E694DBD827E2A74DAF8DBA9CA236CE9A" ma:contentTypeVersion="10" ma:contentTypeDescription="" ma:contentTypeScope="" ma:versionID="76444a00e0d344046184e9be4e4b7bda">
  <xsd:schema xmlns:xsd="http://www.w3.org/2001/XMLSchema" xmlns:p="http://schemas.microsoft.com/office/2006/metadata/properties" xmlns:ns2="f69c7b9a-bbed-41f8-b24c-bbeb71979adf" xmlns:ns3="bd8dd43f-48f8-46ce-9b8d-78f402b7750b" targetNamespace="http://schemas.microsoft.com/office/2006/metadata/properties" ma:root="true" ma:fieldsID="9f63ddca8ac484b9842f993b74a9b250" ns2:_="" ns3:_="">
    <xsd:import namespace="f69c7b9a-bbed-41f8-b24c-bbeb71979adf"/>
    <xsd:import namespace="bd8dd43f-48f8-46ce-9b8d-78f402b7750b"/>
    <xsd:element name="properties">
      <xsd:complexType>
        <xsd:sequence>
          <xsd:element name="documentManagement">
            <xsd:complexType>
              <xsd:all>
                <xsd:element ref="ns2:FromMMT" minOccurs="0"/>
                <xsd:element ref="ns2:MMTID" minOccurs="0"/>
                <xsd:element ref="ns3:ModID" minOccurs="0"/>
              </xsd:all>
            </xsd:complexType>
          </xsd:element>
        </xsd:sequence>
      </xsd:complexType>
    </xsd:element>
  </xsd:schema>
  <xsd:schema xmlns:xsd="http://www.w3.org/2001/XMLSchema" xmlns:dms="http://schemas.microsoft.com/office/2006/documentManagement/types" targetNamespace="f69c7b9a-bbed-41f8-b24c-bbeb71979adf" elementFormDefault="qualified">
    <xsd:import namespace="http://schemas.microsoft.com/office/2006/documentManagement/types"/>
    <xsd:element name="FromMMT" ma:index="1" nillable="true" ma:displayName="From MMT" ma:default="0" ma:description="Indicates if the item was published from MMT" ma:internalName="FromMMT">
      <xsd:simpleType>
        <xsd:restriction base="dms:Boolean"/>
      </xsd:simpleType>
    </xsd:element>
    <xsd:element name="MMTID" ma:index="2" nillable="true" ma:displayName="MMT ID" ma:decimals="0" ma:internalName="MMTID" ma:percentage="FALSE">
      <xsd:simpleType>
        <xsd:restriction base="dms:Number"/>
      </xsd:simpleType>
    </xsd:element>
  </xsd:schema>
  <xsd:schema xmlns:xsd="http://www.w3.org/2001/XMLSchema" xmlns:dms="http://schemas.microsoft.com/office/2006/documentManagement/types" targetNamespace="bd8dd43f-48f8-46ce-9b8d-78f402b7750b" elementFormDefault="qualified">
    <xsd:import namespace="http://schemas.microsoft.com/office/2006/documentManagement/types"/>
    <xsd:element name="ModID" ma:index="3" nillable="true" ma:displayName="Mod ID" ma:list="{fe5fb5e6-2196-48f2-87cb-9a5f0541640f}" ma:internalName="ModID" ma:showField="ModificationID">
      <xsd:simpleType>
        <xsd:restriction base="dms:Lookup"/>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9" ma:displayName="Content Type"/>
        <xsd:element ref="dc:title" minOccurs="0" maxOccurs="1" ma:index="0"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FromMMT xmlns="f69c7b9a-bbed-41f8-b24c-bbeb71979adf">true</FromMMT>
    <MMTID xmlns="f69c7b9a-bbed-41f8-b24c-bbeb71979adf">1916</MMTID>
    <ModID xmlns="bd8dd43f-48f8-46ce-9b8d-78f402b7750b">767</ModID>
  </documentManagement>
</p:properties>
</file>

<file path=customXml/itemProps1.xml><?xml version="1.0" encoding="utf-8"?>
<ds:datastoreItem xmlns:ds="http://schemas.openxmlformats.org/officeDocument/2006/customXml" ds:itemID="{3B0D727E-B77A-45EC-9376-131E426F5460}"/>
</file>

<file path=customXml/itemProps2.xml><?xml version="1.0" encoding="utf-8"?>
<ds:datastoreItem xmlns:ds="http://schemas.openxmlformats.org/officeDocument/2006/customXml" ds:itemID="{73895034-ADD5-4FC3-B151-9195C055622C}"/>
</file>

<file path=customXml/itemProps3.xml><?xml version="1.0" encoding="utf-8"?>
<ds:datastoreItem xmlns:ds="http://schemas.openxmlformats.org/officeDocument/2006/customXml" ds:itemID="{CC419292-EECB-45C6-8B4A-32FC6D6B6613}"/>
</file>

<file path=docProps/app.xml><?xml version="1.0" encoding="utf-8"?>
<Properties xmlns="http://schemas.openxmlformats.org/officeDocument/2006/extended-properties" xmlns:vt="http://schemas.openxmlformats.org/officeDocument/2006/docPropsVTypes">
  <TotalTime>12714</TotalTime>
  <Words>476</Words>
  <Application>Microsoft Office PowerPoint</Application>
  <PresentationFormat>On-screen Show (4:3)</PresentationFormat>
  <Paragraphs>180</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1_I-SEM – Market Rules Working Group</vt:lpstr>
      <vt:lpstr>Slide 1</vt:lpstr>
      <vt:lpstr>Background</vt:lpstr>
      <vt:lpstr>Background</vt:lpstr>
      <vt:lpstr>Background</vt:lpstr>
      <vt:lpstr>Background</vt:lpstr>
      <vt:lpstr>Current Process</vt:lpstr>
      <vt:lpstr>Rationale for Modification</vt:lpstr>
      <vt:lpstr>Proposal</vt:lpstr>
      <vt:lpstr>Proposed Process</vt:lpstr>
      <vt:lpstr>Justification</vt:lpstr>
      <vt:lpstr>Discussion</vt:lpstr>
    </vt:vector>
  </TitlesOfParts>
  <Company>EirGrid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dc:title>
  <dc:creator>Mark Needham</dc:creator>
  <cp:lastModifiedBy>slinnane</cp:lastModifiedBy>
  <cp:revision>954</cp:revision>
  <cp:lastPrinted>2018-09-05T04:43:48Z</cp:lastPrinted>
  <dcterms:created xsi:type="dcterms:W3CDTF">2016-03-09T09:46:02Z</dcterms:created>
  <dcterms:modified xsi:type="dcterms:W3CDTF">2018-09-05T12:56:36Z</dcterms:modified>
  <cp:contentType>Modification Document</cp:contentTyp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0x010100269864AADB634B43A1DAFE75AB6B7AEA00E694DBD827E2A74DAF8DBA9CA236CE9A</vt:lpwstr>
  </property>
  <property fmtid="{D5CDD505-2E9C-101B-9397-08002B2CF9AE}" pid="3" name="Doc Type">
    <vt:lpwstr>A</vt:lpwstr>
  </property>
  <property fmtid="{D5CDD505-2E9C-101B-9397-08002B2CF9AE}" pid="4" name="File Category">
    <vt:lpwstr>9;#Presentation|12756bda-ff4b-4d1a-bf18-0ce42192d00c</vt:lpwstr>
  </property>
  <property fmtid="{D5CDD505-2E9C-101B-9397-08002B2CF9AE}" pid="5" name="iab7cdb7554d4997ae876b11632fa575">
    <vt:lpwstr>Presentation12756bda-ff4b-4d1a-bf18-0ce42192d00c</vt:lpwstr>
  </property>
  <property fmtid="{D5CDD505-2E9C-101B-9397-08002B2CF9AE}" pid="6" name="TaxCatchAll">
    <vt:lpwstr>9</vt:lpwstr>
  </property>
  <property fmtid="{D5CDD505-2E9C-101B-9397-08002B2CF9AE}" pid="7" name="Copy to Website">
    <vt:lpwstr>true</vt:lpwstr>
  </property>
  <property fmtid="{D5CDD505-2E9C-101B-9397-08002B2CF9AE}" pid="8" name="Mod ID">
    <vt:lpwstr>1105</vt:lpwstr>
  </property>
  <property fmtid="{D5CDD505-2E9C-101B-9397-08002B2CF9AE}" pid="9" name="Year of Modification Proposal">
    <vt:lpwstr>2018</vt:lpwstr>
  </property>
  <property fmtid="{D5CDD505-2E9C-101B-9397-08002B2CF9AE}" pid="10" name="Document Type">
    <vt:lpwstr>Slides</vt:lpwstr>
  </property>
  <property fmtid="{D5CDD505-2E9C-101B-9397-08002B2CF9AE}" pid="11" name="Copy to Website Date">
    <vt:lpwstr>2018-09-07T11:13:00+00:00</vt:lpwstr>
  </property>
  <property fmtid="{D5CDD505-2E9C-101B-9397-08002B2CF9AE}" pid="12" name="Copy Status">
    <vt:lpwstr>Success!</vt:lpwstr>
  </property>
  <property fmtid="{D5CDD505-2E9C-101B-9397-08002B2CF9AE}" pid="14" name="_CopySource">
    <vt:lpwstr>18 09 06  Imbalance Price Modification.pptx</vt:lpwstr>
  </property>
  <property fmtid="{D5CDD505-2E9C-101B-9397-08002B2CF9AE}" pid="15" name="Order">
    <vt:r8>391900</vt:r8>
  </property>
</Properties>
</file>