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72" r:id="rId4"/>
  </p:sldMasterIdLst>
  <p:notesMasterIdLst>
    <p:notesMasterId r:id="rId16"/>
  </p:notesMasterIdLst>
  <p:handoutMasterIdLst>
    <p:handoutMasterId r:id="rId17"/>
  </p:handoutMasterIdLst>
  <p:sldIdLst>
    <p:sldId id="1291" r:id="rId5"/>
    <p:sldId id="1299" r:id="rId6"/>
    <p:sldId id="1307" r:id="rId7"/>
    <p:sldId id="1308" r:id="rId8"/>
    <p:sldId id="1309" r:id="rId9"/>
    <p:sldId id="1301" r:id="rId10"/>
    <p:sldId id="1302" r:id="rId11"/>
    <p:sldId id="1303" r:id="rId12"/>
    <p:sldId id="1304" r:id="rId13"/>
    <p:sldId id="1305" r:id="rId14"/>
    <p:sldId id="1306" r:id="rId15"/>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rter, Ray" initials="RP" lastIdx="24" clrIdx="0"/>
  <p:cmAuthor id="1" name="Haughton, Louise" initials="HL" lastIdx="1" clrIdx="1"/>
  <p:cmAuthor id="2" name="Plunkett, Laura" initials="PL"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F81BD"/>
    <a:srgbClr val="D0D8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01" autoAdjust="0"/>
    <p:restoredTop sz="83459" autoAdjust="0"/>
  </p:normalViewPr>
  <p:slideViewPr>
    <p:cSldViewPr>
      <p:cViewPr>
        <p:scale>
          <a:sx n="80" d="100"/>
          <a:sy n="80" d="100"/>
        </p:scale>
        <p:origin x="-2616" y="-444"/>
      </p:cViewPr>
      <p:guideLst>
        <p:guide orient="horz" pos="2160"/>
        <p:guide pos="2880"/>
      </p:guideLst>
    </p:cSldViewPr>
  </p:slideViewPr>
  <p:outlineViewPr>
    <p:cViewPr>
      <p:scale>
        <a:sx n="33" d="100"/>
        <a:sy n="33" d="100"/>
      </p:scale>
      <p:origin x="0" y="-2574"/>
    </p:cViewPr>
  </p:outlineViewPr>
  <p:notesTextViewPr>
    <p:cViewPr>
      <p:scale>
        <a:sx n="1" d="1"/>
        <a:sy n="1" d="1"/>
      </p:scale>
      <p:origin x="0" y="0"/>
    </p:cViewPr>
  </p:notesTextViewPr>
  <p:sorterViewPr>
    <p:cViewPr>
      <p:scale>
        <a:sx n="100" d="100"/>
        <a:sy n="100" d="100"/>
      </p:scale>
      <p:origin x="0" y="72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F01BE1F1-B782-4916-98A8-7CC9E11A2DA2}" type="presOf" srcId="{B53502B7-CFD9-4D79-A7B6-A209BE8CBF2D}" destId="{BCBE42DD-E755-40FA-869D-120EE8F7268F}" srcOrd="0" destOrd="0" presId="urn:microsoft.com/office/officeart/2005/8/layout/vList2"/>
    <dgm:cxn modelId="{330ABF8E-F1A3-4D52-89B0-1D015124BACC}" type="presOf" srcId="{0892F4D6-8279-418A-8AE9-47AF4E299AA2}" destId="{E48EDA4C-8A74-43CF-ADF1-DB0F43C3695D}" srcOrd="0" destOrd="0" presId="urn:microsoft.com/office/officeart/2005/8/layout/vList2"/>
    <dgm:cxn modelId="{B5142195-89D3-4BBA-9E4A-0879ADF532CA}"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endParaRPr lang="en-US" dirty="0"/>
        </a:p>
      </dgm:t>
    </dgm:pt>
    <dgm:pt modelId="{D34407FC-6F72-487A-85DD-8DA938FCE5A3}" type="sibTrans" cxnId="{BAE352BB-8646-4521-9667-4637C6E72F35}">
      <dgm:prSet/>
      <dgm:spPr/>
      <dgm:t>
        <a:bodyPr/>
        <a:lstStyle/>
        <a:p>
          <a:endParaRPr lang="en-US"/>
        </a:p>
      </dgm:t>
    </dgm:pt>
    <dgm:pt modelId="{A2045A31-7D50-4EC7-A496-4FB444941F00}" type="par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A99924AE-F3FD-4EB3-9734-5DE38C63B9B2}" type="presOf" srcId="{0892F4D6-8279-418A-8AE9-47AF4E299AA2}" destId="{E48EDA4C-8A74-43CF-ADF1-DB0F43C3695D}" srcOrd="0" destOrd="0" presId="urn:microsoft.com/office/officeart/2005/8/layout/vList2"/>
    <dgm:cxn modelId="{D8F2EF17-BE10-43AF-A4A7-216F72C23A2D}" type="presOf" srcId="{B53502B7-CFD9-4D79-A7B6-A209BE8CBF2D}" destId="{BCBE42DD-E755-40FA-869D-120EE8F7268F}" srcOrd="0" destOrd="0" presId="urn:microsoft.com/office/officeart/2005/8/layout/vList2"/>
    <dgm:cxn modelId="{B123CFA9-DCC3-4358-85ED-2689BD8B43CE}"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endParaRPr lang="en-US" dirty="0"/>
        </a:p>
      </dgm:t>
    </dgm:pt>
    <dgm:pt modelId="{D34407FC-6F72-487A-85DD-8DA938FCE5A3}" type="sibTrans" cxnId="{BAE352BB-8646-4521-9667-4637C6E72F35}">
      <dgm:prSet/>
      <dgm:spPr/>
      <dgm:t>
        <a:bodyPr/>
        <a:lstStyle/>
        <a:p>
          <a:endParaRPr lang="en-US"/>
        </a:p>
      </dgm:t>
    </dgm:pt>
    <dgm:pt modelId="{A2045A31-7D50-4EC7-A496-4FB444941F00}" type="par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6C722276-0826-419B-813B-7E5591044082}" type="presOf" srcId="{B53502B7-CFD9-4D79-A7B6-A209BE8CBF2D}" destId="{BCBE42DD-E755-40FA-869D-120EE8F7268F}" srcOrd="0" destOrd="0" presId="urn:microsoft.com/office/officeart/2005/8/layout/vList2"/>
    <dgm:cxn modelId="{958C3194-4D03-4BA7-A924-454D7A864BF2}" type="presOf" srcId="{0892F4D6-8279-418A-8AE9-47AF4E299AA2}" destId="{E48EDA4C-8A74-43CF-ADF1-DB0F43C3695D}" srcOrd="0" destOrd="0" presId="urn:microsoft.com/office/officeart/2005/8/layout/vList2"/>
    <dgm:cxn modelId="{B1D8D622-A74B-487E-B85F-7CE9D6139D3B}"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endParaRPr lang="en-US" dirty="0"/>
        </a:p>
      </dgm:t>
    </dgm:pt>
    <dgm:pt modelId="{D34407FC-6F72-487A-85DD-8DA938FCE5A3}" type="sibTrans" cxnId="{BAE352BB-8646-4521-9667-4637C6E72F35}">
      <dgm:prSet/>
      <dgm:spPr/>
      <dgm:t>
        <a:bodyPr/>
        <a:lstStyle/>
        <a:p>
          <a:endParaRPr lang="en-US"/>
        </a:p>
      </dgm:t>
    </dgm:pt>
    <dgm:pt modelId="{A2045A31-7D50-4EC7-A496-4FB444941F00}" type="par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IE"/>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IE"/>
        </a:p>
      </dgm:t>
    </dgm:pt>
  </dgm:ptLst>
  <dgm:cxnLst>
    <dgm:cxn modelId="{BAE352BB-8646-4521-9667-4637C6E72F35}" srcId="{0892F4D6-8279-418A-8AE9-47AF4E299AA2}" destId="{B53502B7-CFD9-4D79-A7B6-A209BE8CBF2D}" srcOrd="0" destOrd="0" parTransId="{A2045A31-7D50-4EC7-A496-4FB444941F00}" sibTransId="{D34407FC-6F72-487A-85DD-8DA938FCE5A3}"/>
    <dgm:cxn modelId="{39F812F7-F306-460A-B3AA-650086013B59}" type="presOf" srcId="{B53502B7-CFD9-4D79-A7B6-A209BE8CBF2D}" destId="{BCBE42DD-E755-40FA-869D-120EE8F7268F}" srcOrd="0" destOrd="0" presId="urn:microsoft.com/office/officeart/2005/8/layout/vList2"/>
    <dgm:cxn modelId="{A6F6DEE0-5538-402B-8E35-FA7791844244}" type="presOf" srcId="{0892F4D6-8279-418A-8AE9-47AF4E299AA2}" destId="{E48EDA4C-8A74-43CF-ADF1-DB0F43C3695D}" srcOrd="0" destOrd="0" presId="urn:microsoft.com/office/officeart/2005/8/layout/vList2"/>
    <dgm:cxn modelId="{B78E6FEB-155C-4221-8470-A707ABD8EBBA}"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938155-900B-45C7-B934-6D6051C4D9D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IE"/>
        </a:p>
      </dgm:t>
    </dgm:pt>
    <dgm:pt modelId="{AD87AF0D-5A0C-4ED3-8877-D97295479CFA}">
      <dgm:prSet phldrT="[Text]"/>
      <dgm:spPr/>
      <dgm:t>
        <a:bodyPr/>
        <a:lstStyle/>
        <a:p>
          <a:r>
            <a:rPr lang="en-IE" dirty="0" smtClean="0"/>
            <a:t>Imbalance Settlement Price</a:t>
          </a:r>
          <a:endParaRPr lang="en-IE" dirty="0"/>
        </a:p>
      </dgm:t>
    </dgm:pt>
    <dgm:pt modelId="{20BB8FD9-6097-44C1-9D79-2A69C4ACF69D}" type="parTrans" cxnId="{33B3C5CA-392B-438F-B33C-2CF8A75E9F85}">
      <dgm:prSet/>
      <dgm:spPr/>
      <dgm:t>
        <a:bodyPr/>
        <a:lstStyle/>
        <a:p>
          <a:endParaRPr lang="en-IE"/>
        </a:p>
      </dgm:t>
    </dgm:pt>
    <dgm:pt modelId="{015669A5-1F5F-4E3E-88C1-6B76072A8D0F}" type="sibTrans" cxnId="{33B3C5CA-392B-438F-B33C-2CF8A75E9F85}">
      <dgm:prSet/>
      <dgm:spPr/>
      <dgm:t>
        <a:bodyPr/>
        <a:lstStyle/>
        <a:p>
          <a:endParaRPr lang="en-IE"/>
        </a:p>
      </dgm:t>
    </dgm:pt>
    <dgm:pt modelId="{8EC48EE6-4015-402A-9E62-86930689B4F6}">
      <dgm:prSet phldrT="[Text]"/>
      <dgm:spPr/>
      <dgm:t>
        <a:bodyPr/>
        <a:lstStyle/>
        <a:p>
          <a:r>
            <a:rPr lang="en-IE" dirty="0" smtClean="0"/>
            <a:t>Market Backup Price</a:t>
          </a:r>
          <a:endParaRPr lang="en-IE" dirty="0"/>
        </a:p>
      </dgm:t>
    </dgm:pt>
    <dgm:pt modelId="{8922FEBB-D834-4260-ACC6-2871400B1765}" type="parTrans" cxnId="{C0CE097F-6CCC-461F-82A6-716BBF7DBBCE}">
      <dgm:prSet/>
      <dgm:spPr/>
      <dgm:t>
        <a:bodyPr/>
        <a:lstStyle/>
        <a:p>
          <a:endParaRPr lang="en-IE"/>
        </a:p>
      </dgm:t>
    </dgm:pt>
    <dgm:pt modelId="{5D63959B-9A58-4E96-BEB0-79F6B6777AE4}" type="sibTrans" cxnId="{C0CE097F-6CCC-461F-82A6-716BBF7DBBCE}">
      <dgm:prSet/>
      <dgm:spPr/>
      <dgm:t>
        <a:bodyPr/>
        <a:lstStyle/>
        <a:p>
          <a:endParaRPr lang="en-IE"/>
        </a:p>
      </dgm:t>
    </dgm:pt>
    <dgm:pt modelId="{CC10919D-A9BB-4B38-B850-16DE37D02605}">
      <dgm:prSet phldrT="[Text]"/>
      <dgm:spPr/>
      <dgm:t>
        <a:bodyPr/>
        <a:lstStyle/>
        <a:p>
          <a:r>
            <a:rPr lang="en-IE" dirty="0" smtClean="0"/>
            <a:t>Most Recent Imbalance Price</a:t>
          </a:r>
          <a:endParaRPr lang="en-IE" dirty="0"/>
        </a:p>
      </dgm:t>
    </dgm:pt>
    <dgm:pt modelId="{D6AC86A5-72D8-442B-A981-C8075A7E2F05}" type="parTrans" cxnId="{58CA156E-F19C-4672-A992-FA0A82364F61}">
      <dgm:prSet/>
      <dgm:spPr/>
      <dgm:t>
        <a:bodyPr/>
        <a:lstStyle/>
        <a:p>
          <a:endParaRPr lang="en-IE"/>
        </a:p>
      </dgm:t>
    </dgm:pt>
    <dgm:pt modelId="{98A961F2-EB84-44F4-AD6A-4ECE4FC8057A}" type="sibTrans" cxnId="{58CA156E-F19C-4672-A992-FA0A82364F61}">
      <dgm:prSet/>
      <dgm:spPr/>
      <dgm:t>
        <a:bodyPr/>
        <a:lstStyle/>
        <a:p>
          <a:endParaRPr lang="en-IE"/>
        </a:p>
      </dgm:t>
    </dgm:pt>
    <dgm:pt modelId="{C12868F7-6D75-496F-916E-77FFBF39B40E}" type="pres">
      <dgm:prSet presAssocID="{8C938155-900B-45C7-B934-6D6051C4D9D9}" presName="rootnode" presStyleCnt="0">
        <dgm:presLayoutVars>
          <dgm:chMax/>
          <dgm:chPref/>
          <dgm:dir/>
          <dgm:animLvl val="lvl"/>
        </dgm:presLayoutVars>
      </dgm:prSet>
      <dgm:spPr/>
      <dgm:t>
        <a:bodyPr/>
        <a:lstStyle/>
        <a:p>
          <a:endParaRPr lang="en-IE"/>
        </a:p>
      </dgm:t>
    </dgm:pt>
    <dgm:pt modelId="{319ABD58-5359-48E1-A732-F5C90E534CD5}" type="pres">
      <dgm:prSet presAssocID="{AD87AF0D-5A0C-4ED3-8877-D97295479CFA}" presName="composite" presStyleCnt="0"/>
      <dgm:spPr/>
    </dgm:pt>
    <dgm:pt modelId="{A2367284-88F5-453C-80E4-5D5BCBF4AFA9}" type="pres">
      <dgm:prSet presAssocID="{AD87AF0D-5A0C-4ED3-8877-D97295479CFA}" presName="bentUpArrow1" presStyleLbl="alignImgPlace1" presStyleIdx="0" presStyleCnt="2"/>
      <dgm:spPr/>
    </dgm:pt>
    <dgm:pt modelId="{E69D59B1-2266-43FD-B461-545C66AEA85E}" type="pres">
      <dgm:prSet presAssocID="{AD87AF0D-5A0C-4ED3-8877-D97295479CFA}" presName="ParentText" presStyleLbl="node1" presStyleIdx="0" presStyleCnt="3">
        <dgm:presLayoutVars>
          <dgm:chMax val="1"/>
          <dgm:chPref val="1"/>
          <dgm:bulletEnabled val="1"/>
        </dgm:presLayoutVars>
      </dgm:prSet>
      <dgm:spPr/>
      <dgm:t>
        <a:bodyPr/>
        <a:lstStyle/>
        <a:p>
          <a:endParaRPr lang="en-IE"/>
        </a:p>
      </dgm:t>
    </dgm:pt>
    <dgm:pt modelId="{C9BC9A47-E1AC-4C4C-8840-78D01AEBC693}" type="pres">
      <dgm:prSet presAssocID="{AD87AF0D-5A0C-4ED3-8877-D97295479CFA}" presName="ChildText" presStyleLbl="revTx" presStyleIdx="0" presStyleCnt="2">
        <dgm:presLayoutVars>
          <dgm:chMax val="0"/>
          <dgm:chPref val="0"/>
          <dgm:bulletEnabled val="1"/>
        </dgm:presLayoutVars>
      </dgm:prSet>
      <dgm:spPr/>
      <dgm:t>
        <a:bodyPr/>
        <a:lstStyle/>
        <a:p>
          <a:endParaRPr lang="en-IE"/>
        </a:p>
      </dgm:t>
    </dgm:pt>
    <dgm:pt modelId="{47404F6C-BE57-4573-8087-8DA125177146}" type="pres">
      <dgm:prSet presAssocID="{015669A5-1F5F-4E3E-88C1-6B76072A8D0F}" presName="sibTrans" presStyleCnt="0"/>
      <dgm:spPr/>
    </dgm:pt>
    <dgm:pt modelId="{B2E5F260-6114-43FF-8C83-B6A057D6D9C0}" type="pres">
      <dgm:prSet presAssocID="{8EC48EE6-4015-402A-9E62-86930689B4F6}" presName="composite" presStyleCnt="0"/>
      <dgm:spPr/>
    </dgm:pt>
    <dgm:pt modelId="{1C591BBE-5D3E-49AA-A6DB-FE6E86B40F6B}" type="pres">
      <dgm:prSet presAssocID="{8EC48EE6-4015-402A-9E62-86930689B4F6}" presName="bentUpArrow1" presStyleLbl="alignImgPlace1" presStyleIdx="1" presStyleCnt="2"/>
      <dgm:spPr/>
    </dgm:pt>
    <dgm:pt modelId="{748AF080-8892-4135-A29A-E7BED11D4A0B}" type="pres">
      <dgm:prSet presAssocID="{8EC48EE6-4015-402A-9E62-86930689B4F6}" presName="ParentText" presStyleLbl="node1" presStyleIdx="1" presStyleCnt="3">
        <dgm:presLayoutVars>
          <dgm:chMax val="1"/>
          <dgm:chPref val="1"/>
          <dgm:bulletEnabled val="1"/>
        </dgm:presLayoutVars>
      </dgm:prSet>
      <dgm:spPr/>
      <dgm:t>
        <a:bodyPr/>
        <a:lstStyle/>
        <a:p>
          <a:endParaRPr lang="en-IE"/>
        </a:p>
      </dgm:t>
    </dgm:pt>
    <dgm:pt modelId="{ECB86C59-B8FD-46C4-B324-FB3D2EABEDF5}" type="pres">
      <dgm:prSet presAssocID="{8EC48EE6-4015-402A-9E62-86930689B4F6}" presName="ChildText" presStyleLbl="revTx" presStyleIdx="1" presStyleCnt="2">
        <dgm:presLayoutVars>
          <dgm:chMax val="0"/>
          <dgm:chPref val="0"/>
          <dgm:bulletEnabled val="1"/>
        </dgm:presLayoutVars>
      </dgm:prSet>
      <dgm:spPr/>
      <dgm:t>
        <a:bodyPr/>
        <a:lstStyle/>
        <a:p>
          <a:endParaRPr lang="en-IE"/>
        </a:p>
      </dgm:t>
    </dgm:pt>
    <dgm:pt modelId="{FA752D33-1CE4-4139-8183-E71393C8BA2B}" type="pres">
      <dgm:prSet presAssocID="{5D63959B-9A58-4E96-BEB0-79F6B6777AE4}" presName="sibTrans" presStyleCnt="0"/>
      <dgm:spPr/>
    </dgm:pt>
    <dgm:pt modelId="{19E013D9-82E9-4DEB-A86A-FF4950CDD28C}" type="pres">
      <dgm:prSet presAssocID="{CC10919D-A9BB-4B38-B850-16DE37D02605}" presName="composite" presStyleCnt="0"/>
      <dgm:spPr/>
    </dgm:pt>
    <dgm:pt modelId="{85826BA1-DF61-4C47-9745-970CCA4A54C8}" type="pres">
      <dgm:prSet presAssocID="{CC10919D-A9BB-4B38-B850-16DE37D02605}" presName="ParentText" presStyleLbl="node1" presStyleIdx="2" presStyleCnt="3">
        <dgm:presLayoutVars>
          <dgm:chMax val="1"/>
          <dgm:chPref val="1"/>
          <dgm:bulletEnabled val="1"/>
        </dgm:presLayoutVars>
      </dgm:prSet>
      <dgm:spPr/>
      <dgm:t>
        <a:bodyPr/>
        <a:lstStyle/>
        <a:p>
          <a:endParaRPr lang="en-IE"/>
        </a:p>
      </dgm:t>
    </dgm:pt>
  </dgm:ptLst>
  <dgm:cxnLst>
    <dgm:cxn modelId="{2A3D34EE-1A28-41C8-9B4B-A9805BE8F180}" type="presOf" srcId="{8EC48EE6-4015-402A-9E62-86930689B4F6}" destId="{748AF080-8892-4135-A29A-E7BED11D4A0B}" srcOrd="0" destOrd="0" presId="urn:microsoft.com/office/officeart/2005/8/layout/StepDownProcess"/>
    <dgm:cxn modelId="{33B3C5CA-392B-438F-B33C-2CF8A75E9F85}" srcId="{8C938155-900B-45C7-B934-6D6051C4D9D9}" destId="{AD87AF0D-5A0C-4ED3-8877-D97295479CFA}" srcOrd="0" destOrd="0" parTransId="{20BB8FD9-6097-44C1-9D79-2A69C4ACF69D}" sibTransId="{015669A5-1F5F-4E3E-88C1-6B76072A8D0F}"/>
    <dgm:cxn modelId="{18592440-FDF8-4BC9-8101-292EF929530A}" type="presOf" srcId="{AD87AF0D-5A0C-4ED3-8877-D97295479CFA}" destId="{E69D59B1-2266-43FD-B461-545C66AEA85E}" srcOrd="0" destOrd="0" presId="urn:microsoft.com/office/officeart/2005/8/layout/StepDownProcess"/>
    <dgm:cxn modelId="{B96BA6E5-5A65-49AA-96DC-5777A401BBA7}" type="presOf" srcId="{8C938155-900B-45C7-B934-6D6051C4D9D9}" destId="{C12868F7-6D75-496F-916E-77FFBF39B40E}" srcOrd="0" destOrd="0" presId="urn:microsoft.com/office/officeart/2005/8/layout/StepDownProcess"/>
    <dgm:cxn modelId="{C0CE097F-6CCC-461F-82A6-716BBF7DBBCE}" srcId="{8C938155-900B-45C7-B934-6D6051C4D9D9}" destId="{8EC48EE6-4015-402A-9E62-86930689B4F6}" srcOrd="1" destOrd="0" parTransId="{8922FEBB-D834-4260-ACC6-2871400B1765}" sibTransId="{5D63959B-9A58-4E96-BEB0-79F6B6777AE4}"/>
    <dgm:cxn modelId="{58CA156E-F19C-4672-A992-FA0A82364F61}" srcId="{8C938155-900B-45C7-B934-6D6051C4D9D9}" destId="{CC10919D-A9BB-4B38-B850-16DE37D02605}" srcOrd="2" destOrd="0" parTransId="{D6AC86A5-72D8-442B-A981-C8075A7E2F05}" sibTransId="{98A961F2-EB84-44F4-AD6A-4ECE4FC8057A}"/>
    <dgm:cxn modelId="{3DC3E4D4-FAF2-4723-95C9-CCA4C8FA754D}" type="presOf" srcId="{CC10919D-A9BB-4B38-B850-16DE37D02605}" destId="{85826BA1-DF61-4C47-9745-970CCA4A54C8}" srcOrd="0" destOrd="0" presId="urn:microsoft.com/office/officeart/2005/8/layout/StepDownProcess"/>
    <dgm:cxn modelId="{D32D3458-83F2-47E2-918E-59BC1C29A7DF}" type="presParOf" srcId="{C12868F7-6D75-496F-916E-77FFBF39B40E}" destId="{319ABD58-5359-48E1-A732-F5C90E534CD5}" srcOrd="0" destOrd="0" presId="urn:microsoft.com/office/officeart/2005/8/layout/StepDownProcess"/>
    <dgm:cxn modelId="{966ED815-A57A-49A3-AF27-C90D9CF7F321}" type="presParOf" srcId="{319ABD58-5359-48E1-A732-F5C90E534CD5}" destId="{A2367284-88F5-453C-80E4-5D5BCBF4AFA9}" srcOrd="0" destOrd="0" presId="urn:microsoft.com/office/officeart/2005/8/layout/StepDownProcess"/>
    <dgm:cxn modelId="{2BA1B16C-9D36-44BE-94A9-CD24C9BD8357}" type="presParOf" srcId="{319ABD58-5359-48E1-A732-F5C90E534CD5}" destId="{E69D59B1-2266-43FD-B461-545C66AEA85E}" srcOrd="1" destOrd="0" presId="urn:microsoft.com/office/officeart/2005/8/layout/StepDownProcess"/>
    <dgm:cxn modelId="{BFD491C8-8B89-4D7A-8E96-CDBCED494703}" type="presParOf" srcId="{319ABD58-5359-48E1-A732-F5C90E534CD5}" destId="{C9BC9A47-E1AC-4C4C-8840-78D01AEBC693}" srcOrd="2" destOrd="0" presId="urn:microsoft.com/office/officeart/2005/8/layout/StepDownProcess"/>
    <dgm:cxn modelId="{DEAFEC48-1261-48E7-A2A3-5A3F98B66C7A}" type="presParOf" srcId="{C12868F7-6D75-496F-916E-77FFBF39B40E}" destId="{47404F6C-BE57-4573-8087-8DA125177146}" srcOrd="1" destOrd="0" presId="urn:microsoft.com/office/officeart/2005/8/layout/StepDownProcess"/>
    <dgm:cxn modelId="{D90AE828-7CA8-499C-9F32-61FD6E2B02BA}" type="presParOf" srcId="{C12868F7-6D75-496F-916E-77FFBF39B40E}" destId="{B2E5F260-6114-43FF-8C83-B6A057D6D9C0}" srcOrd="2" destOrd="0" presId="urn:microsoft.com/office/officeart/2005/8/layout/StepDownProcess"/>
    <dgm:cxn modelId="{334B6C7B-BA24-4D5B-81E1-12D1B465A25C}" type="presParOf" srcId="{B2E5F260-6114-43FF-8C83-B6A057D6D9C0}" destId="{1C591BBE-5D3E-49AA-A6DB-FE6E86B40F6B}" srcOrd="0" destOrd="0" presId="urn:microsoft.com/office/officeart/2005/8/layout/StepDownProcess"/>
    <dgm:cxn modelId="{1CBAA57E-B4E4-48BD-A01F-9C5A33C45CC7}" type="presParOf" srcId="{B2E5F260-6114-43FF-8C83-B6A057D6D9C0}" destId="{748AF080-8892-4135-A29A-E7BED11D4A0B}" srcOrd="1" destOrd="0" presId="urn:microsoft.com/office/officeart/2005/8/layout/StepDownProcess"/>
    <dgm:cxn modelId="{9E274583-F9BA-4CDF-ADB6-207ABBAC5D51}" type="presParOf" srcId="{B2E5F260-6114-43FF-8C83-B6A057D6D9C0}" destId="{ECB86C59-B8FD-46C4-B324-FB3D2EABEDF5}" srcOrd="2" destOrd="0" presId="urn:microsoft.com/office/officeart/2005/8/layout/StepDownProcess"/>
    <dgm:cxn modelId="{DA65EDD0-4ED4-400F-B806-41B080AA24E0}" type="presParOf" srcId="{C12868F7-6D75-496F-916E-77FFBF39B40E}" destId="{FA752D33-1CE4-4139-8183-E71393C8BA2B}" srcOrd="3" destOrd="0" presId="urn:microsoft.com/office/officeart/2005/8/layout/StepDownProcess"/>
    <dgm:cxn modelId="{66CA7AE0-2291-4952-A71E-1FBE49EC05F2}" type="presParOf" srcId="{C12868F7-6D75-496F-916E-77FFBF39B40E}" destId="{19E013D9-82E9-4DEB-A86A-FF4950CDD28C}" srcOrd="4" destOrd="0" presId="urn:microsoft.com/office/officeart/2005/8/layout/StepDownProcess"/>
    <dgm:cxn modelId="{1FD0F589-4EA2-4E01-A86A-0AA80EC50FD9}" type="presParOf" srcId="{19E013D9-82E9-4DEB-A86A-FF4950CDD28C}" destId="{85826BA1-DF61-4C47-9745-970CCA4A54C8}" srcOrd="0" destOrd="0" presId="urn:microsoft.com/office/officeart/2005/8/layout/StepDown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2518"/>
          <a:ext cx="8229599" cy="636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endParaRPr lang="en-US" sz="3400" kern="1200" dirty="0"/>
        </a:p>
      </dsp:txBody>
      <dsp:txXfrm>
        <a:off x="0" y="12518"/>
        <a:ext cx="8229599" cy="6364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367284-88F5-453C-80E4-5D5BCBF4AFA9}">
      <dsp:nvSpPr>
        <dsp:cNvPr id="0" name=""/>
        <dsp:cNvSpPr/>
      </dsp:nvSpPr>
      <dsp:spPr>
        <a:xfrm rot="5400000">
          <a:off x="976623" y="1187375"/>
          <a:ext cx="1050131" cy="119553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9D59B1-2266-43FD-B461-545C66AEA85E}">
      <dsp:nvSpPr>
        <dsp:cNvPr id="0" name=""/>
        <dsp:cNvSpPr/>
      </dsp:nvSpPr>
      <dsp:spPr>
        <a:xfrm>
          <a:off x="698402" y="23283"/>
          <a:ext cx="1767802" cy="1237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E" sz="2200" kern="1200" dirty="0" smtClean="0"/>
            <a:t>Imbalance Settlement Price</a:t>
          </a:r>
          <a:endParaRPr lang="en-IE" sz="2200" kern="1200" dirty="0"/>
        </a:p>
      </dsp:txBody>
      <dsp:txXfrm>
        <a:off x="698402" y="23283"/>
        <a:ext cx="1767802" cy="1237404"/>
      </dsp:txXfrm>
    </dsp:sp>
    <dsp:sp modelId="{C9BC9A47-E1AC-4C4C-8840-78D01AEBC693}">
      <dsp:nvSpPr>
        <dsp:cNvPr id="0" name=""/>
        <dsp:cNvSpPr/>
      </dsp:nvSpPr>
      <dsp:spPr>
        <a:xfrm>
          <a:off x="2466205" y="141298"/>
          <a:ext cx="1285731" cy="1000125"/>
        </a:xfrm>
        <a:prstGeom prst="rect">
          <a:avLst/>
        </a:prstGeom>
        <a:noFill/>
        <a:ln>
          <a:noFill/>
        </a:ln>
        <a:effectLst/>
      </dsp:spPr>
      <dsp:style>
        <a:lnRef idx="0">
          <a:scrgbClr r="0" g="0" b="0"/>
        </a:lnRef>
        <a:fillRef idx="0">
          <a:scrgbClr r="0" g="0" b="0"/>
        </a:fillRef>
        <a:effectRef idx="0">
          <a:scrgbClr r="0" g="0" b="0"/>
        </a:effectRef>
        <a:fontRef idx="minor"/>
      </dsp:style>
    </dsp:sp>
    <dsp:sp modelId="{1C591BBE-5D3E-49AA-A6DB-FE6E86B40F6B}">
      <dsp:nvSpPr>
        <dsp:cNvPr id="0" name=""/>
        <dsp:cNvSpPr/>
      </dsp:nvSpPr>
      <dsp:spPr>
        <a:xfrm rot="5400000">
          <a:off x="2442319" y="2577389"/>
          <a:ext cx="1050131" cy="119553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8AF080-8892-4135-A29A-E7BED11D4A0B}">
      <dsp:nvSpPr>
        <dsp:cNvPr id="0" name=""/>
        <dsp:cNvSpPr/>
      </dsp:nvSpPr>
      <dsp:spPr>
        <a:xfrm>
          <a:off x="2164098" y="1413297"/>
          <a:ext cx="1767802" cy="1237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E" sz="2200" kern="1200" dirty="0" smtClean="0"/>
            <a:t>Market Backup Price</a:t>
          </a:r>
          <a:endParaRPr lang="en-IE" sz="2200" kern="1200" dirty="0"/>
        </a:p>
      </dsp:txBody>
      <dsp:txXfrm>
        <a:off x="2164098" y="1413297"/>
        <a:ext cx="1767802" cy="1237404"/>
      </dsp:txXfrm>
    </dsp:sp>
    <dsp:sp modelId="{ECB86C59-B8FD-46C4-B324-FB3D2EABEDF5}">
      <dsp:nvSpPr>
        <dsp:cNvPr id="0" name=""/>
        <dsp:cNvSpPr/>
      </dsp:nvSpPr>
      <dsp:spPr>
        <a:xfrm>
          <a:off x="3931901" y="1531312"/>
          <a:ext cx="1285731" cy="1000125"/>
        </a:xfrm>
        <a:prstGeom prst="rect">
          <a:avLst/>
        </a:prstGeom>
        <a:noFill/>
        <a:ln>
          <a:noFill/>
        </a:ln>
        <a:effectLst/>
      </dsp:spPr>
      <dsp:style>
        <a:lnRef idx="0">
          <a:scrgbClr r="0" g="0" b="0"/>
        </a:lnRef>
        <a:fillRef idx="0">
          <a:scrgbClr r="0" g="0" b="0"/>
        </a:fillRef>
        <a:effectRef idx="0">
          <a:scrgbClr r="0" g="0" b="0"/>
        </a:effectRef>
        <a:fontRef idx="minor"/>
      </dsp:style>
    </dsp:sp>
    <dsp:sp modelId="{85826BA1-DF61-4C47-9745-970CCA4A54C8}">
      <dsp:nvSpPr>
        <dsp:cNvPr id="0" name=""/>
        <dsp:cNvSpPr/>
      </dsp:nvSpPr>
      <dsp:spPr>
        <a:xfrm>
          <a:off x="3629794" y="2803311"/>
          <a:ext cx="1767802" cy="1237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IE" sz="2200" kern="1200" dirty="0" smtClean="0"/>
            <a:t>Most Recent Imbalance Price</a:t>
          </a:r>
          <a:endParaRPr lang="en-IE" sz="2200" kern="1200" dirty="0"/>
        </a:p>
      </dsp:txBody>
      <dsp:txXfrm>
        <a:off x="3629794" y="2803311"/>
        <a:ext cx="1767802" cy="12374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796" cy="497756"/>
          </a:xfrm>
          <a:prstGeom prst="rect">
            <a:avLst/>
          </a:prstGeom>
        </p:spPr>
        <p:txBody>
          <a:bodyPr vert="horz" lIns="90590" tIns="45295" rIns="90590" bIns="45295" rtlCol="0"/>
          <a:lstStyle>
            <a:lvl1pPr algn="l">
              <a:defRPr sz="1200"/>
            </a:lvl1pPr>
          </a:lstStyle>
          <a:p>
            <a:endParaRPr lang="en-IE" dirty="0"/>
          </a:p>
        </p:txBody>
      </p:sp>
      <p:sp>
        <p:nvSpPr>
          <p:cNvPr id="3" name="Date Placeholder 2"/>
          <p:cNvSpPr>
            <a:spLocks noGrp="1"/>
          </p:cNvSpPr>
          <p:nvPr>
            <p:ph type="dt" sz="quarter" idx="1"/>
          </p:nvPr>
        </p:nvSpPr>
        <p:spPr>
          <a:xfrm>
            <a:off x="3858009" y="0"/>
            <a:ext cx="2950796" cy="497756"/>
          </a:xfrm>
          <a:prstGeom prst="rect">
            <a:avLst/>
          </a:prstGeom>
        </p:spPr>
        <p:txBody>
          <a:bodyPr vert="horz" lIns="90590" tIns="45295" rIns="90590" bIns="45295" rtlCol="0"/>
          <a:lstStyle>
            <a:lvl1pPr algn="r">
              <a:defRPr sz="1200"/>
            </a:lvl1pPr>
          </a:lstStyle>
          <a:p>
            <a:fld id="{1AB6979B-D42D-460C-933B-8321234A1C80}" type="datetimeFigureOut">
              <a:rPr lang="en-IE" smtClean="0"/>
              <a:pPr/>
              <a:t>05/09/2018</a:t>
            </a:fld>
            <a:endParaRPr lang="en-IE" dirty="0"/>
          </a:p>
        </p:txBody>
      </p:sp>
      <p:sp>
        <p:nvSpPr>
          <p:cNvPr id="4" name="Footer Placeholder 3"/>
          <p:cNvSpPr>
            <a:spLocks noGrp="1"/>
          </p:cNvSpPr>
          <p:nvPr>
            <p:ph type="ftr" sz="quarter" idx="2"/>
          </p:nvPr>
        </p:nvSpPr>
        <p:spPr>
          <a:xfrm>
            <a:off x="0" y="9443182"/>
            <a:ext cx="2950796" cy="497756"/>
          </a:xfrm>
          <a:prstGeom prst="rect">
            <a:avLst/>
          </a:prstGeom>
        </p:spPr>
        <p:txBody>
          <a:bodyPr vert="horz" lIns="90590" tIns="45295" rIns="90590" bIns="45295" rtlCol="0" anchor="b"/>
          <a:lstStyle>
            <a:lvl1pPr algn="l">
              <a:defRPr sz="1200"/>
            </a:lvl1pPr>
          </a:lstStyle>
          <a:p>
            <a:endParaRPr lang="en-IE" dirty="0"/>
          </a:p>
        </p:txBody>
      </p:sp>
      <p:sp>
        <p:nvSpPr>
          <p:cNvPr id="5" name="Slide Number Placeholder 4"/>
          <p:cNvSpPr>
            <a:spLocks noGrp="1"/>
          </p:cNvSpPr>
          <p:nvPr>
            <p:ph type="sldNum" sz="quarter" idx="3"/>
          </p:nvPr>
        </p:nvSpPr>
        <p:spPr>
          <a:xfrm>
            <a:off x="3858009" y="9443182"/>
            <a:ext cx="2950796" cy="497756"/>
          </a:xfrm>
          <a:prstGeom prst="rect">
            <a:avLst/>
          </a:prstGeom>
        </p:spPr>
        <p:txBody>
          <a:bodyPr vert="horz" lIns="90590" tIns="45295" rIns="90590" bIns="45295" rtlCol="0" anchor="b"/>
          <a:lstStyle>
            <a:lvl1pPr algn="r">
              <a:defRPr sz="1200"/>
            </a:lvl1pPr>
          </a:lstStyle>
          <a:p>
            <a:fld id="{A4D79B44-2524-49DB-94E9-7B035303E57C}" type="slidenum">
              <a:rPr lang="en-IE" smtClean="0"/>
              <a:pPr/>
              <a:t>‹#›</a:t>
            </a:fld>
            <a:endParaRPr lang="en-IE" dirty="0"/>
          </a:p>
        </p:txBody>
      </p:sp>
    </p:spTree>
    <p:extLst>
      <p:ext uri="{BB962C8B-B14F-4D97-AF65-F5344CB8AC3E}">
        <p14:creationId xmlns:p14="http://schemas.microsoft.com/office/powerpoint/2010/main" xmlns="" val="1014694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3" cy="496888"/>
          </a:xfrm>
          <a:prstGeom prst="rect">
            <a:avLst/>
          </a:prstGeom>
        </p:spPr>
        <p:txBody>
          <a:bodyPr vert="horz" lIns="91423" tIns="45712" rIns="91423" bIns="45712" rtlCol="0"/>
          <a:lstStyle>
            <a:lvl1pPr algn="l">
              <a:defRPr sz="1200"/>
            </a:lvl1pPr>
          </a:lstStyle>
          <a:p>
            <a:endParaRPr lang="en-GB" dirty="0"/>
          </a:p>
        </p:txBody>
      </p:sp>
      <p:sp>
        <p:nvSpPr>
          <p:cNvPr id="3" name="Date Placeholder 2"/>
          <p:cNvSpPr>
            <a:spLocks noGrp="1"/>
          </p:cNvSpPr>
          <p:nvPr>
            <p:ph type="dt" idx="1"/>
          </p:nvPr>
        </p:nvSpPr>
        <p:spPr>
          <a:xfrm>
            <a:off x="3857626" y="0"/>
            <a:ext cx="2951163" cy="496888"/>
          </a:xfrm>
          <a:prstGeom prst="rect">
            <a:avLst/>
          </a:prstGeom>
        </p:spPr>
        <p:txBody>
          <a:bodyPr vert="horz" lIns="91423" tIns="45712" rIns="91423" bIns="45712" rtlCol="0"/>
          <a:lstStyle>
            <a:lvl1pPr algn="r">
              <a:defRPr sz="1200"/>
            </a:lvl1pPr>
          </a:lstStyle>
          <a:p>
            <a:fld id="{2814D261-FA64-4D26-8BBF-6BB9E01F80B8}" type="datetimeFigureOut">
              <a:rPr lang="en-GB" smtClean="0"/>
              <a:pPr/>
              <a:t>05/09/2018</a:t>
            </a:fld>
            <a:endParaRPr lang="en-GB" dirty="0"/>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23" tIns="45712" rIns="91423" bIns="45712" rtlCol="0" anchor="ctr"/>
          <a:lstStyle/>
          <a:p>
            <a:endParaRPr lang="en-GB" dirty="0"/>
          </a:p>
        </p:txBody>
      </p:sp>
      <p:sp>
        <p:nvSpPr>
          <p:cNvPr id="5" name="Notes Placeholder 4"/>
          <p:cNvSpPr>
            <a:spLocks noGrp="1"/>
          </p:cNvSpPr>
          <p:nvPr>
            <p:ph type="body" sz="quarter" idx="3"/>
          </p:nvPr>
        </p:nvSpPr>
        <p:spPr>
          <a:xfrm>
            <a:off x="681038" y="4722814"/>
            <a:ext cx="5448300" cy="4473575"/>
          </a:xfrm>
          <a:prstGeom prst="rect">
            <a:avLst/>
          </a:prstGeom>
        </p:spPr>
        <p:txBody>
          <a:bodyPr vert="horz" lIns="91423" tIns="45712" rIns="91423"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4039"/>
            <a:ext cx="2951163" cy="496887"/>
          </a:xfrm>
          <a:prstGeom prst="rect">
            <a:avLst/>
          </a:prstGeom>
        </p:spPr>
        <p:txBody>
          <a:bodyPr vert="horz" lIns="91423" tIns="45712" rIns="91423" bIns="4571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7626" y="9444039"/>
            <a:ext cx="2951163" cy="496887"/>
          </a:xfrm>
          <a:prstGeom prst="rect">
            <a:avLst/>
          </a:prstGeom>
        </p:spPr>
        <p:txBody>
          <a:bodyPr vert="horz" lIns="91423" tIns="45712" rIns="91423" bIns="45712" rtlCol="0" anchor="b"/>
          <a:lstStyle>
            <a:lvl1pPr algn="r">
              <a:defRPr sz="1200"/>
            </a:lvl1pPr>
          </a:lstStyle>
          <a:p>
            <a:fld id="{5AF91AE9-3CC6-478F-8DD5-CA4DB5EA672C}" type="slidenum">
              <a:rPr lang="en-GB" smtClean="0"/>
              <a:pPr/>
              <a:t>‹#›</a:t>
            </a:fld>
            <a:endParaRPr lang="en-GB" dirty="0"/>
          </a:p>
        </p:txBody>
      </p:sp>
    </p:spTree>
    <p:extLst>
      <p:ext uri="{BB962C8B-B14F-4D97-AF65-F5344CB8AC3E}">
        <p14:creationId xmlns:p14="http://schemas.microsoft.com/office/powerpoint/2010/main" xmlns="" val="9770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Master" Target="../slideMasters/slideMaster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28602" y="6190490"/>
            <a:ext cx="2723675"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1653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endParaRPr lang="en-IE"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E"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xmlns="" val="179051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endParaRPr lang="en-IE"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E"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xmlns="" val="242920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pic>
        <p:nvPicPr>
          <p:cNvPr id="6" name="Picture 12" descr="EIRGRID_2015_GRADIENT.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 y="-9525"/>
            <a:ext cx="9255125" cy="68675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 Placeholder 2"/>
          <p:cNvSpPr>
            <a:spLocks noGrp="1"/>
          </p:cNvSpPr>
          <p:nvPr>
            <p:ph type="body" idx="13" hasCustomPrompt="1"/>
          </p:nvPr>
        </p:nvSpPr>
        <p:spPr>
          <a:xfrm>
            <a:off x="722313" y="4092271"/>
            <a:ext cx="7772400" cy="1196866"/>
          </a:xfrm>
        </p:spPr>
        <p:txBody>
          <a:bodyPr/>
          <a:lstStyle>
            <a:lvl1pPr marL="0" indent="0">
              <a:buNone/>
              <a:defRPr sz="2000" b="0" i="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date</a:t>
            </a:r>
          </a:p>
        </p:txBody>
      </p:sp>
      <p:sp>
        <p:nvSpPr>
          <p:cNvPr id="11" name="Text Placeholder 2"/>
          <p:cNvSpPr>
            <a:spLocks noGrp="1"/>
          </p:cNvSpPr>
          <p:nvPr>
            <p:ph type="body" idx="14"/>
          </p:nvPr>
        </p:nvSpPr>
        <p:spPr>
          <a:xfrm>
            <a:off x="722313" y="2889437"/>
            <a:ext cx="7772400" cy="1196866"/>
          </a:xfrm>
        </p:spPr>
        <p:txBody>
          <a:bodyPr anchor="b">
            <a:normAutofit/>
          </a:bodyPr>
          <a:lstStyle>
            <a:lvl1pPr marL="0" indent="0">
              <a:buNone/>
              <a:defRPr sz="3400" b="1" i="0">
                <a:solidFill>
                  <a:schemeClr val="bg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66474" y="5956477"/>
            <a:ext cx="4611052" cy="8691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8403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4830763"/>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6" name="Slide Number Placeholder 5"/>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graphicFrame>
        <p:nvGraphicFramePr>
          <p:cNvPr id="7" name="Diagram 6"/>
          <p:cNvGraphicFramePr/>
          <p:nvPr userDrawn="1">
            <p:extLst>
              <p:ext uri="{D42A27DB-BD31-4B8C-83A1-F6EECF244321}">
                <p14:modId xmlns:p14="http://schemas.microsoft.com/office/powerpoint/2010/main" xmlns="" val="3426919188"/>
              </p:ext>
            </p:extLst>
          </p:nvPr>
        </p:nvGraphicFramePr>
        <p:xfrm>
          <a:off x="457204" y="459358"/>
          <a:ext cx="8229599" cy="64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457200"/>
            <a:ext cx="8229600" cy="609600"/>
          </a:xfrm>
        </p:spPr>
        <p:txBody>
          <a:bodyPr>
            <a:noAutofit/>
          </a:bodyPr>
          <a:lstStyle>
            <a:lvl1pPr algn="l">
              <a:defRPr sz="3200">
                <a:solidFill>
                  <a:schemeClr val="bg1"/>
                </a:solidFill>
              </a:defRPr>
            </a:lvl1pPr>
          </a:lstStyle>
          <a:p>
            <a:r>
              <a:rPr lang="en-US"/>
              <a:t>Click to edit Master title style</a:t>
            </a:r>
            <a:endParaRPr lang="en-IE"/>
          </a:p>
        </p:txBody>
      </p:sp>
      <p:pic>
        <p:nvPicPr>
          <p:cNvPr id="8" name="Picture 7"/>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228602" y="6190490"/>
            <a:ext cx="2723675"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26136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IE"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E"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xmlns="" val="2664410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11" name="Diagram 10"/>
          <p:cNvGraphicFramePr/>
          <p:nvPr userDrawn="1">
            <p:extLst>
              <p:ext uri="{D42A27DB-BD31-4B8C-83A1-F6EECF244321}">
                <p14:modId xmlns:p14="http://schemas.microsoft.com/office/powerpoint/2010/main" xmlns="" val="2048444782"/>
              </p:ext>
            </p:extLst>
          </p:nvPr>
        </p:nvGraphicFramePr>
        <p:xfrm>
          <a:off x="457204" y="459358"/>
          <a:ext cx="8229599" cy="64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endParaRPr lang="en-IE"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E"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pic>
        <p:nvPicPr>
          <p:cNvPr id="13" name="Picture 12"/>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228602" y="6190490"/>
            <a:ext cx="2723675"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8575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0" name="Diagram 9"/>
          <p:cNvGraphicFramePr/>
          <p:nvPr userDrawn="1">
            <p:extLst>
              <p:ext uri="{D42A27DB-BD31-4B8C-83A1-F6EECF244321}">
                <p14:modId xmlns:p14="http://schemas.microsoft.com/office/powerpoint/2010/main" xmlns="" val="2004706342"/>
              </p:ext>
            </p:extLst>
          </p:nvPr>
        </p:nvGraphicFramePr>
        <p:xfrm>
          <a:off x="457204" y="459358"/>
          <a:ext cx="8229599" cy="64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1"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endParaRPr lang="en-IE"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IE"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xmlns="" val="119832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6" name="Diagram 5"/>
          <p:cNvGraphicFramePr/>
          <p:nvPr userDrawn="1">
            <p:extLst>
              <p:ext uri="{D42A27DB-BD31-4B8C-83A1-F6EECF244321}">
                <p14:modId xmlns:p14="http://schemas.microsoft.com/office/powerpoint/2010/main" xmlns="" val="3920593855"/>
              </p:ext>
            </p:extLst>
          </p:nvPr>
        </p:nvGraphicFramePr>
        <p:xfrm>
          <a:off x="457204" y="459358"/>
          <a:ext cx="8229599" cy="64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endParaRPr lang="en-IE"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IE"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pic>
        <p:nvPicPr>
          <p:cNvPr id="7" name="Picture 6"/>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228602" y="6190490"/>
            <a:ext cx="2723675" cy="513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147089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IE"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IE"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xmlns="" val="2470560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2"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IE"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E"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xmlns="" val="710024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IE"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IE"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E"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xmlns="" val="139653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IE" dirty="0">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715F4-8812-4B09-B957-E02A56252AEC}" type="slidenum">
              <a:rPr lang="en-IE" smtClean="0">
                <a:solidFill>
                  <a:prstClr val="black">
                    <a:tint val="75000"/>
                  </a:prstClr>
                </a:solidFill>
              </a:rPr>
              <a:pPr/>
              <a:t>‹#›</a:t>
            </a:fld>
            <a:endParaRPr lang="en-IE" dirty="0">
              <a:solidFill>
                <a:prstClr val="black">
                  <a:tint val="75000"/>
                </a:prstClr>
              </a:solidFill>
            </a:endParaRPr>
          </a:p>
        </p:txBody>
      </p:sp>
    </p:spTree>
    <p:extLst>
      <p:ext uri="{BB962C8B-B14F-4D97-AF65-F5344CB8AC3E}">
        <p14:creationId xmlns:p14="http://schemas.microsoft.com/office/powerpoint/2010/main" xmlns="" val="2881352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em-o.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a:xfrm>
            <a:off x="722313" y="4092271"/>
            <a:ext cx="7772400" cy="1348409"/>
          </a:xfrm>
        </p:spPr>
        <p:txBody>
          <a:bodyPr>
            <a:normAutofit fontScale="77500" lnSpcReduction="20000"/>
          </a:bodyPr>
          <a:lstStyle/>
          <a:p>
            <a:r>
              <a:rPr lang="en-IE" sz="2800" b="1" dirty="0" smtClean="0"/>
              <a:t>TSC Modifications – Extraordinary Meeting 86</a:t>
            </a:r>
          </a:p>
          <a:p>
            <a:endParaRPr lang="en-IE" dirty="0" smtClean="0"/>
          </a:p>
          <a:p>
            <a:r>
              <a:rPr lang="en-IE" dirty="0" smtClean="0"/>
              <a:t>Dave Carroll, Trading Operations, SEMO</a:t>
            </a:r>
          </a:p>
          <a:p>
            <a:endParaRPr lang="en-IE" dirty="0" smtClean="0"/>
          </a:p>
          <a:p>
            <a:r>
              <a:rPr lang="en-IE" dirty="0" smtClean="0"/>
              <a:t>6</a:t>
            </a:r>
            <a:r>
              <a:rPr lang="en-IE" baseline="30000" dirty="0" smtClean="0"/>
              <a:t>th</a:t>
            </a:r>
            <a:r>
              <a:rPr lang="en-IE" dirty="0" smtClean="0"/>
              <a:t> September 2018</a:t>
            </a:r>
            <a:endParaRPr lang="en-IE" dirty="0"/>
          </a:p>
        </p:txBody>
      </p:sp>
      <p:sp>
        <p:nvSpPr>
          <p:cNvPr id="6" name="Text Placeholder 5"/>
          <p:cNvSpPr>
            <a:spLocks noGrp="1"/>
          </p:cNvSpPr>
          <p:nvPr>
            <p:ph type="body" idx="14"/>
          </p:nvPr>
        </p:nvSpPr>
        <p:spPr>
          <a:xfrm>
            <a:off x="685800" y="1828800"/>
            <a:ext cx="7772400" cy="1196866"/>
          </a:xfrm>
        </p:spPr>
        <p:txBody>
          <a:bodyPr/>
          <a:lstStyle/>
          <a:p>
            <a:r>
              <a:rPr lang="en-IE" dirty="0" smtClean="0"/>
              <a:t>Imbalance Price Modifications</a:t>
            </a:r>
            <a:endParaRPr lang="en-IE" dirty="0"/>
          </a:p>
        </p:txBody>
      </p:sp>
      <p:sp>
        <p:nvSpPr>
          <p:cNvPr id="4" name="Slide Number Placeholder 3"/>
          <p:cNvSpPr>
            <a:spLocks noGrp="1"/>
          </p:cNvSpPr>
          <p:nvPr>
            <p:ph type="sldNum" sz="quarter" idx="4294967295"/>
          </p:nvPr>
        </p:nvSpPr>
        <p:spPr>
          <a:xfrm>
            <a:off x="7010400" y="6477010"/>
            <a:ext cx="2133600" cy="365125"/>
          </a:xfrm>
        </p:spPr>
        <p:txBody>
          <a:bodyPr/>
          <a:lstStyle/>
          <a:p>
            <a:fld id="{F1FE8824-D1D7-4732-9CD5-8103D6CECE24}" type="slidenum">
              <a:rPr lang="en-IE" smtClean="0">
                <a:solidFill>
                  <a:prstClr val="black">
                    <a:tint val="75000"/>
                  </a:prstClr>
                </a:solidFill>
              </a:rPr>
              <a:pPr/>
              <a:t>1</a:t>
            </a:fld>
            <a:endParaRPr lang="en-IE" dirty="0">
              <a:solidFill>
                <a:prstClr val="black">
                  <a:tint val="75000"/>
                </a:prstClr>
              </a:solidFill>
            </a:endParaRPr>
          </a:p>
        </p:txBody>
      </p:sp>
    </p:spTree>
    <p:extLst>
      <p:ext uri="{BB962C8B-B14F-4D97-AF65-F5344CB8AC3E}">
        <p14:creationId xmlns:p14="http://schemas.microsoft.com/office/powerpoint/2010/main" xmlns="" val="2784118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Justification</a:t>
            </a:r>
            <a:endParaRPr lang="en-IE" dirty="0"/>
          </a:p>
        </p:txBody>
      </p:sp>
      <p:sp>
        <p:nvSpPr>
          <p:cNvPr id="3" name="Content Placeholder 2"/>
          <p:cNvSpPr>
            <a:spLocks noGrp="1"/>
          </p:cNvSpPr>
          <p:nvPr>
            <p:ph idx="1"/>
          </p:nvPr>
        </p:nvSpPr>
        <p:spPr/>
        <p:txBody>
          <a:bodyPr/>
          <a:lstStyle/>
          <a:p>
            <a:r>
              <a:rPr lang="en-IE" dirty="0" smtClean="0"/>
              <a:t>Improves resilience as a further backup Imbalance Price will be available before a previous Imbalance </a:t>
            </a:r>
            <a:r>
              <a:rPr lang="en-IE" dirty="0"/>
              <a:t>P</a:t>
            </a:r>
            <a:r>
              <a:rPr lang="en-IE" dirty="0" smtClean="0"/>
              <a:t>rice (which may be totally unreflective) needs to be used</a:t>
            </a:r>
          </a:p>
          <a:p>
            <a:endParaRPr lang="en-IE" dirty="0"/>
          </a:p>
          <a:p>
            <a:r>
              <a:rPr lang="en-IE" dirty="0" smtClean="0"/>
              <a:t>The “Backup to PMBU” price based on the DAM will be more reflective of prevailing prices where most trading occurs</a:t>
            </a:r>
          </a:p>
          <a:p>
            <a:endParaRPr lang="en-IE" dirty="0"/>
          </a:p>
          <a:p>
            <a:r>
              <a:rPr lang="en-IE" dirty="0" smtClean="0"/>
              <a:t>Market Participants will always be aware of what price is being used 30 mins after an Imbalance Settlement Period</a:t>
            </a:r>
          </a:p>
          <a:p>
            <a:endParaRPr lang="en-IE" dirty="0" smtClean="0"/>
          </a:p>
        </p:txBody>
      </p:sp>
    </p:spTree>
    <p:extLst>
      <p:ext uri="{BB962C8B-B14F-4D97-AF65-F5344CB8AC3E}">
        <p14:creationId xmlns:p14="http://schemas.microsoft.com/office/powerpoint/2010/main" xmlns="" val="274536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Discussion</a:t>
            </a:r>
            <a:endParaRPr lang="en-IE" dirty="0"/>
          </a:p>
        </p:txBody>
      </p:sp>
      <p:sp>
        <p:nvSpPr>
          <p:cNvPr id="3" name="Content Placeholder 2"/>
          <p:cNvSpPr>
            <a:spLocks noGrp="1"/>
          </p:cNvSpPr>
          <p:nvPr>
            <p:ph idx="1"/>
          </p:nvPr>
        </p:nvSpPr>
        <p:spPr/>
        <p:txBody>
          <a:bodyPr/>
          <a:lstStyle/>
          <a:p>
            <a:endParaRPr lang="en-IE" dirty="0" smtClean="0"/>
          </a:p>
          <a:p>
            <a:endParaRPr lang="en-IE" dirty="0"/>
          </a:p>
          <a:p>
            <a:endParaRPr lang="en-IE" dirty="0" smtClean="0"/>
          </a:p>
          <a:p>
            <a:endParaRPr lang="en-IE" dirty="0"/>
          </a:p>
          <a:p>
            <a:pPr marL="0" indent="0">
              <a:buNone/>
            </a:pPr>
            <a:r>
              <a:rPr lang="en-IE" dirty="0" smtClean="0"/>
              <a:t>			</a:t>
            </a:r>
            <a:r>
              <a:rPr lang="en-IE" sz="3200" dirty="0" smtClean="0"/>
              <a:t>Any Questions?</a:t>
            </a:r>
          </a:p>
        </p:txBody>
      </p:sp>
    </p:spTree>
    <p:extLst>
      <p:ext uri="{BB962C8B-B14F-4D97-AF65-F5344CB8AC3E}">
        <p14:creationId xmlns:p14="http://schemas.microsoft.com/office/powerpoint/2010/main" xmlns="" val="297099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Background</a:t>
            </a:r>
            <a:endParaRPr lang="en-IE" dirty="0"/>
          </a:p>
        </p:txBody>
      </p:sp>
      <p:sp>
        <p:nvSpPr>
          <p:cNvPr id="3" name="Content Placeholder 2"/>
          <p:cNvSpPr>
            <a:spLocks noGrp="1"/>
          </p:cNvSpPr>
          <p:nvPr>
            <p:ph idx="1"/>
          </p:nvPr>
        </p:nvSpPr>
        <p:spPr/>
        <p:txBody>
          <a:bodyPr/>
          <a:lstStyle/>
          <a:p>
            <a:r>
              <a:rPr lang="en-IE" dirty="0" smtClean="0"/>
              <a:t>Imbalance price calculated every 5mins, from which the 30 min Imbalance Settlement Price is derived</a:t>
            </a:r>
          </a:p>
          <a:p>
            <a:endParaRPr lang="en-IE" dirty="0"/>
          </a:p>
          <a:p>
            <a:r>
              <a:rPr lang="en-IE" dirty="0" smtClean="0"/>
              <a:t>Market Backup price is calculated after each Gate Closure for the Imbalance Settlement Period that most recently closed</a:t>
            </a:r>
            <a:endParaRPr lang="en-IE" dirty="0"/>
          </a:p>
          <a:p>
            <a:pPr lvl="1"/>
            <a:r>
              <a:rPr lang="en-IE" dirty="0" smtClean="0"/>
              <a:t>Highly automated due to continuous trading</a:t>
            </a:r>
            <a:endParaRPr lang="en-IE" dirty="0"/>
          </a:p>
        </p:txBody>
      </p:sp>
    </p:spTree>
    <p:extLst>
      <p:ext uri="{BB962C8B-B14F-4D97-AF65-F5344CB8AC3E}">
        <p14:creationId xmlns:p14="http://schemas.microsoft.com/office/powerpoint/2010/main" xmlns="" val="2327424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altLang="en-US" dirty="0" smtClean="0">
                <a:latin typeface="Arial" pitchFamily="34" charset="0"/>
              </a:rPr>
              <a:t>Background</a:t>
            </a:r>
          </a:p>
        </p:txBody>
      </p:sp>
      <p:sp>
        <p:nvSpPr>
          <p:cNvPr id="6" name="Rectangle 5"/>
          <p:cNvSpPr>
            <a:spLocks noChangeArrowheads="1"/>
          </p:cNvSpPr>
          <p:nvPr/>
        </p:nvSpPr>
        <p:spPr bwMode="auto">
          <a:xfrm>
            <a:off x="9915525" y="1101725"/>
            <a:ext cx="962025" cy="960438"/>
          </a:xfrm>
          <a:prstGeom prst="rect">
            <a:avLst/>
          </a:prstGeom>
          <a:solidFill>
            <a:srgbClr val="B4122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7" name="Rectangle 6"/>
          <p:cNvSpPr>
            <a:spLocks noChangeArrowheads="1"/>
          </p:cNvSpPr>
          <p:nvPr/>
        </p:nvSpPr>
        <p:spPr bwMode="auto">
          <a:xfrm>
            <a:off x="9915525" y="2227263"/>
            <a:ext cx="962025" cy="960437"/>
          </a:xfrm>
          <a:prstGeom prst="rect">
            <a:avLst/>
          </a:prstGeom>
          <a:solidFill>
            <a:srgbClr val="7D165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8" name="Rectangle 7"/>
          <p:cNvSpPr>
            <a:spLocks noChangeArrowheads="1"/>
          </p:cNvSpPr>
          <p:nvPr/>
        </p:nvSpPr>
        <p:spPr bwMode="auto">
          <a:xfrm>
            <a:off x="9923463" y="-23813"/>
            <a:ext cx="960437" cy="960438"/>
          </a:xfrm>
          <a:prstGeom prst="rect">
            <a:avLst/>
          </a:prstGeom>
          <a:solidFill>
            <a:srgbClr val="767676"/>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9" name="Rectangle 8"/>
          <p:cNvSpPr>
            <a:spLocks noChangeArrowheads="1"/>
          </p:cNvSpPr>
          <p:nvPr/>
        </p:nvSpPr>
        <p:spPr bwMode="auto">
          <a:xfrm>
            <a:off x="9915525" y="3352800"/>
            <a:ext cx="962025" cy="960438"/>
          </a:xfrm>
          <a:prstGeom prst="rect">
            <a:avLst/>
          </a:prstGeom>
          <a:solidFill>
            <a:srgbClr val="C54D1C"/>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0" name="Rectangle 9"/>
          <p:cNvSpPr>
            <a:spLocks noChangeArrowheads="1"/>
          </p:cNvSpPr>
          <p:nvPr/>
        </p:nvSpPr>
        <p:spPr bwMode="auto">
          <a:xfrm>
            <a:off x="8807450" y="-1704975"/>
            <a:ext cx="1450975" cy="1450975"/>
          </a:xfrm>
          <a:prstGeom prst="rect">
            <a:avLst/>
          </a:prstGeom>
          <a:solidFill>
            <a:schemeClr val="tx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1" name="Rectangle 10"/>
          <p:cNvSpPr>
            <a:spLocks noChangeArrowheads="1"/>
          </p:cNvSpPr>
          <p:nvPr/>
        </p:nvSpPr>
        <p:spPr bwMode="auto">
          <a:xfrm>
            <a:off x="9915525" y="4478338"/>
            <a:ext cx="962025" cy="960437"/>
          </a:xfrm>
          <a:prstGeom prst="rect">
            <a:avLst/>
          </a:prstGeom>
          <a:solidFill>
            <a:srgbClr val="F6A902"/>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2" name="Rectangle 11"/>
          <p:cNvSpPr>
            <a:spLocks noChangeArrowheads="1"/>
          </p:cNvSpPr>
          <p:nvPr/>
        </p:nvSpPr>
        <p:spPr bwMode="auto">
          <a:xfrm>
            <a:off x="9915525" y="5603875"/>
            <a:ext cx="962025" cy="960438"/>
          </a:xfrm>
          <a:prstGeom prst="rect">
            <a:avLst/>
          </a:prstGeom>
          <a:solidFill>
            <a:srgbClr val="157C85"/>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3" name="Rectangle 12"/>
          <p:cNvSpPr>
            <a:spLocks noChangeArrowheads="1"/>
          </p:cNvSpPr>
          <p:nvPr/>
        </p:nvSpPr>
        <p:spPr bwMode="auto">
          <a:xfrm>
            <a:off x="9915525" y="6729413"/>
            <a:ext cx="962025" cy="960437"/>
          </a:xfrm>
          <a:prstGeom prst="rect">
            <a:avLst/>
          </a:prstGeom>
          <a:solidFill>
            <a:srgbClr val="0E5462"/>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4" name="Rectangle 13"/>
          <p:cNvSpPr>
            <a:spLocks noChangeArrowheads="1"/>
          </p:cNvSpPr>
          <p:nvPr/>
        </p:nvSpPr>
        <p:spPr bwMode="auto">
          <a:xfrm>
            <a:off x="10479088" y="-1704975"/>
            <a:ext cx="1450975" cy="1450975"/>
          </a:xfrm>
          <a:prstGeom prst="rect">
            <a:avLst/>
          </a:prstGeom>
          <a:solidFill>
            <a:srgbClr val="C8B474"/>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xmlns="" val="680586548"/>
              </p:ext>
            </p:extLst>
          </p:nvPr>
        </p:nvGraphicFramePr>
        <p:xfrm>
          <a:off x="254239" y="1552734"/>
          <a:ext cx="8863182" cy="2627180"/>
        </p:xfrm>
        <a:graphic>
          <a:graphicData uri="http://schemas.openxmlformats.org/drawingml/2006/table">
            <a:tbl>
              <a:tblPr>
                <a:tableStyleId>{5C22544A-7EE6-4342-B048-85BDC9FD1C3A}</a:tableStyleId>
              </a:tblPr>
              <a:tblGrid>
                <a:gridCol w="583961"/>
                <a:gridCol w="304800"/>
                <a:gridCol w="304800"/>
                <a:gridCol w="228600"/>
                <a:gridCol w="304800"/>
                <a:gridCol w="304800"/>
                <a:gridCol w="269657"/>
                <a:gridCol w="381000"/>
                <a:gridCol w="304800"/>
                <a:gridCol w="381000"/>
                <a:gridCol w="304800"/>
                <a:gridCol w="381000"/>
                <a:gridCol w="381000"/>
                <a:gridCol w="381000"/>
                <a:gridCol w="381000"/>
                <a:gridCol w="381000"/>
                <a:gridCol w="381000"/>
                <a:gridCol w="381000"/>
                <a:gridCol w="381000"/>
                <a:gridCol w="381000"/>
                <a:gridCol w="381000"/>
                <a:gridCol w="304800"/>
                <a:gridCol w="381000"/>
                <a:gridCol w="304800"/>
                <a:gridCol w="389564"/>
              </a:tblGrid>
              <a:tr h="656795">
                <a:tc>
                  <a:txBody>
                    <a:bodyPr/>
                    <a:lstStyle/>
                    <a:p>
                      <a:pPr algn="ctr" fontAlgn="b"/>
                      <a:endParaRPr lang="en-IE" sz="1400" b="1" i="0" u="none" strike="noStrike" dirty="0">
                        <a:solidFill>
                          <a:srgbClr val="FFFFFF"/>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20:00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algn="ctr" defTabSz="457200" rtl="0" eaLnBrk="1" fontAlgn="b" latinLnBrk="0" hangingPunct="1"/>
                      <a:r>
                        <a:rPr lang="en-IE" sz="1400" b="1" u="none" strike="noStrike" kern="1200" dirty="0">
                          <a:solidFill>
                            <a:schemeClr val="dk1"/>
                          </a:solidFill>
                          <a:effectLst/>
                          <a:latin typeface="+mn-lt"/>
                          <a:ea typeface="+mn-ea"/>
                          <a:cs typeface="+mn-cs"/>
                        </a:rPr>
                        <a:t>20:05</a:t>
                      </a: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algn="ctr" defTabSz="457200" rtl="0" eaLnBrk="1" fontAlgn="b" latinLnBrk="0" hangingPunct="1"/>
                      <a:r>
                        <a:rPr lang="en-IE" sz="1400" b="1" u="none" strike="noStrike" kern="1200" dirty="0">
                          <a:solidFill>
                            <a:schemeClr val="dk1"/>
                          </a:solidFill>
                          <a:effectLst/>
                          <a:latin typeface="+mn-lt"/>
                          <a:ea typeface="+mn-ea"/>
                          <a:cs typeface="+mn-cs"/>
                        </a:rPr>
                        <a:t>20:10</a:t>
                      </a: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20:15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20:20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20:25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20:30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20:35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20:40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20:45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20:50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20:55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21:00 </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21:05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21:10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21:15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21:20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smtClean="0">
                          <a:solidFill>
                            <a:schemeClr val="tx1"/>
                          </a:solidFill>
                          <a:effectLst/>
                          <a:latin typeface="Calibri"/>
                        </a:rPr>
                        <a:t>21:25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21:30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21:35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smtClean="0">
                          <a:solidFill>
                            <a:schemeClr val="tx1"/>
                          </a:solidFill>
                          <a:effectLst/>
                          <a:latin typeface="Calibri"/>
                        </a:rPr>
                        <a:t>21:40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21:45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21:50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21:55</a:t>
                      </a:r>
                      <a:endParaRPr lang="en-IE" sz="1400" b="1" i="0" u="none" strike="noStrike" dirty="0">
                        <a:solidFill>
                          <a:schemeClr val="tx1"/>
                        </a:solidFill>
                        <a:effectLst/>
                        <a:latin typeface="Calibri"/>
                      </a:endParaRPr>
                    </a:p>
                  </a:txBody>
                  <a:tcPr marL="7620" marR="7620" marT="762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56795">
                <a:tc>
                  <a:txBody>
                    <a:bodyPr/>
                    <a:lstStyle/>
                    <a:p>
                      <a:pPr algn="ctr" fontAlgn="b"/>
                      <a:r>
                        <a:rPr lang="en-IE" sz="1400" b="1" i="0" u="none" strike="noStrike" dirty="0" smtClean="0">
                          <a:solidFill>
                            <a:schemeClr val="tx1"/>
                          </a:solidFill>
                          <a:effectLst/>
                          <a:latin typeface="Calibri"/>
                        </a:rPr>
                        <a:t>5 min</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IE"/>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6795">
                <a:tc>
                  <a:txBody>
                    <a:bodyPr/>
                    <a:lstStyle/>
                    <a:p>
                      <a:pPr algn="ctr" fontAlgn="b"/>
                      <a:r>
                        <a:rPr lang="en-IE" sz="1400" b="1" i="0" u="none" strike="noStrike" dirty="0" smtClean="0">
                          <a:solidFill>
                            <a:schemeClr val="tx1"/>
                          </a:solidFill>
                          <a:effectLst/>
                          <a:latin typeface="Calibri"/>
                        </a:rPr>
                        <a:t>30 min</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6795">
                <a:tc>
                  <a:txBody>
                    <a:bodyPr/>
                    <a:lstStyle/>
                    <a:p>
                      <a:pPr algn="ctr" fontAlgn="b"/>
                      <a:r>
                        <a:rPr lang="en-IE" sz="1400" b="1" i="0" u="none" strike="noStrike" dirty="0" smtClean="0">
                          <a:solidFill>
                            <a:schemeClr val="tx1"/>
                          </a:solidFill>
                          <a:effectLst/>
                          <a:latin typeface="Calibri"/>
                        </a:rPr>
                        <a:t>Backup</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6">
                  <a:txBody>
                    <a:bodyPr/>
                    <a:lstStyle/>
                    <a:p>
                      <a:pPr algn="ctr" fontAlgn="b"/>
                      <a:r>
                        <a:rPr lang="en-IE" sz="1400" b="1" i="0" u="none" strike="noStrike" dirty="0" smtClean="0">
                          <a:solidFill>
                            <a:schemeClr val="tx1"/>
                          </a:solidFill>
                          <a:effectLst/>
                          <a:latin typeface="Calibri"/>
                        </a:rPr>
                        <a:t>50</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gridSpan="6">
                  <a:txBody>
                    <a:bodyPr/>
                    <a:lstStyle/>
                    <a:p>
                      <a:pPr algn="ctr" fontAlgn="b"/>
                      <a:r>
                        <a:rPr lang="en-IE" sz="1400" b="1" i="0" u="none" strike="noStrike" dirty="0" smtClean="0">
                          <a:solidFill>
                            <a:schemeClr val="tx1"/>
                          </a:solidFill>
                          <a:effectLst/>
                          <a:latin typeface="Calibri"/>
                        </a:rPr>
                        <a:t>48</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gridSpan="6">
                  <a:txBody>
                    <a:bodyPr/>
                    <a:lstStyle/>
                    <a:p>
                      <a:pPr algn="ctr" fontAlgn="b"/>
                      <a:r>
                        <a:rPr lang="en-IE" sz="1400" b="1" i="0" u="none" strike="noStrike" dirty="0" smtClean="0">
                          <a:solidFill>
                            <a:schemeClr val="tx1"/>
                          </a:solidFill>
                          <a:effectLst/>
                          <a:latin typeface="Calibri"/>
                        </a:rPr>
                        <a:t>52</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gridSpan="6">
                  <a:txBody>
                    <a:bodyPr/>
                    <a:lstStyle/>
                    <a:p>
                      <a:pPr algn="ctr" fontAlgn="b"/>
                      <a:r>
                        <a:rPr lang="en-IE" sz="1400" b="1" i="0" u="none" strike="noStrike" dirty="0" smtClean="0">
                          <a:solidFill>
                            <a:schemeClr val="tx1"/>
                          </a:solidFill>
                          <a:effectLst/>
                          <a:latin typeface="Calibri"/>
                        </a:rPr>
                        <a:t>55</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r>
            </a:tbl>
          </a:graphicData>
        </a:graphic>
      </p:graphicFrame>
      <p:sp>
        <p:nvSpPr>
          <p:cNvPr id="3" name="TextBox 2"/>
          <p:cNvSpPr txBox="1"/>
          <p:nvPr/>
        </p:nvSpPr>
        <p:spPr>
          <a:xfrm>
            <a:off x="172670" y="4314248"/>
            <a:ext cx="8863179" cy="1384995"/>
          </a:xfrm>
          <a:prstGeom prst="rect">
            <a:avLst/>
          </a:prstGeom>
          <a:noFill/>
        </p:spPr>
        <p:txBody>
          <a:bodyPr wrap="square" rtlCol="0">
            <a:spAutoFit/>
          </a:bodyPr>
          <a:lstStyle/>
          <a:p>
            <a:endParaRPr lang="en-IE" sz="2000" dirty="0"/>
          </a:p>
          <a:p>
            <a:endParaRPr lang="en-IE" sz="2000" dirty="0" smtClean="0"/>
          </a:p>
          <a:p>
            <a:r>
              <a:rPr lang="en-IE" sz="2400" dirty="0" smtClean="0"/>
              <a:t>@ 20:10 the Backup Imbalance Price for 21:30 is calculated</a:t>
            </a:r>
          </a:p>
          <a:p>
            <a:endParaRPr lang="en-IE" sz="2000" dirty="0"/>
          </a:p>
        </p:txBody>
      </p:sp>
      <p:cxnSp>
        <p:nvCxnSpPr>
          <p:cNvPr id="5" name="Straight Arrow Connector 4"/>
          <p:cNvCxnSpPr/>
          <p:nvPr/>
        </p:nvCxnSpPr>
        <p:spPr>
          <a:xfrm flipV="1">
            <a:off x="838200" y="2707482"/>
            <a:ext cx="685800" cy="214537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5638800" y="3833022"/>
            <a:ext cx="1447800" cy="112553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106907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altLang="en-US" dirty="0" smtClean="0">
                <a:latin typeface="Arial" pitchFamily="34" charset="0"/>
              </a:rPr>
              <a:t>Background</a:t>
            </a:r>
          </a:p>
        </p:txBody>
      </p:sp>
      <p:sp>
        <p:nvSpPr>
          <p:cNvPr id="6" name="Rectangle 5"/>
          <p:cNvSpPr>
            <a:spLocks noChangeArrowheads="1"/>
          </p:cNvSpPr>
          <p:nvPr/>
        </p:nvSpPr>
        <p:spPr bwMode="auto">
          <a:xfrm>
            <a:off x="9915525" y="1101725"/>
            <a:ext cx="962025" cy="960438"/>
          </a:xfrm>
          <a:prstGeom prst="rect">
            <a:avLst/>
          </a:prstGeom>
          <a:solidFill>
            <a:srgbClr val="B4122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7" name="Rectangle 6"/>
          <p:cNvSpPr>
            <a:spLocks noChangeArrowheads="1"/>
          </p:cNvSpPr>
          <p:nvPr/>
        </p:nvSpPr>
        <p:spPr bwMode="auto">
          <a:xfrm>
            <a:off x="9915525" y="2227263"/>
            <a:ext cx="962025" cy="960437"/>
          </a:xfrm>
          <a:prstGeom prst="rect">
            <a:avLst/>
          </a:prstGeom>
          <a:solidFill>
            <a:srgbClr val="7D165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8" name="Rectangle 7"/>
          <p:cNvSpPr>
            <a:spLocks noChangeArrowheads="1"/>
          </p:cNvSpPr>
          <p:nvPr/>
        </p:nvSpPr>
        <p:spPr bwMode="auto">
          <a:xfrm>
            <a:off x="9923463" y="-23813"/>
            <a:ext cx="960437" cy="960438"/>
          </a:xfrm>
          <a:prstGeom prst="rect">
            <a:avLst/>
          </a:prstGeom>
          <a:solidFill>
            <a:srgbClr val="767676"/>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9" name="Rectangle 8"/>
          <p:cNvSpPr>
            <a:spLocks noChangeArrowheads="1"/>
          </p:cNvSpPr>
          <p:nvPr/>
        </p:nvSpPr>
        <p:spPr bwMode="auto">
          <a:xfrm>
            <a:off x="9915525" y="3352800"/>
            <a:ext cx="962025" cy="960438"/>
          </a:xfrm>
          <a:prstGeom prst="rect">
            <a:avLst/>
          </a:prstGeom>
          <a:solidFill>
            <a:srgbClr val="C54D1C"/>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0" name="Rectangle 9"/>
          <p:cNvSpPr>
            <a:spLocks noChangeArrowheads="1"/>
          </p:cNvSpPr>
          <p:nvPr/>
        </p:nvSpPr>
        <p:spPr bwMode="auto">
          <a:xfrm>
            <a:off x="8807450" y="-1704975"/>
            <a:ext cx="1450975" cy="1450975"/>
          </a:xfrm>
          <a:prstGeom prst="rect">
            <a:avLst/>
          </a:prstGeom>
          <a:solidFill>
            <a:schemeClr val="tx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1" name="Rectangle 10"/>
          <p:cNvSpPr>
            <a:spLocks noChangeArrowheads="1"/>
          </p:cNvSpPr>
          <p:nvPr/>
        </p:nvSpPr>
        <p:spPr bwMode="auto">
          <a:xfrm>
            <a:off x="9915525" y="4478338"/>
            <a:ext cx="962025" cy="960437"/>
          </a:xfrm>
          <a:prstGeom prst="rect">
            <a:avLst/>
          </a:prstGeom>
          <a:solidFill>
            <a:srgbClr val="F6A902"/>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2" name="Rectangle 11"/>
          <p:cNvSpPr>
            <a:spLocks noChangeArrowheads="1"/>
          </p:cNvSpPr>
          <p:nvPr/>
        </p:nvSpPr>
        <p:spPr bwMode="auto">
          <a:xfrm>
            <a:off x="9915525" y="5603875"/>
            <a:ext cx="962025" cy="960438"/>
          </a:xfrm>
          <a:prstGeom prst="rect">
            <a:avLst/>
          </a:prstGeom>
          <a:solidFill>
            <a:srgbClr val="157C85"/>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3" name="Rectangle 12"/>
          <p:cNvSpPr>
            <a:spLocks noChangeArrowheads="1"/>
          </p:cNvSpPr>
          <p:nvPr/>
        </p:nvSpPr>
        <p:spPr bwMode="auto">
          <a:xfrm>
            <a:off x="9915525" y="6729413"/>
            <a:ext cx="962025" cy="960437"/>
          </a:xfrm>
          <a:prstGeom prst="rect">
            <a:avLst/>
          </a:prstGeom>
          <a:solidFill>
            <a:srgbClr val="0E5462"/>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4" name="Rectangle 13"/>
          <p:cNvSpPr>
            <a:spLocks noChangeArrowheads="1"/>
          </p:cNvSpPr>
          <p:nvPr/>
        </p:nvSpPr>
        <p:spPr bwMode="auto">
          <a:xfrm>
            <a:off x="10479088" y="-1704975"/>
            <a:ext cx="1450975" cy="1450975"/>
          </a:xfrm>
          <a:prstGeom prst="rect">
            <a:avLst/>
          </a:prstGeom>
          <a:solidFill>
            <a:srgbClr val="C8B474"/>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xmlns="" val="2177668845"/>
              </p:ext>
            </p:extLst>
          </p:nvPr>
        </p:nvGraphicFramePr>
        <p:xfrm>
          <a:off x="254239" y="1552734"/>
          <a:ext cx="8863182" cy="2627180"/>
        </p:xfrm>
        <a:graphic>
          <a:graphicData uri="http://schemas.openxmlformats.org/drawingml/2006/table">
            <a:tbl>
              <a:tblPr>
                <a:tableStyleId>{5C22544A-7EE6-4342-B048-85BDC9FD1C3A}</a:tableStyleId>
              </a:tblPr>
              <a:tblGrid>
                <a:gridCol w="583961"/>
                <a:gridCol w="304800"/>
                <a:gridCol w="304800"/>
                <a:gridCol w="228600"/>
                <a:gridCol w="304800"/>
                <a:gridCol w="304800"/>
                <a:gridCol w="269657"/>
                <a:gridCol w="381000"/>
                <a:gridCol w="304800"/>
                <a:gridCol w="381000"/>
                <a:gridCol w="304800"/>
                <a:gridCol w="381000"/>
                <a:gridCol w="381000"/>
                <a:gridCol w="381000"/>
                <a:gridCol w="381000"/>
                <a:gridCol w="381000"/>
                <a:gridCol w="381000"/>
                <a:gridCol w="381000"/>
                <a:gridCol w="381000"/>
                <a:gridCol w="381000"/>
                <a:gridCol w="381000"/>
                <a:gridCol w="304800"/>
                <a:gridCol w="381000"/>
                <a:gridCol w="304800"/>
                <a:gridCol w="389564"/>
              </a:tblGrid>
              <a:tr h="656795">
                <a:tc>
                  <a:txBody>
                    <a:bodyPr/>
                    <a:lstStyle/>
                    <a:p>
                      <a:pPr algn="ctr" fontAlgn="b"/>
                      <a:endParaRPr lang="en-IE" sz="1400" b="1" i="0" u="none" strike="noStrike" dirty="0">
                        <a:solidFill>
                          <a:srgbClr val="FFFFFF"/>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20:00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algn="ctr" defTabSz="457200" rtl="0" eaLnBrk="1" fontAlgn="b" latinLnBrk="0" hangingPunct="1"/>
                      <a:r>
                        <a:rPr lang="en-IE" sz="1400" b="1" u="none" strike="noStrike" kern="1200" dirty="0">
                          <a:solidFill>
                            <a:schemeClr val="dk1"/>
                          </a:solidFill>
                          <a:effectLst/>
                          <a:latin typeface="+mn-lt"/>
                          <a:ea typeface="+mn-ea"/>
                          <a:cs typeface="+mn-cs"/>
                        </a:rPr>
                        <a:t>20:05</a:t>
                      </a: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algn="ctr" defTabSz="457200" rtl="0" eaLnBrk="1" fontAlgn="b" latinLnBrk="0" hangingPunct="1"/>
                      <a:r>
                        <a:rPr lang="en-IE" sz="1400" b="1" u="none" strike="noStrike" kern="1200" dirty="0">
                          <a:solidFill>
                            <a:schemeClr val="dk1"/>
                          </a:solidFill>
                          <a:effectLst/>
                          <a:latin typeface="+mn-lt"/>
                          <a:ea typeface="+mn-ea"/>
                          <a:cs typeface="+mn-cs"/>
                        </a:rPr>
                        <a:t>20:10</a:t>
                      </a: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20:15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20:20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20:25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20:30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20:35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20:40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20:45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20:50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20:55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21:00 </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21:05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21:10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21:15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21:20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smtClean="0">
                          <a:solidFill>
                            <a:schemeClr val="tx1"/>
                          </a:solidFill>
                          <a:effectLst/>
                          <a:latin typeface="Calibri"/>
                        </a:rPr>
                        <a:t>21:25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21:30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21:35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smtClean="0">
                          <a:solidFill>
                            <a:schemeClr val="tx1"/>
                          </a:solidFill>
                          <a:effectLst/>
                          <a:latin typeface="Calibri"/>
                        </a:rPr>
                        <a:t>21:40</a:t>
                      </a:r>
                      <a:endParaRPr lang="en-IE" sz="1400" b="1" i="0" u="none" strike="noStrike" dirty="0">
                        <a:solidFill>
                          <a:schemeClr val="tx1"/>
                        </a:solidFill>
                        <a:effectLst/>
                        <a:latin typeface="Calibri"/>
                      </a:endParaRPr>
                    </a:p>
                  </a:txBody>
                  <a:tcPr marL="7620" marR="7620" marT="762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21:45</a:t>
                      </a:r>
                      <a:endParaRPr lang="en-IE" sz="1400" b="1" i="0" u="none" strike="noStrike" dirty="0">
                        <a:solidFill>
                          <a:schemeClr val="tx1"/>
                        </a:solidFill>
                        <a:effectLst/>
                        <a:latin typeface="Calibri"/>
                      </a:endParaRPr>
                    </a:p>
                  </a:txBody>
                  <a:tcPr marL="7620" marR="7620" marT="762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21:50</a:t>
                      </a:r>
                      <a:endParaRPr lang="en-IE" sz="1400" b="1" i="0" u="none" strike="noStrike" dirty="0">
                        <a:solidFill>
                          <a:schemeClr val="tx1"/>
                        </a:solidFill>
                        <a:effectLst/>
                        <a:latin typeface="Calibri"/>
                      </a:endParaRPr>
                    </a:p>
                  </a:txBody>
                  <a:tcPr marL="7620" marR="7620" marT="762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21:55</a:t>
                      </a:r>
                      <a:endParaRPr lang="en-IE" sz="1400" b="1" i="0" u="none" strike="noStrike" dirty="0">
                        <a:solidFill>
                          <a:schemeClr val="tx1"/>
                        </a:solidFill>
                        <a:effectLst/>
                        <a:latin typeface="Calibri"/>
                      </a:endParaRPr>
                    </a:p>
                  </a:txBody>
                  <a:tcPr marL="7620" marR="7620" marT="762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56795">
                <a:tc>
                  <a:txBody>
                    <a:bodyPr/>
                    <a:lstStyle/>
                    <a:p>
                      <a:pPr algn="ctr" fontAlgn="b"/>
                      <a:r>
                        <a:rPr lang="en-IE" sz="1400" b="1" i="0" u="none" strike="noStrike" dirty="0" smtClean="0">
                          <a:solidFill>
                            <a:schemeClr val="tx1"/>
                          </a:solidFill>
                          <a:effectLst/>
                          <a:latin typeface="Calibri"/>
                        </a:rPr>
                        <a:t>5 min</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50</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46</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55</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57</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60</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47</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48</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52</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IE"/>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6795">
                <a:tc>
                  <a:txBody>
                    <a:bodyPr/>
                    <a:lstStyle/>
                    <a:p>
                      <a:pPr algn="ctr" fontAlgn="b"/>
                      <a:r>
                        <a:rPr lang="en-IE" sz="1400" b="1" i="0" u="none" strike="noStrike" dirty="0" smtClean="0">
                          <a:solidFill>
                            <a:schemeClr val="tx1"/>
                          </a:solidFill>
                          <a:effectLst/>
                          <a:latin typeface="Calibri"/>
                        </a:rPr>
                        <a:t>30 min</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6795">
                <a:tc>
                  <a:txBody>
                    <a:bodyPr/>
                    <a:lstStyle/>
                    <a:p>
                      <a:pPr algn="ctr" fontAlgn="b"/>
                      <a:r>
                        <a:rPr lang="en-IE" sz="1400" b="1" i="0" u="none" strike="noStrike" dirty="0" smtClean="0">
                          <a:solidFill>
                            <a:schemeClr val="tx1"/>
                          </a:solidFill>
                          <a:effectLst/>
                          <a:latin typeface="Calibri"/>
                        </a:rPr>
                        <a:t>Backup</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6">
                  <a:txBody>
                    <a:bodyPr/>
                    <a:lstStyle/>
                    <a:p>
                      <a:pPr algn="ctr" fontAlgn="b"/>
                      <a:r>
                        <a:rPr lang="en-IE" sz="1400" b="1" i="0" u="none" strike="noStrike" dirty="0" smtClean="0">
                          <a:solidFill>
                            <a:schemeClr val="tx1"/>
                          </a:solidFill>
                          <a:effectLst/>
                          <a:latin typeface="Calibri"/>
                        </a:rPr>
                        <a:t>50</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gridSpan="6">
                  <a:txBody>
                    <a:bodyPr/>
                    <a:lstStyle/>
                    <a:p>
                      <a:pPr algn="ctr" fontAlgn="b"/>
                      <a:r>
                        <a:rPr lang="en-IE" sz="1400" b="1" i="0" u="none" strike="noStrike" dirty="0" smtClean="0">
                          <a:solidFill>
                            <a:schemeClr val="tx1"/>
                          </a:solidFill>
                          <a:effectLst/>
                          <a:latin typeface="Calibri"/>
                        </a:rPr>
                        <a:t>55</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gridSpan="6">
                  <a:txBody>
                    <a:bodyPr/>
                    <a:lstStyle/>
                    <a:p>
                      <a:pPr algn="ctr" fontAlgn="b"/>
                      <a:r>
                        <a:rPr lang="en-IE" sz="1400" b="1" i="0" u="none" strike="noStrike" dirty="0" smtClean="0">
                          <a:solidFill>
                            <a:schemeClr val="tx1"/>
                          </a:solidFill>
                          <a:effectLst/>
                          <a:latin typeface="Calibri"/>
                        </a:rPr>
                        <a:t>52</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gridSpan="6">
                  <a:txBody>
                    <a:bodyPr/>
                    <a:lstStyle/>
                    <a:p>
                      <a:pPr algn="ctr" fontAlgn="b"/>
                      <a:r>
                        <a:rPr lang="en-IE" sz="1400" b="1" i="0" u="none" strike="noStrike" dirty="0" smtClean="0">
                          <a:solidFill>
                            <a:schemeClr val="tx1"/>
                          </a:solidFill>
                          <a:effectLst/>
                          <a:latin typeface="Calibri"/>
                        </a:rPr>
                        <a:t>53</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r>
            </a:tbl>
          </a:graphicData>
        </a:graphic>
      </p:graphicFrame>
      <p:sp>
        <p:nvSpPr>
          <p:cNvPr id="3" name="TextBox 2"/>
          <p:cNvSpPr txBox="1"/>
          <p:nvPr/>
        </p:nvSpPr>
        <p:spPr>
          <a:xfrm>
            <a:off x="172670" y="4314248"/>
            <a:ext cx="8863179" cy="1569660"/>
          </a:xfrm>
          <a:prstGeom prst="rect">
            <a:avLst/>
          </a:prstGeom>
          <a:noFill/>
        </p:spPr>
        <p:txBody>
          <a:bodyPr wrap="square" rtlCol="0">
            <a:spAutoFit/>
          </a:bodyPr>
          <a:lstStyle/>
          <a:p>
            <a:endParaRPr lang="en-IE" sz="2400" dirty="0"/>
          </a:p>
          <a:p>
            <a:r>
              <a:rPr lang="en-IE" sz="2400" dirty="0" smtClean="0"/>
              <a:t>@ 21:00 the 5 minute Imbalance Price for 20:35 – 20:40 is calculated</a:t>
            </a:r>
          </a:p>
          <a:p>
            <a:endParaRPr lang="en-IE" sz="2400" dirty="0" smtClean="0"/>
          </a:p>
          <a:p>
            <a:endParaRPr lang="en-IE" sz="2400" dirty="0"/>
          </a:p>
        </p:txBody>
      </p:sp>
      <p:cxnSp>
        <p:nvCxnSpPr>
          <p:cNvPr id="5" name="Straight Arrow Connector 4"/>
          <p:cNvCxnSpPr/>
          <p:nvPr/>
        </p:nvCxnSpPr>
        <p:spPr>
          <a:xfrm flipV="1">
            <a:off x="990600" y="2586847"/>
            <a:ext cx="3886200" cy="206135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flipV="1">
            <a:off x="3124200" y="2739248"/>
            <a:ext cx="3048000" cy="190895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466807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altLang="en-US" dirty="0" smtClean="0">
                <a:latin typeface="Arial" pitchFamily="34" charset="0"/>
              </a:rPr>
              <a:t>Background</a:t>
            </a:r>
          </a:p>
        </p:txBody>
      </p:sp>
      <p:sp>
        <p:nvSpPr>
          <p:cNvPr id="6" name="Rectangle 5"/>
          <p:cNvSpPr>
            <a:spLocks noChangeArrowheads="1"/>
          </p:cNvSpPr>
          <p:nvPr/>
        </p:nvSpPr>
        <p:spPr bwMode="auto">
          <a:xfrm>
            <a:off x="9915525" y="1101725"/>
            <a:ext cx="962025" cy="960438"/>
          </a:xfrm>
          <a:prstGeom prst="rect">
            <a:avLst/>
          </a:prstGeom>
          <a:solidFill>
            <a:srgbClr val="B4122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7" name="Rectangle 6"/>
          <p:cNvSpPr>
            <a:spLocks noChangeArrowheads="1"/>
          </p:cNvSpPr>
          <p:nvPr/>
        </p:nvSpPr>
        <p:spPr bwMode="auto">
          <a:xfrm>
            <a:off x="9915525" y="2227263"/>
            <a:ext cx="962025" cy="960437"/>
          </a:xfrm>
          <a:prstGeom prst="rect">
            <a:avLst/>
          </a:prstGeom>
          <a:solidFill>
            <a:srgbClr val="7D165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8" name="Rectangle 7"/>
          <p:cNvSpPr>
            <a:spLocks noChangeArrowheads="1"/>
          </p:cNvSpPr>
          <p:nvPr/>
        </p:nvSpPr>
        <p:spPr bwMode="auto">
          <a:xfrm>
            <a:off x="9923463" y="-23813"/>
            <a:ext cx="960437" cy="960438"/>
          </a:xfrm>
          <a:prstGeom prst="rect">
            <a:avLst/>
          </a:prstGeom>
          <a:solidFill>
            <a:srgbClr val="767676"/>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9" name="Rectangle 8"/>
          <p:cNvSpPr>
            <a:spLocks noChangeArrowheads="1"/>
          </p:cNvSpPr>
          <p:nvPr/>
        </p:nvSpPr>
        <p:spPr bwMode="auto">
          <a:xfrm>
            <a:off x="9915525" y="3352800"/>
            <a:ext cx="962025" cy="960438"/>
          </a:xfrm>
          <a:prstGeom prst="rect">
            <a:avLst/>
          </a:prstGeom>
          <a:solidFill>
            <a:srgbClr val="C54D1C"/>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0" name="Rectangle 9"/>
          <p:cNvSpPr>
            <a:spLocks noChangeArrowheads="1"/>
          </p:cNvSpPr>
          <p:nvPr/>
        </p:nvSpPr>
        <p:spPr bwMode="auto">
          <a:xfrm>
            <a:off x="8807450" y="-1704975"/>
            <a:ext cx="1450975" cy="1450975"/>
          </a:xfrm>
          <a:prstGeom prst="rect">
            <a:avLst/>
          </a:prstGeom>
          <a:solidFill>
            <a:schemeClr val="tx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1" name="Rectangle 10"/>
          <p:cNvSpPr>
            <a:spLocks noChangeArrowheads="1"/>
          </p:cNvSpPr>
          <p:nvPr/>
        </p:nvSpPr>
        <p:spPr bwMode="auto">
          <a:xfrm>
            <a:off x="9915525" y="4478338"/>
            <a:ext cx="962025" cy="960437"/>
          </a:xfrm>
          <a:prstGeom prst="rect">
            <a:avLst/>
          </a:prstGeom>
          <a:solidFill>
            <a:srgbClr val="F6A902"/>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2" name="Rectangle 11"/>
          <p:cNvSpPr>
            <a:spLocks noChangeArrowheads="1"/>
          </p:cNvSpPr>
          <p:nvPr/>
        </p:nvSpPr>
        <p:spPr bwMode="auto">
          <a:xfrm>
            <a:off x="9915525" y="5603875"/>
            <a:ext cx="962025" cy="960438"/>
          </a:xfrm>
          <a:prstGeom prst="rect">
            <a:avLst/>
          </a:prstGeom>
          <a:solidFill>
            <a:srgbClr val="157C85"/>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3" name="Rectangle 12"/>
          <p:cNvSpPr>
            <a:spLocks noChangeArrowheads="1"/>
          </p:cNvSpPr>
          <p:nvPr/>
        </p:nvSpPr>
        <p:spPr bwMode="auto">
          <a:xfrm>
            <a:off x="9915525" y="6729413"/>
            <a:ext cx="962025" cy="960437"/>
          </a:xfrm>
          <a:prstGeom prst="rect">
            <a:avLst/>
          </a:prstGeom>
          <a:solidFill>
            <a:srgbClr val="0E5462"/>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sp>
        <p:nvSpPr>
          <p:cNvPr id="14" name="Rectangle 13"/>
          <p:cNvSpPr>
            <a:spLocks noChangeArrowheads="1"/>
          </p:cNvSpPr>
          <p:nvPr/>
        </p:nvSpPr>
        <p:spPr bwMode="auto">
          <a:xfrm>
            <a:off x="10479088" y="-1704975"/>
            <a:ext cx="1450975" cy="1450975"/>
          </a:xfrm>
          <a:prstGeom prst="rect">
            <a:avLst/>
          </a:prstGeom>
          <a:solidFill>
            <a:srgbClr val="C8B474"/>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rgbClr val="B4122D"/>
              </a:solidFill>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xmlns="" val="1438734940"/>
              </p:ext>
            </p:extLst>
          </p:nvPr>
        </p:nvGraphicFramePr>
        <p:xfrm>
          <a:off x="254239" y="1552734"/>
          <a:ext cx="8863182" cy="2627180"/>
        </p:xfrm>
        <a:graphic>
          <a:graphicData uri="http://schemas.openxmlformats.org/drawingml/2006/table">
            <a:tbl>
              <a:tblPr>
                <a:tableStyleId>{5C22544A-7EE6-4342-B048-85BDC9FD1C3A}</a:tableStyleId>
              </a:tblPr>
              <a:tblGrid>
                <a:gridCol w="583961"/>
                <a:gridCol w="304800"/>
                <a:gridCol w="304800"/>
                <a:gridCol w="228600"/>
                <a:gridCol w="304800"/>
                <a:gridCol w="304800"/>
                <a:gridCol w="269657"/>
                <a:gridCol w="381000"/>
                <a:gridCol w="304800"/>
                <a:gridCol w="381000"/>
                <a:gridCol w="304800"/>
                <a:gridCol w="381000"/>
                <a:gridCol w="381000"/>
                <a:gridCol w="381000"/>
                <a:gridCol w="381000"/>
                <a:gridCol w="381000"/>
                <a:gridCol w="381000"/>
                <a:gridCol w="381000"/>
                <a:gridCol w="381000"/>
                <a:gridCol w="381000"/>
                <a:gridCol w="381000"/>
                <a:gridCol w="304800"/>
                <a:gridCol w="381000"/>
                <a:gridCol w="304800"/>
                <a:gridCol w="389564"/>
              </a:tblGrid>
              <a:tr h="656795">
                <a:tc>
                  <a:txBody>
                    <a:bodyPr/>
                    <a:lstStyle/>
                    <a:p>
                      <a:pPr algn="ctr" fontAlgn="b"/>
                      <a:endParaRPr lang="en-IE" sz="1400" b="1" i="0" u="none" strike="noStrike" dirty="0">
                        <a:solidFill>
                          <a:srgbClr val="FFFFFF"/>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20:00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algn="ctr" defTabSz="457200" rtl="0" eaLnBrk="1" fontAlgn="b" latinLnBrk="0" hangingPunct="1"/>
                      <a:r>
                        <a:rPr lang="en-IE" sz="1400" b="1" u="none" strike="noStrike" kern="1200" dirty="0">
                          <a:solidFill>
                            <a:schemeClr val="dk1"/>
                          </a:solidFill>
                          <a:effectLst/>
                          <a:latin typeface="+mn-lt"/>
                          <a:ea typeface="+mn-ea"/>
                          <a:cs typeface="+mn-cs"/>
                        </a:rPr>
                        <a:t>20:05</a:t>
                      </a: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algn="ctr" defTabSz="457200" rtl="0" eaLnBrk="1" fontAlgn="b" latinLnBrk="0" hangingPunct="1"/>
                      <a:r>
                        <a:rPr lang="en-IE" sz="1400" b="1" u="none" strike="noStrike" kern="1200" dirty="0">
                          <a:solidFill>
                            <a:schemeClr val="dk1"/>
                          </a:solidFill>
                          <a:effectLst/>
                          <a:latin typeface="+mn-lt"/>
                          <a:ea typeface="+mn-ea"/>
                          <a:cs typeface="+mn-cs"/>
                        </a:rPr>
                        <a:t>20:10</a:t>
                      </a: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20:15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20:20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20:25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u="none" strike="noStrike" dirty="0">
                          <a:effectLst/>
                        </a:rPr>
                        <a:t>20:30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20:35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20:40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20:45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20:50</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u="none" strike="noStrike" dirty="0">
                          <a:effectLst/>
                        </a:rPr>
                        <a:t>20:55</a:t>
                      </a:r>
                      <a:endParaRPr lang="en-IE" sz="1400" b="1" i="0" u="none" strike="noStrike" dirty="0">
                        <a:solidFill>
                          <a:srgbClr val="FFFFFF"/>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21:00 </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21:05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21:10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21:15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21:20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smtClean="0">
                          <a:solidFill>
                            <a:schemeClr val="tx1"/>
                          </a:solidFill>
                          <a:effectLst/>
                          <a:latin typeface="Calibri"/>
                        </a:rPr>
                        <a:t>21:25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21:30</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21:35</a:t>
                      </a:r>
                      <a:endParaRPr lang="en-IE" sz="1400" b="1" i="0" u="none" strike="noStrike" dirty="0">
                        <a:solidFill>
                          <a:schemeClr val="tx1"/>
                        </a:solidFill>
                        <a:effectLst/>
                        <a:latin typeface="Calibri"/>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smtClean="0">
                          <a:solidFill>
                            <a:schemeClr val="tx1"/>
                          </a:solidFill>
                          <a:effectLst/>
                          <a:latin typeface="Calibri"/>
                        </a:rPr>
                        <a:t>21:40</a:t>
                      </a:r>
                      <a:endParaRPr lang="en-IE" sz="1400" b="1" i="0" u="none" strike="noStrike" dirty="0">
                        <a:solidFill>
                          <a:schemeClr val="tx1"/>
                        </a:solidFill>
                        <a:effectLst/>
                        <a:latin typeface="Calibri"/>
                      </a:endParaRPr>
                    </a:p>
                  </a:txBody>
                  <a:tcPr marL="7620" marR="7620" marT="762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21:45</a:t>
                      </a:r>
                      <a:endParaRPr lang="en-IE" sz="1400" b="1" i="0" u="none" strike="noStrike" dirty="0">
                        <a:solidFill>
                          <a:schemeClr val="tx1"/>
                        </a:solidFill>
                        <a:effectLst/>
                        <a:latin typeface="Calibri"/>
                      </a:endParaRPr>
                    </a:p>
                  </a:txBody>
                  <a:tcPr marL="7620" marR="7620" marT="762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21:50</a:t>
                      </a:r>
                      <a:endParaRPr lang="en-IE" sz="1400" b="1" i="0" u="none" strike="noStrike" dirty="0">
                        <a:solidFill>
                          <a:schemeClr val="tx1"/>
                        </a:solidFill>
                        <a:effectLst/>
                        <a:latin typeface="Calibri"/>
                      </a:endParaRPr>
                    </a:p>
                  </a:txBody>
                  <a:tcPr marL="7620" marR="7620" marT="762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IE" sz="1400" b="1" i="0" u="none" strike="noStrike" dirty="0" smtClean="0">
                          <a:solidFill>
                            <a:schemeClr val="tx1"/>
                          </a:solidFill>
                          <a:effectLst/>
                          <a:latin typeface="Calibri"/>
                        </a:rPr>
                        <a:t>21:55</a:t>
                      </a:r>
                      <a:endParaRPr lang="en-IE" sz="1400" b="1" i="0" u="none" strike="noStrike" dirty="0">
                        <a:solidFill>
                          <a:schemeClr val="tx1"/>
                        </a:solidFill>
                        <a:effectLst/>
                        <a:latin typeface="Calibri"/>
                      </a:endParaRPr>
                    </a:p>
                  </a:txBody>
                  <a:tcPr marL="7620" marR="7620" marT="7620" marB="0" vert="vert27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56795">
                <a:tc>
                  <a:txBody>
                    <a:bodyPr/>
                    <a:lstStyle/>
                    <a:p>
                      <a:pPr algn="ctr" fontAlgn="b"/>
                      <a:r>
                        <a:rPr lang="en-IE" sz="1400" b="1" i="0" u="none" strike="noStrike" dirty="0" smtClean="0">
                          <a:solidFill>
                            <a:schemeClr val="tx1"/>
                          </a:solidFill>
                          <a:effectLst/>
                          <a:latin typeface="Calibri"/>
                        </a:rPr>
                        <a:t>5 min</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b"/>
                      <a:r>
                        <a:rPr lang="en-IE" sz="1400" b="1" i="0" u="none" strike="noStrike" dirty="0" smtClean="0">
                          <a:solidFill>
                            <a:schemeClr val="tx1"/>
                          </a:solidFill>
                          <a:effectLst/>
                          <a:latin typeface="Calibri"/>
                        </a:rPr>
                        <a:t>50</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46</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55</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57</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60</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47</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48</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E" sz="1400" b="1" i="0" u="none" strike="noStrike" dirty="0" smtClean="0">
                          <a:solidFill>
                            <a:schemeClr val="tx1"/>
                          </a:solidFill>
                          <a:effectLst/>
                          <a:latin typeface="Calibri"/>
                        </a:rPr>
                        <a:t>52</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IE"/>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6795">
                <a:tc>
                  <a:txBody>
                    <a:bodyPr/>
                    <a:lstStyle/>
                    <a:p>
                      <a:pPr algn="ctr" fontAlgn="b"/>
                      <a:r>
                        <a:rPr lang="en-IE" sz="1400" b="1" i="0" u="none" strike="noStrike" dirty="0" smtClean="0">
                          <a:solidFill>
                            <a:schemeClr val="tx1"/>
                          </a:solidFill>
                          <a:effectLst/>
                          <a:latin typeface="Calibri"/>
                        </a:rPr>
                        <a:t>30 min</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6">
                  <a:txBody>
                    <a:bodyPr/>
                    <a:lstStyle/>
                    <a:p>
                      <a:pPr algn="ctr" fontAlgn="b"/>
                      <a:r>
                        <a:rPr lang="en-IE" sz="1400" b="1" i="0" u="none" strike="noStrike" dirty="0" smtClean="0">
                          <a:solidFill>
                            <a:schemeClr val="tx1"/>
                          </a:solidFill>
                          <a:effectLst/>
                          <a:latin typeface="Calibri"/>
                        </a:rPr>
                        <a:t>52.5</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8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IE" sz="1400" b="1" i="0" u="none" strike="noStrike" dirty="0">
                        <a:solidFill>
                          <a:schemeClr val="tx1"/>
                        </a:solidFill>
                        <a:effectLst/>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6795">
                <a:tc>
                  <a:txBody>
                    <a:bodyPr/>
                    <a:lstStyle/>
                    <a:p>
                      <a:pPr algn="ctr" fontAlgn="b"/>
                      <a:r>
                        <a:rPr lang="en-IE" sz="1400" b="1" i="0" u="none" strike="noStrike" dirty="0" smtClean="0">
                          <a:solidFill>
                            <a:schemeClr val="tx1"/>
                          </a:solidFill>
                          <a:effectLst/>
                          <a:latin typeface="Calibri"/>
                        </a:rPr>
                        <a:t>Backup</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6">
                  <a:txBody>
                    <a:bodyPr/>
                    <a:lstStyle/>
                    <a:p>
                      <a:pPr algn="ctr" fontAlgn="b"/>
                      <a:r>
                        <a:rPr lang="en-IE" sz="1400" b="1" i="0" u="none" strike="noStrike" dirty="0" smtClean="0">
                          <a:solidFill>
                            <a:schemeClr val="tx1"/>
                          </a:solidFill>
                          <a:effectLst/>
                          <a:latin typeface="Calibri"/>
                        </a:rPr>
                        <a:t>50</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gridSpan="6">
                  <a:txBody>
                    <a:bodyPr/>
                    <a:lstStyle/>
                    <a:p>
                      <a:pPr algn="ctr" fontAlgn="b"/>
                      <a:r>
                        <a:rPr lang="en-IE" sz="1400" b="1" i="0" u="none" strike="noStrike" dirty="0" smtClean="0">
                          <a:solidFill>
                            <a:schemeClr val="tx1"/>
                          </a:solidFill>
                          <a:effectLst/>
                          <a:latin typeface="Calibri"/>
                        </a:rPr>
                        <a:t>55</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gridSpan="6">
                  <a:txBody>
                    <a:bodyPr/>
                    <a:lstStyle/>
                    <a:p>
                      <a:pPr algn="ctr" fontAlgn="b"/>
                      <a:r>
                        <a:rPr lang="en-IE" sz="1400" b="1" i="0" u="none" strike="noStrike" dirty="0" smtClean="0">
                          <a:solidFill>
                            <a:schemeClr val="tx1"/>
                          </a:solidFill>
                          <a:effectLst/>
                          <a:latin typeface="Calibri"/>
                        </a:rPr>
                        <a:t>52</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gridSpan="6">
                  <a:txBody>
                    <a:bodyPr/>
                    <a:lstStyle/>
                    <a:p>
                      <a:pPr algn="ctr" fontAlgn="b"/>
                      <a:r>
                        <a:rPr lang="en-IE" sz="1400" b="1" i="0" u="none" strike="noStrike" dirty="0" smtClean="0">
                          <a:solidFill>
                            <a:schemeClr val="tx1"/>
                          </a:solidFill>
                          <a:effectLst/>
                          <a:latin typeface="Calibri"/>
                        </a:rPr>
                        <a:t>53</a:t>
                      </a:r>
                      <a:endParaRPr lang="en-IE" sz="1400" b="1" i="0" u="none" strike="noStrike" dirty="0">
                        <a:solidFill>
                          <a:schemeClr val="tx1"/>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r>
            </a:tbl>
          </a:graphicData>
        </a:graphic>
      </p:graphicFrame>
      <p:sp>
        <p:nvSpPr>
          <p:cNvPr id="3" name="TextBox 2"/>
          <p:cNvSpPr txBox="1"/>
          <p:nvPr/>
        </p:nvSpPr>
        <p:spPr>
          <a:xfrm>
            <a:off x="172670" y="4314248"/>
            <a:ext cx="8863179" cy="1569660"/>
          </a:xfrm>
          <a:prstGeom prst="rect">
            <a:avLst/>
          </a:prstGeom>
          <a:noFill/>
        </p:spPr>
        <p:txBody>
          <a:bodyPr wrap="square" rtlCol="0">
            <a:spAutoFit/>
          </a:bodyPr>
          <a:lstStyle/>
          <a:p>
            <a:endParaRPr lang="en-IE" sz="2400" dirty="0" smtClean="0"/>
          </a:p>
          <a:p>
            <a:r>
              <a:rPr lang="en-IE" sz="2400" dirty="0" smtClean="0"/>
              <a:t>@ 21:00 the 30 minute average Imbalance Price from 20:00 – 20:30 is calculated</a:t>
            </a:r>
          </a:p>
          <a:p>
            <a:endParaRPr lang="en-IE" sz="2400" dirty="0"/>
          </a:p>
        </p:txBody>
      </p:sp>
      <p:cxnSp>
        <p:nvCxnSpPr>
          <p:cNvPr id="5" name="Straight Arrow Connector 4"/>
          <p:cNvCxnSpPr/>
          <p:nvPr/>
        </p:nvCxnSpPr>
        <p:spPr>
          <a:xfrm flipV="1">
            <a:off x="990600" y="2590800"/>
            <a:ext cx="3810000" cy="203990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flipV="1">
            <a:off x="2362200" y="3352800"/>
            <a:ext cx="5105400" cy="127790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321034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1228" y="1292225"/>
            <a:ext cx="4065006" cy="28814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smtClean="0"/>
              <a:t>Current Process</a:t>
            </a:r>
            <a:endParaRPr lang="en-IE" dirty="0"/>
          </a:p>
        </p:txBody>
      </p:sp>
      <p:graphicFrame>
        <p:nvGraphicFramePr>
          <p:cNvPr id="6" name="Diagram 5"/>
          <p:cNvGraphicFramePr/>
          <p:nvPr>
            <p:extLst>
              <p:ext uri="{D42A27DB-BD31-4B8C-83A1-F6EECF244321}">
                <p14:modId xmlns:p14="http://schemas.microsoft.com/office/powerpoint/2010/main" xmlns="" val="14974968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401826" y="3295368"/>
            <a:ext cx="1457609" cy="276999"/>
          </a:xfrm>
          <a:prstGeom prst="rect">
            <a:avLst/>
          </a:prstGeom>
          <a:noFill/>
        </p:spPr>
        <p:txBody>
          <a:bodyPr wrap="square" rtlCol="0">
            <a:spAutoFit/>
          </a:bodyPr>
          <a:lstStyle/>
          <a:p>
            <a:r>
              <a:rPr lang="en-IE" sz="1200" b="1" dirty="0" smtClean="0"/>
              <a:t>Not Available</a:t>
            </a:r>
            <a:endParaRPr lang="en-IE" sz="1200" b="1" dirty="0"/>
          </a:p>
        </p:txBody>
      </p:sp>
      <p:sp>
        <p:nvSpPr>
          <p:cNvPr id="7" name="TextBox 6"/>
          <p:cNvSpPr txBox="1"/>
          <p:nvPr/>
        </p:nvSpPr>
        <p:spPr>
          <a:xfrm>
            <a:off x="3933731" y="4702634"/>
            <a:ext cx="1457609" cy="276999"/>
          </a:xfrm>
          <a:prstGeom prst="rect">
            <a:avLst/>
          </a:prstGeom>
          <a:noFill/>
        </p:spPr>
        <p:txBody>
          <a:bodyPr wrap="square" rtlCol="0">
            <a:spAutoFit/>
          </a:bodyPr>
          <a:lstStyle/>
          <a:p>
            <a:r>
              <a:rPr lang="en-IE" sz="1200" b="1" dirty="0" smtClean="0"/>
              <a:t>Not Available</a:t>
            </a:r>
            <a:endParaRPr lang="en-IE" sz="1200" b="1" dirty="0"/>
          </a:p>
        </p:txBody>
      </p:sp>
      <p:sp>
        <p:nvSpPr>
          <p:cNvPr id="8" name="TextBox 7"/>
          <p:cNvSpPr txBox="1"/>
          <p:nvPr/>
        </p:nvSpPr>
        <p:spPr>
          <a:xfrm>
            <a:off x="4454305" y="1297368"/>
            <a:ext cx="1448554" cy="830997"/>
          </a:xfrm>
          <a:prstGeom prst="rect">
            <a:avLst/>
          </a:prstGeom>
          <a:noFill/>
        </p:spPr>
        <p:txBody>
          <a:bodyPr wrap="square" rtlCol="0">
            <a:spAutoFit/>
          </a:bodyPr>
          <a:lstStyle/>
          <a:p>
            <a:r>
              <a:rPr lang="en-IE" sz="1600" b="1" dirty="0" smtClean="0">
                <a:solidFill>
                  <a:srgbClr val="FF0000"/>
                </a:solidFill>
              </a:rPr>
              <a:t>Market Management System (MMS)</a:t>
            </a:r>
            <a:endParaRPr lang="en-IE" sz="1600" b="1" dirty="0">
              <a:solidFill>
                <a:srgbClr val="FF0000"/>
              </a:solidFill>
            </a:endParaRPr>
          </a:p>
        </p:txBody>
      </p:sp>
    </p:spTree>
    <p:extLst>
      <p:ext uri="{BB962C8B-B14F-4D97-AF65-F5344CB8AC3E}">
        <p14:creationId xmlns:p14="http://schemas.microsoft.com/office/powerpoint/2010/main" xmlns="" val="1863377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Rationale for Modification</a:t>
            </a:r>
            <a:endParaRPr lang="en-IE" dirty="0"/>
          </a:p>
        </p:txBody>
      </p:sp>
      <p:sp>
        <p:nvSpPr>
          <p:cNvPr id="3" name="Content Placeholder 2"/>
          <p:cNvSpPr>
            <a:spLocks noGrp="1"/>
          </p:cNvSpPr>
          <p:nvPr>
            <p:ph idx="1"/>
          </p:nvPr>
        </p:nvSpPr>
        <p:spPr/>
        <p:txBody>
          <a:bodyPr/>
          <a:lstStyle/>
          <a:p>
            <a:r>
              <a:rPr lang="en-IE" dirty="0" smtClean="0"/>
              <a:t>Experience from SEM go-live and from market trial</a:t>
            </a:r>
          </a:p>
          <a:p>
            <a:endParaRPr lang="en-IE" dirty="0"/>
          </a:p>
          <a:p>
            <a:r>
              <a:rPr lang="en-IE" dirty="0"/>
              <a:t>Unscheduled outages not specifically accounted for in the code (</a:t>
            </a:r>
            <a:r>
              <a:rPr lang="en-IE" dirty="0" smtClean="0"/>
              <a:t>MOD_30_18)</a:t>
            </a:r>
            <a:endParaRPr lang="en-IE" dirty="0"/>
          </a:p>
          <a:p>
            <a:endParaRPr lang="en-IE" dirty="0" smtClean="0"/>
          </a:p>
          <a:p>
            <a:r>
              <a:rPr lang="en-IE" dirty="0" smtClean="0"/>
              <a:t>Scheduled outages may be more frequent and longer in duration during start of market (MOD_31_18)</a:t>
            </a:r>
          </a:p>
          <a:p>
            <a:endParaRPr lang="en-IE" dirty="0"/>
          </a:p>
          <a:p>
            <a:r>
              <a:rPr lang="en-IE" dirty="0" smtClean="0"/>
              <a:t>Need to improve transparency of what the Imbalance Price is at all times for Market Participants</a:t>
            </a:r>
          </a:p>
          <a:p>
            <a:endParaRPr lang="en-IE" dirty="0"/>
          </a:p>
          <a:p>
            <a:pPr marL="0" indent="0">
              <a:buNone/>
            </a:pPr>
            <a:endParaRPr lang="en-IE" dirty="0" smtClean="0"/>
          </a:p>
        </p:txBody>
      </p:sp>
    </p:spTree>
    <p:extLst>
      <p:ext uri="{BB962C8B-B14F-4D97-AF65-F5344CB8AC3E}">
        <p14:creationId xmlns:p14="http://schemas.microsoft.com/office/powerpoint/2010/main" xmlns="" val="153829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Proposal</a:t>
            </a:r>
            <a:endParaRPr lang="en-IE" dirty="0"/>
          </a:p>
        </p:txBody>
      </p:sp>
      <p:sp>
        <p:nvSpPr>
          <p:cNvPr id="3" name="Content Placeholder 2"/>
          <p:cNvSpPr>
            <a:spLocks noGrp="1"/>
          </p:cNvSpPr>
          <p:nvPr>
            <p:ph idx="1"/>
          </p:nvPr>
        </p:nvSpPr>
        <p:spPr/>
        <p:txBody>
          <a:bodyPr>
            <a:normAutofit lnSpcReduction="10000"/>
          </a:bodyPr>
          <a:lstStyle/>
          <a:p>
            <a:r>
              <a:rPr lang="en-IE" sz="2400" dirty="0" smtClean="0"/>
              <a:t>Each day get the ex-ante price from the Day Ahead Market</a:t>
            </a:r>
          </a:p>
          <a:p>
            <a:endParaRPr lang="en-IE" sz="2400" dirty="0"/>
          </a:p>
          <a:p>
            <a:r>
              <a:rPr lang="en-IE" sz="2400" dirty="0" smtClean="0"/>
              <a:t>Convert this from an hourly to half hourly price</a:t>
            </a:r>
          </a:p>
          <a:p>
            <a:endParaRPr lang="en-IE" sz="2400" dirty="0"/>
          </a:p>
          <a:p>
            <a:r>
              <a:rPr lang="en-IE" sz="2400" dirty="0" smtClean="0"/>
              <a:t>Publish “backup to PMBU” prices on </a:t>
            </a:r>
            <a:r>
              <a:rPr lang="en-IE" sz="2400" dirty="0" smtClean="0">
                <a:hlinkClick r:id="rId2"/>
              </a:rPr>
              <a:t>www.sem-o.com</a:t>
            </a:r>
            <a:r>
              <a:rPr lang="en-IE" sz="2400" dirty="0" smtClean="0"/>
              <a:t> website</a:t>
            </a:r>
          </a:p>
          <a:p>
            <a:endParaRPr lang="en-IE" sz="2400" dirty="0"/>
          </a:p>
          <a:p>
            <a:r>
              <a:rPr lang="en-IE" sz="2400" dirty="0" smtClean="0"/>
              <a:t>If the Imbalance Settlement Price and Market Backup Price are not available 30 minutes after the end of the relevant Imbalance Settlement Period, then the “Backup to PMBU” price is effective and will be used in settlement</a:t>
            </a:r>
          </a:p>
          <a:p>
            <a:endParaRPr lang="en-IE" sz="2400" dirty="0"/>
          </a:p>
          <a:p>
            <a:r>
              <a:rPr lang="en-IE" sz="2400" dirty="0" smtClean="0"/>
              <a:t>Issue Market Message to participants</a:t>
            </a:r>
            <a:endParaRPr lang="en-IE" sz="2400" dirty="0"/>
          </a:p>
        </p:txBody>
      </p:sp>
    </p:spTree>
    <p:extLst>
      <p:ext uri="{BB962C8B-B14F-4D97-AF65-F5344CB8AC3E}">
        <p14:creationId xmlns:p14="http://schemas.microsoft.com/office/powerpoint/2010/main" xmlns="" val="136219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1228" y="1292226"/>
            <a:ext cx="4065006" cy="230187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smtClean="0"/>
              <a:t>Proposed Process</a:t>
            </a:r>
            <a:endParaRPr lang="en-IE" dirty="0"/>
          </a:p>
        </p:txBody>
      </p:sp>
      <p:sp>
        <p:nvSpPr>
          <p:cNvPr id="4" name="TextBox 3"/>
          <p:cNvSpPr txBox="1"/>
          <p:nvPr/>
        </p:nvSpPr>
        <p:spPr>
          <a:xfrm>
            <a:off x="2086823" y="2848183"/>
            <a:ext cx="1457609" cy="276999"/>
          </a:xfrm>
          <a:prstGeom prst="rect">
            <a:avLst/>
          </a:prstGeom>
          <a:noFill/>
        </p:spPr>
        <p:txBody>
          <a:bodyPr wrap="square" rtlCol="0">
            <a:spAutoFit/>
          </a:bodyPr>
          <a:lstStyle/>
          <a:p>
            <a:r>
              <a:rPr lang="en-IE" sz="1200" b="1" dirty="0" smtClean="0"/>
              <a:t>Not Available</a:t>
            </a:r>
            <a:endParaRPr lang="en-IE" sz="1200" b="1" dirty="0"/>
          </a:p>
        </p:txBody>
      </p:sp>
      <p:sp>
        <p:nvSpPr>
          <p:cNvPr id="7" name="TextBox 6"/>
          <p:cNvSpPr txBox="1"/>
          <p:nvPr/>
        </p:nvSpPr>
        <p:spPr>
          <a:xfrm>
            <a:off x="3309039" y="4035148"/>
            <a:ext cx="1457609" cy="276999"/>
          </a:xfrm>
          <a:prstGeom prst="rect">
            <a:avLst/>
          </a:prstGeom>
          <a:noFill/>
        </p:spPr>
        <p:txBody>
          <a:bodyPr wrap="square" rtlCol="0">
            <a:spAutoFit/>
          </a:bodyPr>
          <a:lstStyle/>
          <a:p>
            <a:r>
              <a:rPr lang="en-IE" sz="1200" b="1" dirty="0" smtClean="0"/>
              <a:t>Not Available</a:t>
            </a:r>
            <a:endParaRPr lang="en-IE" sz="1200" b="1" dirty="0"/>
          </a:p>
        </p:txBody>
      </p:sp>
      <p:sp>
        <p:nvSpPr>
          <p:cNvPr id="8" name="TextBox 7"/>
          <p:cNvSpPr txBox="1"/>
          <p:nvPr/>
        </p:nvSpPr>
        <p:spPr>
          <a:xfrm>
            <a:off x="4454305" y="1297368"/>
            <a:ext cx="1448554" cy="830997"/>
          </a:xfrm>
          <a:prstGeom prst="rect">
            <a:avLst/>
          </a:prstGeom>
          <a:noFill/>
        </p:spPr>
        <p:txBody>
          <a:bodyPr wrap="square" rtlCol="0">
            <a:spAutoFit/>
          </a:bodyPr>
          <a:lstStyle/>
          <a:p>
            <a:r>
              <a:rPr lang="en-IE" sz="1600" b="1" dirty="0" smtClean="0">
                <a:solidFill>
                  <a:srgbClr val="FF0000"/>
                </a:solidFill>
              </a:rPr>
              <a:t>Market Management System (MMS)</a:t>
            </a:r>
            <a:endParaRPr lang="en-IE" sz="1600" b="1" dirty="0">
              <a:solidFill>
                <a:srgbClr val="FF0000"/>
              </a:solidFill>
            </a:endParaRPr>
          </a:p>
        </p:txBody>
      </p:sp>
      <p:grpSp>
        <p:nvGrpSpPr>
          <p:cNvPr id="10" name="Group 9"/>
          <p:cNvGrpSpPr/>
          <p:nvPr/>
        </p:nvGrpSpPr>
        <p:grpSpPr>
          <a:xfrm>
            <a:off x="1975335" y="1318803"/>
            <a:ext cx="5766150" cy="4539368"/>
            <a:chOff x="1975335" y="1318803"/>
            <a:chExt cx="5766150" cy="4539368"/>
          </a:xfrm>
        </p:grpSpPr>
        <p:sp>
          <p:nvSpPr>
            <p:cNvPr id="11" name="Bent-Up Arrow 10"/>
            <p:cNvSpPr/>
            <p:nvPr/>
          </p:nvSpPr>
          <p:spPr>
            <a:xfrm rot="5400000">
              <a:off x="2208892" y="2296019"/>
              <a:ext cx="881549" cy="100361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2" name="Freeform 11"/>
            <p:cNvSpPr/>
            <p:nvPr/>
          </p:nvSpPr>
          <p:spPr>
            <a:xfrm>
              <a:off x="1975335" y="1318803"/>
              <a:ext cx="1484011" cy="1038759"/>
            </a:xfrm>
            <a:custGeom>
              <a:avLst/>
              <a:gdLst>
                <a:gd name="connsiteX0" fmla="*/ 0 w 1484011"/>
                <a:gd name="connsiteY0" fmla="*/ 173161 h 1038759"/>
                <a:gd name="connsiteX1" fmla="*/ 173161 w 1484011"/>
                <a:gd name="connsiteY1" fmla="*/ 0 h 1038759"/>
                <a:gd name="connsiteX2" fmla="*/ 1310850 w 1484011"/>
                <a:gd name="connsiteY2" fmla="*/ 0 h 1038759"/>
                <a:gd name="connsiteX3" fmla="*/ 1484011 w 1484011"/>
                <a:gd name="connsiteY3" fmla="*/ 173161 h 1038759"/>
                <a:gd name="connsiteX4" fmla="*/ 1484011 w 1484011"/>
                <a:gd name="connsiteY4" fmla="*/ 865598 h 1038759"/>
                <a:gd name="connsiteX5" fmla="*/ 1310850 w 1484011"/>
                <a:gd name="connsiteY5" fmla="*/ 1038759 h 1038759"/>
                <a:gd name="connsiteX6" fmla="*/ 173161 w 1484011"/>
                <a:gd name="connsiteY6" fmla="*/ 1038759 h 1038759"/>
                <a:gd name="connsiteX7" fmla="*/ 0 w 1484011"/>
                <a:gd name="connsiteY7" fmla="*/ 865598 h 1038759"/>
                <a:gd name="connsiteX8" fmla="*/ 0 w 1484011"/>
                <a:gd name="connsiteY8" fmla="*/ 173161 h 103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4011" h="1038759">
                  <a:moveTo>
                    <a:pt x="0" y="173161"/>
                  </a:moveTo>
                  <a:cubicBezTo>
                    <a:pt x="0" y="77527"/>
                    <a:pt x="77527" y="0"/>
                    <a:pt x="173161" y="0"/>
                  </a:cubicBezTo>
                  <a:lnTo>
                    <a:pt x="1310850" y="0"/>
                  </a:lnTo>
                  <a:cubicBezTo>
                    <a:pt x="1406484" y="0"/>
                    <a:pt x="1484011" y="77527"/>
                    <a:pt x="1484011" y="173161"/>
                  </a:cubicBezTo>
                  <a:lnTo>
                    <a:pt x="1484011" y="865598"/>
                  </a:lnTo>
                  <a:cubicBezTo>
                    <a:pt x="1484011" y="961232"/>
                    <a:pt x="1406484" y="1038759"/>
                    <a:pt x="1310850" y="1038759"/>
                  </a:cubicBezTo>
                  <a:lnTo>
                    <a:pt x="173161" y="1038759"/>
                  </a:lnTo>
                  <a:cubicBezTo>
                    <a:pt x="77527" y="1038759"/>
                    <a:pt x="0" y="961232"/>
                    <a:pt x="0" y="865598"/>
                  </a:cubicBezTo>
                  <a:lnTo>
                    <a:pt x="0" y="17316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297" tIns="119297" rIns="119297" bIns="119297" numCol="1" spcCol="1270" anchor="ctr" anchorCtr="0">
              <a:noAutofit/>
            </a:bodyPr>
            <a:lstStyle/>
            <a:p>
              <a:pPr lvl="0" algn="ctr" defTabSz="800100">
                <a:lnSpc>
                  <a:spcPct val="90000"/>
                </a:lnSpc>
                <a:spcBef>
                  <a:spcPct val="0"/>
                </a:spcBef>
                <a:spcAft>
                  <a:spcPct val="35000"/>
                </a:spcAft>
              </a:pPr>
              <a:r>
                <a:rPr lang="en-IE" sz="1800" kern="1200" dirty="0" smtClean="0"/>
                <a:t>Imbalance Settlement Price</a:t>
              </a:r>
              <a:endParaRPr lang="en-IE" sz="1800" kern="1200" dirty="0"/>
            </a:p>
          </p:txBody>
        </p:sp>
        <p:sp>
          <p:nvSpPr>
            <p:cNvPr id="13" name="Rectangle 12"/>
            <p:cNvSpPr/>
            <p:nvPr/>
          </p:nvSpPr>
          <p:spPr>
            <a:xfrm>
              <a:off x="3459346" y="1417873"/>
              <a:ext cx="1079328" cy="83957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Bent-Up Arrow 13"/>
            <p:cNvSpPr/>
            <p:nvPr/>
          </p:nvSpPr>
          <p:spPr>
            <a:xfrm rot="5400000">
              <a:off x="3439295" y="3462889"/>
              <a:ext cx="881549" cy="100361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Freeform 14"/>
            <p:cNvSpPr/>
            <p:nvPr/>
          </p:nvSpPr>
          <p:spPr>
            <a:xfrm>
              <a:off x="3205738" y="2485673"/>
              <a:ext cx="1484011" cy="1038759"/>
            </a:xfrm>
            <a:custGeom>
              <a:avLst/>
              <a:gdLst>
                <a:gd name="connsiteX0" fmla="*/ 0 w 1484011"/>
                <a:gd name="connsiteY0" fmla="*/ 173161 h 1038759"/>
                <a:gd name="connsiteX1" fmla="*/ 173161 w 1484011"/>
                <a:gd name="connsiteY1" fmla="*/ 0 h 1038759"/>
                <a:gd name="connsiteX2" fmla="*/ 1310850 w 1484011"/>
                <a:gd name="connsiteY2" fmla="*/ 0 h 1038759"/>
                <a:gd name="connsiteX3" fmla="*/ 1484011 w 1484011"/>
                <a:gd name="connsiteY3" fmla="*/ 173161 h 1038759"/>
                <a:gd name="connsiteX4" fmla="*/ 1484011 w 1484011"/>
                <a:gd name="connsiteY4" fmla="*/ 865598 h 1038759"/>
                <a:gd name="connsiteX5" fmla="*/ 1310850 w 1484011"/>
                <a:gd name="connsiteY5" fmla="*/ 1038759 h 1038759"/>
                <a:gd name="connsiteX6" fmla="*/ 173161 w 1484011"/>
                <a:gd name="connsiteY6" fmla="*/ 1038759 h 1038759"/>
                <a:gd name="connsiteX7" fmla="*/ 0 w 1484011"/>
                <a:gd name="connsiteY7" fmla="*/ 865598 h 1038759"/>
                <a:gd name="connsiteX8" fmla="*/ 0 w 1484011"/>
                <a:gd name="connsiteY8" fmla="*/ 173161 h 103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4011" h="1038759">
                  <a:moveTo>
                    <a:pt x="0" y="173161"/>
                  </a:moveTo>
                  <a:cubicBezTo>
                    <a:pt x="0" y="77527"/>
                    <a:pt x="77527" y="0"/>
                    <a:pt x="173161" y="0"/>
                  </a:cubicBezTo>
                  <a:lnTo>
                    <a:pt x="1310850" y="0"/>
                  </a:lnTo>
                  <a:cubicBezTo>
                    <a:pt x="1406484" y="0"/>
                    <a:pt x="1484011" y="77527"/>
                    <a:pt x="1484011" y="173161"/>
                  </a:cubicBezTo>
                  <a:lnTo>
                    <a:pt x="1484011" y="865598"/>
                  </a:lnTo>
                  <a:cubicBezTo>
                    <a:pt x="1484011" y="961232"/>
                    <a:pt x="1406484" y="1038759"/>
                    <a:pt x="1310850" y="1038759"/>
                  </a:cubicBezTo>
                  <a:lnTo>
                    <a:pt x="173161" y="1038759"/>
                  </a:lnTo>
                  <a:cubicBezTo>
                    <a:pt x="77527" y="1038759"/>
                    <a:pt x="0" y="961232"/>
                    <a:pt x="0" y="865598"/>
                  </a:cubicBezTo>
                  <a:lnTo>
                    <a:pt x="0" y="17316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297" tIns="119297" rIns="119297" bIns="119297" numCol="1" spcCol="1270" anchor="ctr" anchorCtr="0">
              <a:noAutofit/>
            </a:bodyPr>
            <a:lstStyle/>
            <a:p>
              <a:pPr lvl="0" algn="ctr" defTabSz="800100">
                <a:lnSpc>
                  <a:spcPct val="90000"/>
                </a:lnSpc>
                <a:spcBef>
                  <a:spcPct val="0"/>
                </a:spcBef>
                <a:spcAft>
                  <a:spcPct val="35000"/>
                </a:spcAft>
              </a:pPr>
              <a:r>
                <a:rPr lang="en-IE" sz="1800" kern="1200" dirty="0" smtClean="0"/>
                <a:t>Market </a:t>
              </a:r>
              <a:r>
                <a:rPr lang="en-IE" dirty="0"/>
                <a:t>B</a:t>
              </a:r>
              <a:r>
                <a:rPr lang="en-IE" sz="1800" kern="1200" dirty="0" smtClean="0"/>
                <a:t>ackup Price</a:t>
              </a:r>
              <a:endParaRPr lang="en-IE" sz="1800" kern="1200" dirty="0"/>
            </a:p>
          </p:txBody>
        </p:sp>
        <p:sp>
          <p:nvSpPr>
            <p:cNvPr id="16" name="Rectangle 15"/>
            <p:cNvSpPr/>
            <p:nvPr/>
          </p:nvSpPr>
          <p:spPr>
            <a:xfrm>
              <a:off x="4689749" y="2584743"/>
              <a:ext cx="1079328" cy="83957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7" name="Bent-Up Arrow 16"/>
            <p:cNvSpPr/>
            <p:nvPr/>
          </p:nvSpPr>
          <p:spPr>
            <a:xfrm rot="5400000">
              <a:off x="5118817" y="4433686"/>
              <a:ext cx="881549" cy="1395762"/>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8" name="Freeform 17"/>
            <p:cNvSpPr/>
            <p:nvPr/>
          </p:nvSpPr>
          <p:spPr>
            <a:xfrm>
              <a:off x="4436141" y="3652543"/>
              <a:ext cx="2209103" cy="1038759"/>
            </a:xfrm>
            <a:custGeom>
              <a:avLst/>
              <a:gdLst>
                <a:gd name="connsiteX0" fmla="*/ 0 w 1484011"/>
                <a:gd name="connsiteY0" fmla="*/ 173161 h 1038759"/>
                <a:gd name="connsiteX1" fmla="*/ 173161 w 1484011"/>
                <a:gd name="connsiteY1" fmla="*/ 0 h 1038759"/>
                <a:gd name="connsiteX2" fmla="*/ 1310850 w 1484011"/>
                <a:gd name="connsiteY2" fmla="*/ 0 h 1038759"/>
                <a:gd name="connsiteX3" fmla="*/ 1484011 w 1484011"/>
                <a:gd name="connsiteY3" fmla="*/ 173161 h 1038759"/>
                <a:gd name="connsiteX4" fmla="*/ 1484011 w 1484011"/>
                <a:gd name="connsiteY4" fmla="*/ 865598 h 1038759"/>
                <a:gd name="connsiteX5" fmla="*/ 1310850 w 1484011"/>
                <a:gd name="connsiteY5" fmla="*/ 1038759 h 1038759"/>
                <a:gd name="connsiteX6" fmla="*/ 173161 w 1484011"/>
                <a:gd name="connsiteY6" fmla="*/ 1038759 h 1038759"/>
                <a:gd name="connsiteX7" fmla="*/ 0 w 1484011"/>
                <a:gd name="connsiteY7" fmla="*/ 865598 h 1038759"/>
                <a:gd name="connsiteX8" fmla="*/ 0 w 1484011"/>
                <a:gd name="connsiteY8" fmla="*/ 173161 h 103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4011" h="1038759">
                  <a:moveTo>
                    <a:pt x="0" y="173161"/>
                  </a:moveTo>
                  <a:cubicBezTo>
                    <a:pt x="0" y="77527"/>
                    <a:pt x="77527" y="0"/>
                    <a:pt x="173161" y="0"/>
                  </a:cubicBezTo>
                  <a:lnTo>
                    <a:pt x="1310850" y="0"/>
                  </a:lnTo>
                  <a:cubicBezTo>
                    <a:pt x="1406484" y="0"/>
                    <a:pt x="1484011" y="77527"/>
                    <a:pt x="1484011" y="173161"/>
                  </a:cubicBezTo>
                  <a:lnTo>
                    <a:pt x="1484011" y="865598"/>
                  </a:lnTo>
                  <a:cubicBezTo>
                    <a:pt x="1484011" y="961232"/>
                    <a:pt x="1406484" y="1038759"/>
                    <a:pt x="1310850" y="1038759"/>
                  </a:cubicBezTo>
                  <a:lnTo>
                    <a:pt x="173161" y="1038759"/>
                  </a:lnTo>
                  <a:cubicBezTo>
                    <a:pt x="77527" y="1038759"/>
                    <a:pt x="0" y="961232"/>
                    <a:pt x="0" y="865598"/>
                  </a:cubicBezTo>
                  <a:lnTo>
                    <a:pt x="0" y="173161"/>
                  </a:lnTo>
                  <a:close/>
                </a:path>
              </a:pathLst>
            </a:custGeom>
            <a:solidFill>
              <a:schemeClr val="accent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297" tIns="119297" rIns="119297" bIns="119297" numCol="1" spcCol="1270" anchor="ctr" anchorCtr="0">
              <a:noAutofit/>
            </a:bodyPr>
            <a:lstStyle/>
            <a:p>
              <a:pPr lvl="0" algn="ctr" defTabSz="800100">
                <a:lnSpc>
                  <a:spcPct val="90000"/>
                </a:lnSpc>
                <a:spcBef>
                  <a:spcPct val="0"/>
                </a:spcBef>
                <a:spcAft>
                  <a:spcPct val="35000"/>
                </a:spcAft>
              </a:pPr>
              <a:r>
                <a:rPr lang="en-IE" sz="1800" b="1" kern="1200" dirty="0" smtClean="0"/>
                <a:t>Pre-published Backup Imbalance Price based on DAM</a:t>
              </a:r>
              <a:endParaRPr lang="en-IE" sz="1800" b="1" kern="1200" dirty="0"/>
            </a:p>
          </p:txBody>
        </p:sp>
        <p:sp>
          <p:nvSpPr>
            <p:cNvPr id="19" name="Rectangle 18"/>
            <p:cNvSpPr/>
            <p:nvPr/>
          </p:nvSpPr>
          <p:spPr>
            <a:xfrm>
              <a:off x="5920152" y="3751613"/>
              <a:ext cx="1079328" cy="83957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Freeform 19"/>
            <p:cNvSpPr/>
            <p:nvPr/>
          </p:nvSpPr>
          <p:spPr>
            <a:xfrm>
              <a:off x="6257474" y="4819412"/>
              <a:ext cx="1484011" cy="1038759"/>
            </a:xfrm>
            <a:custGeom>
              <a:avLst/>
              <a:gdLst>
                <a:gd name="connsiteX0" fmla="*/ 0 w 1484011"/>
                <a:gd name="connsiteY0" fmla="*/ 173161 h 1038759"/>
                <a:gd name="connsiteX1" fmla="*/ 173161 w 1484011"/>
                <a:gd name="connsiteY1" fmla="*/ 0 h 1038759"/>
                <a:gd name="connsiteX2" fmla="*/ 1310850 w 1484011"/>
                <a:gd name="connsiteY2" fmla="*/ 0 h 1038759"/>
                <a:gd name="connsiteX3" fmla="*/ 1484011 w 1484011"/>
                <a:gd name="connsiteY3" fmla="*/ 173161 h 1038759"/>
                <a:gd name="connsiteX4" fmla="*/ 1484011 w 1484011"/>
                <a:gd name="connsiteY4" fmla="*/ 865598 h 1038759"/>
                <a:gd name="connsiteX5" fmla="*/ 1310850 w 1484011"/>
                <a:gd name="connsiteY5" fmla="*/ 1038759 h 1038759"/>
                <a:gd name="connsiteX6" fmla="*/ 173161 w 1484011"/>
                <a:gd name="connsiteY6" fmla="*/ 1038759 h 1038759"/>
                <a:gd name="connsiteX7" fmla="*/ 0 w 1484011"/>
                <a:gd name="connsiteY7" fmla="*/ 865598 h 1038759"/>
                <a:gd name="connsiteX8" fmla="*/ 0 w 1484011"/>
                <a:gd name="connsiteY8" fmla="*/ 173161 h 103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4011" h="1038759">
                  <a:moveTo>
                    <a:pt x="0" y="173161"/>
                  </a:moveTo>
                  <a:cubicBezTo>
                    <a:pt x="0" y="77527"/>
                    <a:pt x="77527" y="0"/>
                    <a:pt x="173161" y="0"/>
                  </a:cubicBezTo>
                  <a:lnTo>
                    <a:pt x="1310850" y="0"/>
                  </a:lnTo>
                  <a:cubicBezTo>
                    <a:pt x="1406484" y="0"/>
                    <a:pt x="1484011" y="77527"/>
                    <a:pt x="1484011" y="173161"/>
                  </a:cubicBezTo>
                  <a:lnTo>
                    <a:pt x="1484011" y="865598"/>
                  </a:lnTo>
                  <a:cubicBezTo>
                    <a:pt x="1484011" y="961232"/>
                    <a:pt x="1406484" y="1038759"/>
                    <a:pt x="1310850" y="1038759"/>
                  </a:cubicBezTo>
                  <a:lnTo>
                    <a:pt x="173161" y="1038759"/>
                  </a:lnTo>
                  <a:cubicBezTo>
                    <a:pt x="77527" y="1038759"/>
                    <a:pt x="0" y="961232"/>
                    <a:pt x="0" y="865598"/>
                  </a:cubicBezTo>
                  <a:lnTo>
                    <a:pt x="0" y="17316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297" tIns="119297" rIns="119297" bIns="119297" numCol="1" spcCol="1270" anchor="ctr" anchorCtr="0">
              <a:noAutofit/>
            </a:bodyPr>
            <a:lstStyle/>
            <a:p>
              <a:pPr lvl="0" algn="ctr" defTabSz="800100">
                <a:lnSpc>
                  <a:spcPct val="90000"/>
                </a:lnSpc>
                <a:spcBef>
                  <a:spcPct val="0"/>
                </a:spcBef>
                <a:spcAft>
                  <a:spcPct val="35000"/>
                </a:spcAft>
              </a:pPr>
              <a:r>
                <a:rPr lang="en-IE" sz="1800" kern="1200" dirty="0" smtClean="0"/>
                <a:t>Most Recent Imbalance Price</a:t>
              </a:r>
              <a:endParaRPr lang="en-IE" sz="1800" kern="1200" dirty="0"/>
            </a:p>
          </p:txBody>
        </p:sp>
      </p:grpSp>
      <p:sp>
        <p:nvSpPr>
          <p:cNvPr id="21" name="TextBox 20"/>
          <p:cNvSpPr txBox="1"/>
          <p:nvPr/>
        </p:nvSpPr>
        <p:spPr>
          <a:xfrm>
            <a:off x="2086822" y="2866028"/>
            <a:ext cx="1457609" cy="276999"/>
          </a:xfrm>
          <a:prstGeom prst="rect">
            <a:avLst/>
          </a:prstGeom>
          <a:noFill/>
        </p:spPr>
        <p:txBody>
          <a:bodyPr wrap="square" rtlCol="0">
            <a:spAutoFit/>
          </a:bodyPr>
          <a:lstStyle/>
          <a:p>
            <a:r>
              <a:rPr lang="en-IE" sz="1200" b="1" dirty="0" smtClean="0"/>
              <a:t>Not Available</a:t>
            </a:r>
            <a:endParaRPr lang="en-IE" sz="1200" b="1" dirty="0"/>
          </a:p>
        </p:txBody>
      </p:sp>
      <p:sp>
        <p:nvSpPr>
          <p:cNvPr id="22" name="TextBox 21"/>
          <p:cNvSpPr txBox="1"/>
          <p:nvPr/>
        </p:nvSpPr>
        <p:spPr>
          <a:xfrm>
            <a:off x="3325996" y="4035147"/>
            <a:ext cx="1457609" cy="276999"/>
          </a:xfrm>
          <a:prstGeom prst="rect">
            <a:avLst/>
          </a:prstGeom>
          <a:noFill/>
        </p:spPr>
        <p:txBody>
          <a:bodyPr wrap="square" rtlCol="0">
            <a:spAutoFit/>
          </a:bodyPr>
          <a:lstStyle/>
          <a:p>
            <a:r>
              <a:rPr lang="en-IE" sz="1200" b="1" dirty="0" smtClean="0"/>
              <a:t>Not Available</a:t>
            </a:r>
            <a:endParaRPr lang="en-IE" sz="1200" b="1" dirty="0"/>
          </a:p>
        </p:txBody>
      </p:sp>
      <p:sp>
        <p:nvSpPr>
          <p:cNvPr id="23" name="TextBox 22"/>
          <p:cNvSpPr txBox="1"/>
          <p:nvPr/>
        </p:nvSpPr>
        <p:spPr>
          <a:xfrm>
            <a:off x="4869588" y="5200291"/>
            <a:ext cx="1457609" cy="276999"/>
          </a:xfrm>
          <a:prstGeom prst="rect">
            <a:avLst/>
          </a:prstGeom>
          <a:noFill/>
        </p:spPr>
        <p:txBody>
          <a:bodyPr wrap="square" rtlCol="0">
            <a:spAutoFit/>
          </a:bodyPr>
          <a:lstStyle/>
          <a:p>
            <a:r>
              <a:rPr lang="en-IE" sz="1200" b="1" dirty="0" smtClean="0"/>
              <a:t>Not Available</a:t>
            </a:r>
            <a:endParaRPr lang="en-IE" sz="1200" b="1" dirty="0"/>
          </a:p>
        </p:txBody>
      </p:sp>
    </p:spTree>
    <p:extLst>
      <p:ext uri="{BB962C8B-B14F-4D97-AF65-F5344CB8AC3E}">
        <p14:creationId xmlns:p14="http://schemas.microsoft.com/office/powerpoint/2010/main" xmlns="" val="750790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I-SEM – Market Rules Working Gro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1916</MMTID>
    <ModID xmlns="bd8dd43f-48f8-46ce-9b8d-78f402b7750b">767</ModID>
  </documentManagement>
</p:properties>
</file>

<file path=customXml/itemProps1.xml><?xml version="1.0" encoding="utf-8"?>
<ds:datastoreItem xmlns:ds="http://schemas.openxmlformats.org/officeDocument/2006/customXml" ds:itemID="{3B0D727E-B77A-45EC-9376-131E426F5460}"/>
</file>

<file path=customXml/itemProps2.xml><?xml version="1.0" encoding="utf-8"?>
<ds:datastoreItem xmlns:ds="http://schemas.openxmlformats.org/officeDocument/2006/customXml" ds:itemID="{73895034-ADD5-4FC3-B151-9195C055622C}"/>
</file>

<file path=customXml/itemProps3.xml><?xml version="1.0" encoding="utf-8"?>
<ds:datastoreItem xmlns:ds="http://schemas.openxmlformats.org/officeDocument/2006/customXml" ds:itemID="{CC419292-EECB-45C6-8B4A-32FC6D6B6613}"/>
</file>

<file path=docProps/app.xml><?xml version="1.0" encoding="utf-8"?>
<Properties xmlns="http://schemas.openxmlformats.org/officeDocument/2006/extended-properties" xmlns:vt="http://schemas.openxmlformats.org/officeDocument/2006/docPropsVTypes">
  <TotalTime>12714</TotalTime>
  <Words>476</Words>
  <Application>Microsoft Office PowerPoint</Application>
  <PresentationFormat>On-screen Show (4:3)</PresentationFormat>
  <Paragraphs>180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1_I-SEM – Market Rules Working Group</vt:lpstr>
      <vt:lpstr>Slide 1</vt:lpstr>
      <vt:lpstr>Background</vt:lpstr>
      <vt:lpstr>Background</vt:lpstr>
      <vt:lpstr>Background</vt:lpstr>
      <vt:lpstr>Background</vt:lpstr>
      <vt:lpstr>Current Process</vt:lpstr>
      <vt:lpstr>Rationale for Modification</vt:lpstr>
      <vt:lpstr>Proposal</vt:lpstr>
      <vt:lpstr>Proposed Process</vt:lpstr>
      <vt:lpstr>Justification</vt:lpstr>
      <vt:lpstr>Discussion</vt:lpstr>
    </vt:vector>
  </TitlesOfParts>
  <Company>EirGrid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Mark Needham</dc:creator>
  <cp:lastModifiedBy>slinnane</cp:lastModifiedBy>
  <cp:revision>954</cp:revision>
  <cp:lastPrinted>2018-09-05T04:43:48Z</cp:lastPrinted>
  <dcterms:created xsi:type="dcterms:W3CDTF">2016-03-09T09:46:02Z</dcterms:created>
  <dcterms:modified xsi:type="dcterms:W3CDTF">2018-09-05T12:56:36Z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3" name="Doc Type">
    <vt:lpwstr>A</vt:lpwstr>
  </property>
  <property fmtid="{D5CDD505-2E9C-101B-9397-08002B2CF9AE}" pid="4" name="File Category">
    <vt:lpwstr>9;#Presentation|12756bda-ff4b-4d1a-bf18-0ce42192d00c</vt:lpwstr>
  </property>
  <property fmtid="{D5CDD505-2E9C-101B-9397-08002B2CF9AE}" pid="5" name="iab7cdb7554d4997ae876b11632fa575">
    <vt:lpwstr>Presentation12756bda-ff4b-4d1a-bf18-0ce42192d00c</vt:lpwstr>
  </property>
  <property fmtid="{D5CDD505-2E9C-101B-9397-08002B2CF9AE}" pid="6" name="TaxCatchAll">
    <vt:lpwstr>9</vt:lpwstr>
  </property>
  <property fmtid="{D5CDD505-2E9C-101B-9397-08002B2CF9AE}" pid="7" name="Copy to Website">
    <vt:lpwstr>true</vt:lpwstr>
  </property>
  <property fmtid="{D5CDD505-2E9C-101B-9397-08002B2CF9AE}" pid="8" name="Mod ID">
    <vt:lpwstr>1105</vt:lpwstr>
  </property>
  <property fmtid="{D5CDD505-2E9C-101B-9397-08002B2CF9AE}" pid="9" name="Year of Modification Proposal">
    <vt:lpwstr>2018</vt:lpwstr>
  </property>
  <property fmtid="{D5CDD505-2E9C-101B-9397-08002B2CF9AE}" pid="10" name="Document Type">
    <vt:lpwstr>Slides</vt:lpwstr>
  </property>
  <property fmtid="{D5CDD505-2E9C-101B-9397-08002B2CF9AE}" pid="11" name="Copy to Website Date">
    <vt:lpwstr>2018-09-07T11:13:00+00:00</vt:lpwstr>
  </property>
  <property fmtid="{D5CDD505-2E9C-101B-9397-08002B2CF9AE}" pid="12" name="Copy Status">
    <vt:lpwstr>Success!</vt:lpwstr>
  </property>
  <property fmtid="{D5CDD505-2E9C-101B-9397-08002B2CF9AE}" pid="14" name="_CopySource">
    <vt:lpwstr>18 09 06  Imbalance Price Modification.pptx</vt:lpwstr>
  </property>
  <property fmtid="{D5CDD505-2E9C-101B-9397-08002B2CF9AE}" pid="15" name="Order">
    <vt:r8>391900</vt:r8>
  </property>
</Properties>
</file>