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handoutMasterIdLst>
    <p:handoutMasterId r:id="rId12"/>
  </p:handoutMasterIdLst>
  <p:sldIdLst>
    <p:sldId id="256" r:id="rId6"/>
    <p:sldId id="264" r:id="rId7"/>
    <p:sldId id="265" r:id="rId8"/>
    <p:sldId id="266" r:id="rId9"/>
    <p:sldId id="267" r:id="rId10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cCarthy, Robert" initials="MR" lastIdx="8" clrIdx="0"/>
  <p:cmAuthor id="1" name="Brendan O'Sullivan" initials="BOS" lastIdx="9" clrIdx="1"/>
  <p:cmAuthor id="2" name="Nigel Thomson" initials="NET" lastIdx="1" clrIdx="2"/>
  <p:cmAuthor id="3" name="McMillan, Linda" initials="ML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278" autoAdjust="0"/>
    <p:restoredTop sz="96632" autoAdjust="0"/>
  </p:normalViewPr>
  <p:slideViewPr>
    <p:cSldViewPr>
      <p:cViewPr varScale="1">
        <p:scale>
          <a:sx n="103" d="100"/>
          <a:sy n="103" d="100"/>
        </p:scale>
        <p:origin x="-1854" y="-84"/>
      </p:cViewPr>
      <p:guideLst>
        <p:guide orient="horz" pos="816"/>
        <p:guide pos="2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4" Type="http://schemas.openxmlformats.org/officeDocument/2006/relationships/presProps" Target="presProps.xml"/><Relationship Id="rId9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CE714D8C-D37A-4393-B2D6-DE6FD99EBA03}" type="presOf" srcId="{B53502B7-CFD9-4D79-A7B6-A209BE8CBF2D}" destId="{BCBE42DD-E755-40FA-869D-120EE8F7268F}" srcOrd="0" destOrd="0" presId="urn:microsoft.com/office/officeart/2005/8/layout/vList2"/>
    <dgm:cxn modelId="{0F054855-12EE-4AF9-81F6-A6AA7047A053}" type="presOf" srcId="{0892F4D6-8279-418A-8AE9-47AF4E299AA2}" destId="{E48EDA4C-8A74-43CF-ADF1-DB0F43C3695D}" srcOrd="0" destOrd="0" presId="urn:microsoft.com/office/officeart/2005/8/layout/vList2"/>
    <dgm:cxn modelId="{DF85709D-EF55-4F66-8506-71571155F27E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38A61B13-BCCD-434F-9C6E-F9E39244537C}" type="presOf" srcId="{B53502B7-CFD9-4D79-A7B6-A209BE8CBF2D}" destId="{BCBE42DD-E755-40FA-869D-120EE8F7268F}" srcOrd="0" destOrd="0" presId="urn:microsoft.com/office/officeart/2005/8/layout/vList2"/>
    <dgm:cxn modelId="{85194024-10AB-4321-99CD-D2C0623F9281}" type="presOf" srcId="{0892F4D6-8279-418A-8AE9-47AF4E299AA2}" destId="{E48EDA4C-8A74-43CF-ADF1-DB0F43C3695D}" srcOrd="0" destOrd="0" presId="urn:microsoft.com/office/officeart/2005/8/layout/vList2"/>
    <dgm:cxn modelId="{BF26418A-FC8D-4541-86FE-AF221C0638A6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54CA9B62-3583-49F9-84F0-643E6805CA43}" type="presOf" srcId="{0892F4D6-8279-418A-8AE9-47AF4E299AA2}" destId="{E48EDA4C-8A74-43CF-ADF1-DB0F43C3695D}" srcOrd="0" destOrd="0" presId="urn:microsoft.com/office/officeart/2005/8/layout/vList2"/>
    <dgm:cxn modelId="{C16E586A-147B-47DB-AAB4-43D02F92AB5B}" type="presOf" srcId="{B53502B7-CFD9-4D79-A7B6-A209BE8CBF2D}" destId="{BCBE42DD-E755-40FA-869D-120EE8F7268F}" srcOrd="0" destOrd="0" presId="urn:microsoft.com/office/officeart/2005/8/layout/vList2"/>
    <dgm:cxn modelId="{60712BCB-66DA-472E-AA7D-B5EC2597F9D4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4BC10597-83C6-48FD-BE7C-72DE17CF3646}" type="presOf" srcId="{B53502B7-CFD9-4D79-A7B6-A209BE8CBF2D}" destId="{BCBE42DD-E755-40FA-869D-120EE8F7268F}" srcOrd="0" destOrd="0" presId="urn:microsoft.com/office/officeart/2005/8/layout/vList2"/>
    <dgm:cxn modelId="{4D7910AE-39D1-4B2A-9B23-A28861CA8AA1}" type="presOf" srcId="{0892F4D6-8279-418A-8AE9-47AF4E299AA2}" destId="{E48EDA4C-8A74-43CF-ADF1-DB0F43C3695D}" srcOrd="0" destOrd="0" presId="urn:microsoft.com/office/officeart/2005/8/layout/vList2"/>
    <dgm:cxn modelId="{EA0C1DFB-69EB-427C-A45F-A7CF4E1CF250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2518"/>
          <a:ext cx="8229599" cy="636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>
        <a:off x="31070" y="43588"/>
        <a:ext cx="8167459" cy="5743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0BFBD-74C5-4E95-A9B4-F38B765AA91F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C9312-19BA-4D03-89A0-214D8A422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612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DF1EC-D838-4ADA-8DBF-EF7DDA4CED41}" type="datetimeFigureOut">
              <a:rPr lang="en-IE" smtClean="0"/>
              <a:pPr/>
              <a:t>23/04/2018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A7B11-4628-462A-86EF-271E26CD9CFA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22474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95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890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884C-064C-4EF4-97F1-A1702F47F9D5}" type="datetime1">
              <a:rPr lang="en-IE" smtClean="0"/>
              <a:pPr/>
              <a:t>23/04/2018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181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FFAB-78DC-4757-A4F8-BAB23D689C60}" type="datetime1">
              <a:rPr lang="en-IE" smtClean="0"/>
              <a:pPr/>
              <a:t>23/04/2018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4257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245119195"/>
              </p:ext>
            </p:extLst>
          </p:nvPr>
        </p:nvGraphicFramePr>
        <p:xfrm>
          <a:off x="457213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95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931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4B5D-4C29-434B-8D81-07137CAD7BBA}" type="datetime1">
              <a:rPr lang="en-IE" smtClean="0"/>
              <a:pPr/>
              <a:t>23/04/2018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4754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680056028"/>
              </p:ext>
            </p:extLst>
          </p:nvPr>
        </p:nvGraphicFramePr>
        <p:xfrm>
          <a:off x="457213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3BF0-E98D-4883-B8FE-A44C875E2624}" type="datetime1">
              <a:rPr lang="en-IE" smtClean="0"/>
              <a:pPr/>
              <a:t>23/04/2018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95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39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871079789"/>
              </p:ext>
            </p:extLst>
          </p:nvPr>
        </p:nvGraphicFramePr>
        <p:xfrm>
          <a:off x="457213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4829E-2816-437B-8840-6D38F7348736}" type="datetime1">
              <a:rPr lang="en-IE" smtClean="0"/>
              <a:pPr/>
              <a:t>23/04/2018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8510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72213915"/>
              </p:ext>
            </p:extLst>
          </p:nvPr>
        </p:nvGraphicFramePr>
        <p:xfrm>
          <a:off x="457213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18F1-6D52-4363-A396-53F776BE31C6}" type="datetime1">
              <a:rPr lang="en-IE" smtClean="0"/>
              <a:pPr/>
              <a:t>23/04/2018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95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67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24BD-7871-4520-8CEF-A8F1EF871AFD}" type="datetime1">
              <a:rPr lang="en-IE" smtClean="0"/>
              <a:pPr/>
              <a:t>23/04/2018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287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2" y="2730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7E6C-76AA-4150-A2DE-2943DDDF0B74}" type="datetime1">
              <a:rPr lang="en-IE" smtClean="0"/>
              <a:pPr/>
              <a:t>23/04/2018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0041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A755D-1CBC-47C1-BE72-99BFDC34CEBC}" type="datetime1">
              <a:rPr lang="en-IE" smtClean="0"/>
              <a:pPr/>
              <a:t>23/04/2018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25904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293D6-855A-4E5B-9A3D-4656F458DB1C}" type="datetime1">
              <a:rPr lang="en-IE" smtClean="0"/>
              <a:pPr/>
              <a:t>23/04/2018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715F4-8812-4B09-B957-E02A56252AEC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7874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en-GB" dirty="0" smtClean="0">
                <a:latin typeface="Calibri" pitchFamily="34" charset="0"/>
                <a:cs typeface="Arial" charset="0"/>
              </a:rPr>
              <a:t>25 April </a:t>
            </a:r>
            <a:r>
              <a:rPr lang="en-GB" dirty="0" smtClean="0">
                <a:latin typeface="Calibri" pitchFamily="34" charset="0"/>
                <a:cs typeface="Arial" charset="0"/>
              </a:rPr>
              <a:t>2018</a:t>
            </a:r>
            <a:endParaRPr lang="en-GB" dirty="0">
              <a:latin typeface="Calibri" pitchFamily="34" charset="0"/>
              <a:cs typeface="Arial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1938338"/>
            <a:ext cx="777240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3800" b="1" kern="1200">
                <a:solidFill>
                  <a:srgbClr val="465176"/>
                </a:solidFill>
                <a:latin typeface="Arial"/>
                <a:ea typeface="+mj-ea"/>
                <a:cs typeface="Arial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495176"/>
                </a:solidFill>
                <a:latin typeface="Calibri"/>
              </a:rPr>
              <a:t>Mod 14: Foreign Exchange Rate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495176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8"/>
            <a:ext cx="2133600" cy="365125"/>
          </a:xfrm>
        </p:spPr>
        <p:txBody>
          <a:bodyPr/>
          <a:lstStyle/>
          <a:p>
            <a:fld id="{8CD715F4-8812-4B09-B957-E02A56252AEC}" type="slidenum">
              <a:rPr lang="en-IE" smtClean="0"/>
              <a:pPr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1907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err="1" smtClean="0"/>
              <a:t>SEMOpx</a:t>
            </a:r>
            <a:r>
              <a:rPr lang="en-IE" dirty="0" smtClean="0"/>
              <a:t> is proposing that the timing of the SEMO Foreign Exchange Rate Report is changed from 17:00 the prior to Gate </a:t>
            </a:r>
            <a:r>
              <a:rPr lang="en-IE" dirty="0"/>
              <a:t>C</a:t>
            </a:r>
            <a:r>
              <a:rPr lang="en-IE" dirty="0" smtClean="0"/>
              <a:t>losure 1 (</a:t>
            </a:r>
            <a:r>
              <a:rPr lang="en-IE" dirty="0" err="1" smtClean="0"/>
              <a:t>i.e</a:t>
            </a:r>
            <a:r>
              <a:rPr lang="en-IE" dirty="0" smtClean="0"/>
              <a:t> D-2) to 11:00 the day of Gate Closure 1 (i.e. D-1)</a:t>
            </a:r>
          </a:p>
          <a:p>
            <a:r>
              <a:rPr lang="en-IE" dirty="0" smtClean="0"/>
              <a:t>This will allow for the same rate that will be applied to </a:t>
            </a:r>
            <a:r>
              <a:rPr lang="en-IE" dirty="0" err="1" smtClean="0"/>
              <a:t>SEMOpx’s</a:t>
            </a:r>
            <a:r>
              <a:rPr lang="en-IE" dirty="0" smtClean="0"/>
              <a:t> day-ahead and intraday auctions to be applied to the balancing market</a:t>
            </a:r>
            <a:endParaRPr lang="en-IE" dirty="0" smtClean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2</a:t>
            </a:fld>
            <a:endParaRPr lang="en-I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Proposed Modification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8703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E" dirty="0" smtClean="0"/>
              <a:t>The SEM-GB Regional Project - coupling project between the SEM and Great Britain for the day-ahead (DAM) and cross-border intraday auctions </a:t>
            </a:r>
          </a:p>
          <a:p>
            <a:r>
              <a:rPr lang="en-IE" dirty="0" smtClean="0"/>
              <a:t>Regional Partners: EPEX Spot, Nord Pool, Mutual Energy, EIDAC, </a:t>
            </a:r>
            <a:r>
              <a:rPr lang="en-IE" dirty="0" err="1" smtClean="0"/>
              <a:t>EirGrid</a:t>
            </a:r>
            <a:r>
              <a:rPr lang="en-IE" dirty="0" smtClean="0"/>
              <a:t>, SONI and </a:t>
            </a:r>
            <a:r>
              <a:rPr lang="en-IE" dirty="0" err="1" smtClean="0"/>
              <a:t>SEMOpx</a:t>
            </a:r>
            <a:r>
              <a:rPr lang="en-IE" dirty="0" smtClean="0"/>
              <a:t> </a:t>
            </a:r>
          </a:p>
          <a:p>
            <a:r>
              <a:rPr lang="en-IE" dirty="0" smtClean="0"/>
              <a:t>Through discussions with the Regional </a:t>
            </a:r>
            <a:r>
              <a:rPr lang="en-IE" dirty="0"/>
              <a:t>P</a:t>
            </a:r>
            <a:r>
              <a:rPr lang="en-IE" dirty="0" smtClean="0"/>
              <a:t>artners it was agreed that the NEMOs applying a single FX rate to the SEM and GB region was the most efficient approach</a:t>
            </a:r>
          </a:p>
          <a:p>
            <a:pPr lvl="1"/>
            <a:r>
              <a:rPr lang="en-IE" dirty="0" smtClean="0"/>
              <a:t>Avoids the risk of increased costs of FX</a:t>
            </a:r>
          </a:p>
          <a:p>
            <a:pPr lvl="1"/>
            <a:r>
              <a:rPr lang="en-IE" dirty="0" smtClean="0"/>
              <a:t>Procedurally more straight forward</a:t>
            </a:r>
          </a:p>
          <a:p>
            <a:pPr lvl="1"/>
            <a:r>
              <a:rPr lang="en-IE" dirty="0" smtClean="0"/>
              <a:t>Avoids the need for additional agreements</a:t>
            </a:r>
          </a:p>
          <a:p>
            <a:pPr lvl="1"/>
            <a:r>
              <a:rPr lang="en-IE" dirty="0" smtClean="0"/>
              <a:t>Avoids market participants in both SEM and GB needing to manage two rates</a:t>
            </a:r>
          </a:p>
          <a:p>
            <a:r>
              <a:rPr lang="en-IE" dirty="0" smtClean="0"/>
              <a:t>A number of options were reviewed including using the ECB rate published on D-2, Bank of England (09:30 GMT D-1), Bloomberg (10:00 GMT D-1)</a:t>
            </a:r>
          </a:p>
          <a:p>
            <a:r>
              <a:rPr lang="en-IE" dirty="0" smtClean="0"/>
              <a:t>Ultimately it was agreed that </a:t>
            </a:r>
            <a:r>
              <a:rPr lang="en-IE" dirty="0" err="1" smtClean="0"/>
              <a:t>SEMOpx</a:t>
            </a:r>
            <a:r>
              <a:rPr lang="en-IE" dirty="0" smtClean="0"/>
              <a:t> would adopt the rate that is in use in GB today as provided by Nord Pool set at 10:00 GMT</a:t>
            </a:r>
          </a:p>
          <a:p>
            <a:pPr lvl="1"/>
            <a:r>
              <a:rPr lang="en-IE" dirty="0" smtClean="0"/>
              <a:t>Nord Pool sources the rate from Nordea – one of the largest banks in the Nordics</a:t>
            </a:r>
          </a:p>
          <a:p>
            <a:pPr lvl="1"/>
            <a:r>
              <a:rPr lang="en-IE" dirty="0" smtClean="0"/>
              <a:t>Rate has been in use in GB for a number of years</a:t>
            </a:r>
          </a:p>
          <a:p>
            <a:pPr lvl="1"/>
            <a:r>
              <a:rPr lang="en-IE" dirty="0" smtClean="0"/>
              <a:t>Applying a rate closer to Gate Closure for the DAM minimises the exposure to costs of FX</a:t>
            </a: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3</a:t>
            </a:fld>
            <a:endParaRPr lang="en-I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Background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4142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E" dirty="0" smtClean="0"/>
              <a:t>Code objective no. 2: </a:t>
            </a:r>
            <a:r>
              <a:rPr lang="en-GB" dirty="0"/>
              <a:t>to facilitate the efficient, economic and coordinated operation, administration and development of the Single Electricity Market in a financially secure </a:t>
            </a:r>
            <a:r>
              <a:rPr lang="en-GB" dirty="0" smtClean="0"/>
              <a:t>manner.</a:t>
            </a:r>
            <a:endParaRPr lang="en-IE" dirty="0"/>
          </a:p>
          <a:p>
            <a:r>
              <a:rPr lang="en-IE" dirty="0" smtClean="0"/>
              <a:t>Economic benefit: Using a rate that is set closer to gate closure will minimise the exposure between the rate used for the trades and the rate used for settlement </a:t>
            </a:r>
          </a:p>
          <a:p>
            <a:r>
              <a:rPr lang="en-IE" dirty="0" smtClean="0"/>
              <a:t>Efficient coordinated operation and administration: Applying a coordinate approach between SEMO and </a:t>
            </a:r>
            <a:r>
              <a:rPr lang="en-IE" dirty="0" err="1" smtClean="0"/>
              <a:t>SEMOpx</a:t>
            </a:r>
            <a:r>
              <a:rPr lang="en-IE" dirty="0" smtClean="0"/>
              <a:t> means that market participants in the SEM are only dealing with one FX Rate across the SEMO and </a:t>
            </a:r>
            <a:r>
              <a:rPr lang="en-IE" dirty="0" err="1" smtClean="0"/>
              <a:t>SEMOpx</a:t>
            </a:r>
            <a:r>
              <a:rPr lang="en-IE" dirty="0" smtClean="0"/>
              <a:t> markets</a:t>
            </a: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4</a:t>
            </a:fld>
            <a:endParaRPr lang="en-I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Code Objective Furthered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2693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314149"/>
              </p:ext>
            </p:extLst>
          </p:nvPr>
        </p:nvGraphicFramePr>
        <p:xfrm>
          <a:off x="457200" y="1295400"/>
          <a:ext cx="82296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6477000"/>
              </a:tblGrid>
              <a:tr h="370840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TSC Section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Modification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Part B G.1.3.3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Market Operator shall, in relation to each Trading Day, publish a Trading Day Exchange Rate between euro (€) and pounds sterling (£) by </a:t>
                      </a:r>
                      <a:r>
                        <a:rPr lang="en-AU" sz="14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17:00 </a:t>
                      </a:r>
                      <a:r>
                        <a:rPr lang="en-AU" sz="14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11:00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the day </a:t>
                      </a:r>
                      <a:r>
                        <a:rPr lang="en-AU" sz="14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 </a:t>
                      </a:r>
                      <a:r>
                        <a:rPr lang="en-AU" sz="1400" strike="sng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AU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corresponding Gate Closure 1.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Part B Glossary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Trading Day Exchange Rate:</a:t>
                      </a:r>
                      <a:r>
                        <a:rPr lang="en-AU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means the exchange rate between pounds sterling and euro for the next Trading Day set at </a:t>
                      </a:r>
                      <a:r>
                        <a:rPr lang="en-AU" sz="14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17:00</a:t>
                      </a:r>
                      <a:r>
                        <a:rPr lang="en-AU" sz="14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11:00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en-AU" sz="14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day before the Trading </a:t>
                      </a:r>
                      <a:r>
                        <a:rPr lang="en-AU" sz="1400" strike="sng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</a:t>
                      </a:r>
                      <a:r>
                        <a:rPr lang="en-AU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AU" sz="14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day of the Gate Closure 1</a:t>
                      </a:r>
                      <a:r>
                        <a:rPr lang="en-A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published under paragraph G.1.3.3. </a:t>
                      </a:r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80909" y="5899158"/>
            <a:ext cx="2133600" cy="365125"/>
          </a:xfrm>
        </p:spPr>
        <p:txBody>
          <a:bodyPr/>
          <a:lstStyle/>
          <a:p>
            <a:fld id="{8CD715F4-8812-4B09-B957-E02A56252AEC}" type="slidenum">
              <a:rPr lang="en-IE" smtClean="0"/>
              <a:pPr/>
              <a:t>5</a:t>
            </a:fld>
            <a:endParaRPr lang="en-I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Proposed Modifications</a:t>
            </a:r>
            <a:endParaRPr lang="en-IE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168695"/>
              </p:ext>
            </p:extLst>
          </p:nvPr>
        </p:nvGraphicFramePr>
        <p:xfrm>
          <a:off x="484911" y="3605148"/>
          <a:ext cx="8229598" cy="1195452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258289"/>
                <a:gridCol w="589895"/>
                <a:gridCol w="2686705"/>
                <a:gridCol w="634172"/>
                <a:gridCol w="713263"/>
                <a:gridCol w="846665"/>
                <a:gridCol w="500609"/>
              </a:tblGrid>
              <a:tr h="27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dirty="0">
                          <a:effectLst/>
                        </a:rPr>
                        <a:t>Publication / Data Report Name</a:t>
                      </a:r>
                      <a:endParaRPr lang="en-IE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>
                          <a:effectLst/>
                        </a:rPr>
                        <a:t>Class</a:t>
                      </a:r>
                      <a:endParaRPr lang="en-IE" sz="1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dirty="0">
                          <a:effectLst/>
                        </a:rPr>
                        <a:t>Timing</a:t>
                      </a:r>
                      <a:endParaRPr lang="en-IE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dirty="0" err="1" smtClean="0">
                          <a:effectLst/>
                        </a:rPr>
                        <a:t>Subscr-ipt</a:t>
                      </a:r>
                      <a:endParaRPr lang="en-IE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dirty="0" err="1" smtClean="0">
                          <a:effectLst/>
                        </a:rPr>
                        <a:t>Availab</a:t>
                      </a:r>
                      <a:r>
                        <a:rPr lang="en-GB" sz="1400" dirty="0" smtClean="0">
                          <a:effectLst/>
                        </a:rPr>
                        <a:t>-le </a:t>
                      </a:r>
                      <a:r>
                        <a:rPr lang="en-GB" sz="1400" dirty="0">
                          <a:effectLst/>
                        </a:rPr>
                        <a:t>via BMI</a:t>
                      </a:r>
                      <a:endParaRPr lang="en-IE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>
                          <a:effectLst/>
                        </a:rPr>
                        <a:t>Confidentiality</a:t>
                      </a:r>
                      <a:endParaRPr lang="en-IE" sz="180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Vali-</a:t>
                      </a:r>
                      <a:r>
                        <a:rPr lang="en-GB" sz="1400" dirty="0" err="1" smtClean="0">
                          <a:effectLst/>
                        </a:rPr>
                        <a:t>dity</a:t>
                      </a:r>
                      <a:endParaRPr lang="en-IE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755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540385" algn="l"/>
                        </a:tabLst>
                      </a:pPr>
                      <a:r>
                        <a:rPr lang="en-GB" sz="1400" dirty="0">
                          <a:effectLst/>
                        </a:rPr>
                        <a:t>Daily Trading Exchange Rate</a:t>
                      </a:r>
                      <a:endParaRPr lang="en-IE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D</a:t>
                      </a:r>
                      <a:endParaRPr lang="en-I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strike="sngStrike">
                          <a:effectLst/>
                        </a:rPr>
                        <a:t>Two </a:t>
                      </a:r>
                      <a:r>
                        <a:rPr lang="en-GB" sz="1400" u="sng">
                          <a:effectLst/>
                        </a:rPr>
                        <a:t>One </a:t>
                      </a:r>
                      <a:r>
                        <a:rPr lang="en-GB" sz="1400">
                          <a:effectLst/>
                        </a:rPr>
                        <a:t>day</a:t>
                      </a:r>
                      <a:r>
                        <a:rPr lang="en-GB" sz="1400" strike="sngStrike">
                          <a:effectLst/>
                        </a:rPr>
                        <a:t>s</a:t>
                      </a:r>
                      <a:r>
                        <a:rPr lang="en-GB" sz="1400">
                          <a:effectLst/>
                        </a:rPr>
                        <a:t> prior to the Trading Day</a:t>
                      </a:r>
                      <a:endParaRPr lang="en-IE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en-IE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Y</a:t>
                      </a:r>
                      <a:endParaRPr lang="en-IE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</a:rPr>
                        <a:t>Member Public</a:t>
                      </a:r>
                      <a:endParaRPr lang="en-IE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I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4909" y="32004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b="1" u="sng" dirty="0"/>
              <a:t>Part </a:t>
            </a:r>
            <a:r>
              <a:rPr lang="en-IE" sz="1400" b="1" u="sng" dirty="0" smtClean="0"/>
              <a:t>B: </a:t>
            </a:r>
            <a:r>
              <a:rPr lang="en-IE" sz="1400" b="1" u="sng" dirty="0"/>
              <a:t>Agreed Procedure 6: Data Publication and Data Reporting, Appendix 2, Data </a:t>
            </a:r>
            <a:r>
              <a:rPr lang="en-IE" sz="1400" b="1" u="sng" dirty="0" smtClean="0"/>
              <a:t>Reports</a:t>
            </a:r>
            <a:endParaRPr lang="en-IE" sz="1400" dirty="0"/>
          </a:p>
          <a:p>
            <a:endParaRPr lang="en-IE" sz="14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463247"/>
              </p:ext>
            </p:extLst>
          </p:nvPr>
        </p:nvGraphicFramePr>
        <p:xfrm>
          <a:off x="484909" y="5181600"/>
          <a:ext cx="8305799" cy="949834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4016831"/>
                <a:gridCol w="2547256"/>
                <a:gridCol w="783771"/>
                <a:gridCol w="957941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E" sz="1400" dirty="0">
                          <a:effectLst/>
                        </a:rPr>
                        <a:t>Time</a:t>
                      </a:r>
                      <a:endParaRPr lang="en-IE" sz="2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E" sz="1400" dirty="0">
                          <a:effectLst/>
                        </a:rPr>
                        <a:t>Item / Data Record</a:t>
                      </a:r>
                      <a:endParaRPr lang="en-IE" sz="2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E" sz="1400" dirty="0">
                          <a:effectLst/>
                        </a:rPr>
                        <a:t>Term</a:t>
                      </a:r>
                      <a:endParaRPr lang="en-IE" sz="2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E" sz="1400" dirty="0">
                          <a:effectLst/>
                        </a:rPr>
                        <a:t>Subscript</a:t>
                      </a:r>
                      <a:endParaRPr lang="en-IE" sz="2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E" sz="1400" dirty="0">
                          <a:effectLst/>
                        </a:rPr>
                        <a:t>By </a:t>
                      </a:r>
                      <a:r>
                        <a:rPr lang="en-IE" sz="1400" u="sng" dirty="0">
                          <a:effectLst/>
                        </a:rPr>
                        <a:t>11:00</a:t>
                      </a:r>
                      <a:r>
                        <a:rPr lang="en-IE" sz="1400" strike="sngStrike" dirty="0">
                          <a:effectLst/>
                        </a:rPr>
                        <a:t>17:00</a:t>
                      </a:r>
                      <a:r>
                        <a:rPr lang="en-IE" sz="1400" dirty="0">
                          <a:effectLst/>
                        </a:rPr>
                        <a:t> on the day </a:t>
                      </a:r>
                      <a:r>
                        <a:rPr lang="en-IE" sz="1400" strike="sngStrike" dirty="0">
                          <a:effectLst/>
                        </a:rPr>
                        <a:t>prior </a:t>
                      </a:r>
                      <a:r>
                        <a:rPr lang="en-IE" sz="1400" strike="sngStrike" dirty="0" err="1">
                          <a:effectLst/>
                        </a:rPr>
                        <a:t>to</a:t>
                      </a:r>
                      <a:r>
                        <a:rPr lang="en-IE" sz="1400" u="sng" dirty="0" err="1">
                          <a:effectLst/>
                        </a:rPr>
                        <a:t>of</a:t>
                      </a:r>
                      <a:r>
                        <a:rPr lang="en-IE" sz="1400" u="sng" dirty="0">
                          <a:effectLst/>
                        </a:rPr>
                        <a:t> </a:t>
                      </a:r>
                      <a:r>
                        <a:rPr lang="en-IE" sz="1400" strike="sngStrike" dirty="0">
                          <a:effectLst/>
                        </a:rPr>
                        <a:t> </a:t>
                      </a:r>
                      <a:r>
                        <a:rPr lang="en-IE" sz="1400" dirty="0">
                          <a:effectLst/>
                        </a:rPr>
                        <a:t>the Gate Closure 1 in respect of the Trading Day</a:t>
                      </a:r>
                      <a:endParaRPr lang="en-IE" sz="2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E" sz="1400">
                          <a:effectLst/>
                        </a:rPr>
                        <a:t>Trading Day Exchange Rate between euro (€) and pounds sterling (£) </a:t>
                      </a:r>
                      <a:endParaRPr lang="en-IE" sz="24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E" sz="1400" dirty="0">
                          <a:effectLst/>
                        </a:rPr>
                        <a:t>-</a:t>
                      </a:r>
                      <a:endParaRPr lang="en-IE" sz="2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E" sz="1400" dirty="0">
                          <a:effectLst/>
                        </a:rPr>
                        <a:t>-</a:t>
                      </a:r>
                      <a:endParaRPr lang="en-IE" sz="2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84909" y="48006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b="1" u="sng" dirty="0"/>
              <a:t>Part B: Appendix E, Table 4 – Data publication list part 4: updated daily in advance of the Trading Day</a:t>
            </a:r>
            <a:endParaRPr lang="en-IE" sz="1400" dirty="0"/>
          </a:p>
          <a:p>
            <a:endParaRPr lang="en-IE" sz="1400" dirty="0"/>
          </a:p>
        </p:txBody>
      </p:sp>
    </p:spTree>
    <p:extLst>
      <p:ext uri="{BB962C8B-B14F-4D97-AF65-F5344CB8AC3E}">
        <p14:creationId xmlns:p14="http://schemas.microsoft.com/office/powerpoint/2010/main" val="61461677"/>
      </p:ext>
    </p:extLst>
  </p:cSld>
  <p:clrMapOvr>
    <a:masterClrMapping/>
  </p:clrMapOvr>
</p:sld>
</file>

<file path=ppt/theme/theme1.xml><?xml version="1.0" encoding="utf-8"?>
<a:theme xmlns:a="http://schemas.openxmlformats.org/drawingml/2006/main" name="I-SEM – Market Rules Working 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1852</MMTID>
    <ModID xmlns="bd8dd43f-48f8-46ce-9b8d-78f402b7750b">750</ModI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External PowerPoint" ma:contentTypeID="0x0101001491DCE7D8DA9548835C5707ACC8C7A500FAEBC05699A37B40A26E87889D541539" ma:contentTypeVersion="18" ma:contentTypeDescription="" ma:contentTypeScope="" ma:versionID="bdf484ebe32e52912bc1670e735e60b8">
  <xsd:schema xmlns:xsd="http://www.w3.org/2001/XMLSchema" xmlns:xs="http://www.w3.org/2001/XMLSchema" xmlns:p="http://schemas.microsoft.com/office/2006/metadata/properties" xmlns:ns2="d37a3940-3eb6-46ae-b213-816acdc8e851" xmlns:ns3="3cada6dc-2705-46ed-bab2-0b2cd6d935ca" targetNamespace="http://schemas.microsoft.com/office/2006/metadata/properties" ma:root="true" ma:fieldsID="fe52c22a94a7f888bfa5fc4e52249247" ns2:_="" ns3:_="">
    <xsd:import namespace="d37a3940-3eb6-46ae-b213-816acdc8e851"/>
    <xsd:import namespace="3cada6dc-2705-46ed-bab2-0b2cd6d935ca"/>
    <xsd:element name="properties">
      <xsd:complexType>
        <xsd:sequence>
          <xsd:element name="documentManagement">
            <xsd:complexType>
              <xsd:all>
                <xsd:element ref="ns2:Doc_x0020_Type" minOccurs="0"/>
                <xsd:element ref="ns2:Meeting_x0020_Date" minOccurs="0"/>
                <xsd:element ref="ns3:iab7cdb7554d4997ae876b11632fa575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a3940-3eb6-46ae-b213-816acdc8e851" elementFormDefault="qualified">
    <xsd:import namespace="http://schemas.microsoft.com/office/2006/documentManagement/types"/>
    <xsd:import namespace="http://schemas.microsoft.com/office/infopath/2007/PartnerControls"/>
    <xsd:element name="Doc_x0020_Type" ma:index="8" nillable="true" ma:displayName="Doc Type" ma:default="BLG" ma:format="Dropdown" ma:internalName="Doc_x0020_Type" ma:readOnly="false">
      <xsd:simpleType>
        <xsd:union memberTypes="dms:Text">
          <xsd:simpleType>
            <xsd:restriction base="dms:Choice">
              <xsd:enumeration value="BLG"/>
              <xsd:enumeration value="TLG"/>
              <xsd:enumeration value="PMG"/>
              <xsd:enumeration value="RWG"/>
              <xsd:enumeration value="Market Trial Coordinators' Group"/>
              <xsd:enumeration value="Admin"/>
              <xsd:enumeration value="Other"/>
              <xsd:enumeration value="Lunch &amp; Learn"/>
              <xsd:enumeration value="I-SEM Quarterly All Hands"/>
              <xsd:enumeration value="ICOs Comms Meetings"/>
              <xsd:enumeration value="Liaision Group Planning Materials"/>
            </xsd:restriction>
          </xsd:simpleType>
        </xsd:union>
      </xsd:simpleType>
    </xsd:element>
    <xsd:element name="Meeting_x0020_Date" ma:index="9" nillable="true" ma:displayName="Meeting Date" ma:format="DateOnly" ma:internalName="Meeting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ada6dc-2705-46ed-bab2-0b2cd6d935ca" elementFormDefault="qualified">
    <xsd:import namespace="http://schemas.microsoft.com/office/2006/documentManagement/types"/>
    <xsd:import namespace="http://schemas.microsoft.com/office/infopath/2007/PartnerControls"/>
    <xsd:element name="iab7cdb7554d4997ae876b11632fa575" ma:index="10" nillable="true" ma:taxonomy="true" ma:internalName="iab7cdb7554d4997ae876b11632fa575" ma:taxonomyFieldName="File_x0020_Category" ma:displayName="File Category" ma:default="" ma:fieldId="{2ab7cdb7-554d-4997-ae87-6b11632fa575}" ma:taxonomyMulti="true" ma:sspId="bba0571d-0b8e-466e-908c-4c59ad63fd5c" ma:termSetId="d6e1f201-92b0-484d-8c3e-6dc5f6daf1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c5c619c4-3b62-4197-a5dd-cc1647151811}" ma:internalName="TaxCatchAll" ma:showField="CatchAllData" ma:web="163ea899-1ba7-4893-aeeb-6935f5518c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c5c619c4-3b62-4197-a5dd-cc1647151811}" ma:internalName="TaxCatchAllLabel" ma:readOnly="true" ma:showField="CatchAllDataLabel" ma:web="163ea899-1ba7-4893-aeeb-6935f5518c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225F73-A352-4DCC-8A24-C3914ED9973C}"/>
</file>

<file path=customXml/itemProps2.xml><?xml version="1.0" encoding="utf-8"?>
<ds:datastoreItem xmlns:ds="http://schemas.openxmlformats.org/officeDocument/2006/customXml" ds:itemID="{1E0B7867-9545-4DFE-88F1-A3DBE48618D8}"/>
</file>

<file path=customXml/itemProps3.xml><?xml version="1.0" encoding="utf-8"?>
<ds:datastoreItem xmlns:ds="http://schemas.openxmlformats.org/officeDocument/2006/customXml" ds:itemID="{B301AAC2-ED74-4BC7-A3A6-771AB9283B62}"/>
</file>

<file path=customXml/itemProps4.xml><?xml version="1.0" encoding="utf-8"?>
<ds:datastoreItem xmlns:ds="http://schemas.openxmlformats.org/officeDocument/2006/customXml" ds:itemID="{3EC3C65B-80B7-4D50-B677-65E3FDFA85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7a3940-3eb6-46ae-b213-816acdc8e851"/>
    <ds:schemaRef ds:uri="3cada6dc-2705-46ed-bab2-0b2cd6d935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10295</TotalTime>
  <Words>581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I-SEM – Market Rules Working Group</vt:lpstr>
      <vt:lpstr>PowerPoint Presentation</vt:lpstr>
      <vt:lpstr>Proposed Modification</vt:lpstr>
      <vt:lpstr>Background</vt:lpstr>
      <vt:lpstr>Code Objective Furthered</vt:lpstr>
      <vt:lpstr>Proposed Modifications</vt:lpstr>
    </vt:vector>
  </TitlesOfParts>
  <Company>EirGrid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 14 FX Rate</dc:title>
  <dc:creator>EirGrid</dc:creator>
  <cp:lastModifiedBy>McCague, Anne-Marie</cp:lastModifiedBy>
  <cp:revision>806</cp:revision>
  <cp:lastPrinted>2018-03-28T13:53:24Z</cp:lastPrinted>
  <dcterms:created xsi:type="dcterms:W3CDTF">2015-11-30T15:39:20Z</dcterms:created>
  <dcterms:modified xsi:type="dcterms:W3CDTF">2018-04-23T14:30:30Z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3" name="Order">
    <vt:r8>10000</vt:r8>
  </property>
  <property fmtid="{D5CDD505-2E9C-101B-9397-08002B2CF9AE}" pid="4" name="Doc Type">
    <vt:lpwstr>BLG</vt:lpwstr>
  </property>
  <property fmtid="{D5CDD505-2E9C-101B-9397-08002B2CF9AE}" pid="5" name="Sub Type">
    <vt:lpwstr>Working Group Meeting 4</vt:lpwstr>
  </property>
  <property fmtid="{D5CDD505-2E9C-101B-9397-08002B2CF9AE}" pid="6" name="Meeting Document Type">
    <vt:lpwstr>Presentation</vt:lpwstr>
  </property>
  <property fmtid="{D5CDD505-2E9C-101B-9397-08002B2CF9AE}" pid="7" name="Document Status1">
    <vt:lpwstr>Draft</vt:lpwstr>
  </property>
  <property fmtid="{D5CDD505-2E9C-101B-9397-08002B2CF9AE}" pid="8" name="MeetingDate">
    <vt:lpwstr>2016-01-21T00:00:00+00:00</vt:lpwstr>
  </property>
  <property fmtid="{D5CDD505-2E9C-101B-9397-08002B2CF9AE}" pid="9" name="Used">
    <vt:lpwstr>false</vt:lpwstr>
  </property>
  <property fmtid="{D5CDD505-2E9C-101B-9397-08002B2CF9AE}" pid="10" name="Document Status">
    <vt:lpwstr>Draft</vt:lpwstr>
  </property>
  <property fmtid="{D5CDD505-2E9C-101B-9397-08002B2CF9AE}" pid="11" name="Doc_Type">
    <vt:lpwstr>EUPHEMIA Trial Results</vt:lpwstr>
  </property>
  <property fmtid="{D5CDD505-2E9C-101B-9397-08002B2CF9AE}" pid="12" name="File Category">
    <vt:lpwstr/>
  </property>
  <property fmtid="{D5CDD505-2E9C-101B-9397-08002B2CF9AE}" pid="13" name="iab7cdb7554d4997ae876b11632fa575">
    <vt:lpwstr/>
  </property>
  <property fmtid="{D5CDD505-2E9C-101B-9397-08002B2CF9AE}" pid="14" name="Meeting Date">
    <vt:lpwstr>2018-03-14T00:00:00+00:00</vt:lpwstr>
  </property>
  <property fmtid="{D5CDD505-2E9C-101B-9397-08002B2CF9AE}" pid="15" name="Copy to Website">
    <vt:lpwstr>true</vt:lpwstr>
  </property>
  <property fmtid="{D5CDD505-2E9C-101B-9397-08002B2CF9AE}" pid="16" name="Mod ID">
    <vt:lpwstr>1088</vt:lpwstr>
  </property>
  <property fmtid="{D5CDD505-2E9C-101B-9397-08002B2CF9AE}" pid="17" name="Year of Modification Proposal">
    <vt:lpwstr>2018</vt:lpwstr>
  </property>
  <property fmtid="{D5CDD505-2E9C-101B-9397-08002B2CF9AE}" pid="18" name="Document Type">
    <vt:lpwstr>Slides</vt:lpwstr>
  </property>
  <property fmtid="{D5CDD505-2E9C-101B-9397-08002B2CF9AE}" pid="19" name="Copy to Website Date">
    <vt:lpwstr>2018-05-17T09:44:00+00:00</vt:lpwstr>
  </property>
  <property fmtid="{D5CDD505-2E9C-101B-9397-08002B2CF9AE}" pid="20" name="Copy Status">
    <vt:lpwstr>Success!</vt:lpwstr>
  </property>
  <property fmtid="{D5CDD505-2E9C-101B-9397-08002B2CF9AE}" pid="21" name="_CopySource">
    <vt:lpwstr>Mod 14 FX Rate.pptx</vt:lpwstr>
  </property>
</Properties>
</file>