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94" r:id="rId4"/>
  </p:sldMasterIdLst>
  <p:notesMasterIdLst>
    <p:notesMasterId r:id="rId12"/>
  </p:notesMasterIdLst>
  <p:handoutMasterIdLst>
    <p:handoutMasterId r:id="rId13"/>
  </p:handoutMasterIdLst>
  <p:sldIdLst>
    <p:sldId id="440" r:id="rId5"/>
    <p:sldId id="555" r:id="rId6"/>
    <p:sldId id="556" r:id="rId7"/>
    <p:sldId id="557" r:id="rId8"/>
    <p:sldId id="559" r:id="rId9"/>
    <p:sldId id="560" r:id="rId10"/>
    <p:sldId id="558" r:id="rId11"/>
  </p:sldIdLst>
  <p:sldSz cx="9144000" cy="6858000" type="screen4x3"/>
  <p:notesSz cx="6797675" cy="9926638"/>
  <p:defaultTextStyle>
    <a:defPPr>
      <a:defRPr lang="en-US"/>
    </a:defPPr>
    <a:lvl1pPr algn="l" rtl="0" eaLnBrk="0" fontAlgn="base" hangingPunct="0">
      <a:spcBef>
        <a:spcPct val="0"/>
      </a:spcBef>
      <a:spcAft>
        <a:spcPct val="0"/>
      </a:spcAft>
      <a:defRPr sz="2800" i="1" kern="1200">
        <a:solidFill>
          <a:schemeClr val="tx1"/>
        </a:solidFill>
        <a:effectLst>
          <a:outerShdw blurRad="38100" dist="38100" dir="2700000" algn="tl">
            <a:srgbClr val="000000">
              <a:alpha val="43137"/>
            </a:srgbClr>
          </a:outerShdw>
        </a:effectLst>
        <a:latin typeface="Arial" charset="0"/>
        <a:ea typeface="+mn-ea"/>
        <a:cs typeface="+mn-cs"/>
      </a:defRPr>
    </a:lvl1pPr>
    <a:lvl2pPr marL="457200" algn="l" rtl="0" eaLnBrk="0" fontAlgn="base" hangingPunct="0">
      <a:spcBef>
        <a:spcPct val="0"/>
      </a:spcBef>
      <a:spcAft>
        <a:spcPct val="0"/>
      </a:spcAft>
      <a:defRPr sz="2800" i="1" kern="1200">
        <a:solidFill>
          <a:schemeClr val="tx1"/>
        </a:solidFill>
        <a:effectLst>
          <a:outerShdw blurRad="38100" dist="38100" dir="2700000" algn="tl">
            <a:srgbClr val="000000">
              <a:alpha val="43137"/>
            </a:srgbClr>
          </a:outerShdw>
        </a:effectLst>
        <a:latin typeface="Arial" charset="0"/>
        <a:ea typeface="+mn-ea"/>
        <a:cs typeface="+mn-cs"/>
      </a:defRPr>
    </a:lvl2pPr>
    <a:lvl3pPr marL="914400" algn="l" rtl="0" eaLnBrk="0" fontAlgn="base" hangingPunct="0">
      <a:spcBef>
        <a:spcPct val="0"/>
      </a:spcBef>
      <a:spcAft>
        <a:spcPct val="0"/>
      </a:spcAft>
      <a:defRPr sz="2800" i="1" kern="1200">
        <a:solidFill>
          <a:schemeClr val="tx1"/>
        </a:solidFill>
        <a:effectLst>
          <a:outerShdw blurRad="38100" dist="38100" dir="2700000" algn="tl">
            <a:srgbClr val="000000">
              <a:alpha val="43137"/>
            </a:srgbClr>
          </a:outerShdw>
        </a:effectLst>
        <a:latin typeface="Arial" charset="0"/>
        <a:ea typeface="+mn-ea"/>
        <a:cs typeface="+mn-cs"/>
      </a:defRPr>
    </a:lvl3pPr>
    <a:lvl4pPr marL="1371600" algn="l" rtl="0" eaLnBrk="0" fontAlgn="base" hangingPunct="0">
      <a:spcBef>
        <a:spcPct val="0"/>
      </a:spcBef>
      <a:spcAft>
        <a:spcPct val="0"/>
      </a:spcAft>
      <a:defRPr sz="2800" i="1" kern="1200">
        <a:solidFill>
          <a:schemeClr val="tx1"/>
        </a:solidFill>
        <a:effectLst>
          <a:outerShdw blurRad="38100" dist="38100" dir="2700000" algn="tl">
            <a:srgbClr val="000000">
              <a:alpha val="43137"/>
            </a:srgbClr>
          </a:outerShdw>
        </a:effectLst>
        <a:latin typeface="Arial" charset="0"/>
        <a:ea typeface="+mn-ea"/>
        <a:cs typeface="+mn-cs"/>
      </a:defRPr>
    </a:lvl4pPr>
    <a:lvl5pPr marL="1828800" algn="l" rtl="0" eaLnBrk="0" fontAlgn="base" hangingPunct="0">
      <a:spcBef>
        <a:spcPct val="0"/>
      </a:spcBef>
      <a:spcAft>
        <a:spcPct val="0"/>
      </a:spcAft>
      <a:defRPr sz="2800" i="1" kern="1200">
        <a:solidFill>
          <a:schemeClr val="tx1"/>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sz="2800" i="1" kern="1200">
        <a:solidFill>
          <a:schemeClr val="tx1"/>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sz="2800" i="1" kern="1200">
        <a:solidFill>
          <a:schemeClr val="tx1"/>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sz="2800" i="1" kern="1200">
        <a:solidFill>
          <a:schemeClr val="tx1"/>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sz="2800" i="1" kern="1200">
        <a:solidFill>
          <a:schemeClr val="tx1"/>
        </a:solidFill>
        <a:effectLst>
          <a:outerShdw blurRad="38100" dist="38100" dir="2700000" algn="tl">
            <a:srgbClr val="000000">
              <a:alpha val="43137"/>
            </a:srgbClr>
          </a:outerShdw>
        </a:effectLst>
        <a:latin typeface="Arial" charset="0"/>
        <a:ea typeface="+mn-ea"/>
        <a:cs typeface="+mn-cs"/>
      </a:defRPr>
    </a:lvl9pPr>
  </p:defaultTextStyle>
  <p:extLst>
    <p:ext uri="{EFAFB233-063F-42B5-8137-9DF3F51BA10A}">
      <p15:sldGuideLst xmlns="" xmlns:p15="http://schemas.microsoft.com/office/powerpoint/2012/main">
        <p15:guide id="1" orient="horz" pos="4258">
          <p15:clr>
            <a:srgbClr val="A4A3A4"/>
          </p15:clr>
        </p15:guide>
        <p15:guide id="2" pos="5668">
          <p15:clr>
            <a:srgbClr val="A4A3A4"/>
          </p15:clr>
        </p15:guide>
      </p15:sldGuideLst>
    </p:ext>
    <p:ext uri="{2D200454-40CA-4A62-9FC3-DE9A4176ACB9}">
      <p15:notesGuideLst xmlns=""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583FF"/>
    <a:srgbClr val="FF0000"/>
    <a:srgbClr val="000099"/>
    <a:srgbClr val="006666"/>
    <a:srgbClr val="FFCC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2" autoAdjust="0"/>
    <p:restoredTop sz="94672" autoAdjust="0"/>
  </p:normalViewPr>
  <p:slideViewPr>
    <p:cSldViewPr snapToGrid="0">
      <p:cViewPr>
        <p:scale>
          <a:sx n="118" d="100"/>
          <a:sy n="118" d="100"/>
        </p:scale>
        <p:origin x="-1434" y="192"/>
      </p:cViewPr>
      <p:guideLst>
        <p:guide orient="horz" pos="4258"/>
        <p:guide pos="56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656" y="2136"/>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1"/>
            <a:ext cx="2944813" cy="496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defRPr sz="1200" i="0">
                <a:effectLst/>
              </a:defRPr>
            </a:lvl1pPr>
          </a:lstStyle>
          <a:p>
            <a:pPr>
              <a:defRPr/>
            </a:pPr>
            <a:endParaRPr lang="en-GB"/>
          </a:p>
        </p:txBody>
      </p:sp>
      <p:sp>
        <p:nvSpPr>
          <p:cNvPr id="4099" name="Rectangle 3"/>
          <p:cNvSpPr>
            <a:spLocks noGrp="1" noChangeArrowheads="1"/>
          </p:cNvSpPr>
          <p:nvPr>
            <p:ph type="dt" sz="quarter" idx="1"/>
          </p:nvPr>
        </p:nvSpPr>
        <p:spPr bwMode="auto">
          <a:xfrm>
            <a:off x="3852863" y="1"/>
            <a:ext cx="2944812" cy="496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lgn="r">
              <a:defRPr sz="1200" i="0">
                <a:effectLst/>
              </a:defRPr>
            </a:lvl1pPr>
          </a:lstStyle>
          <a:p>
            <a:pPr>
              <a:defRPr/>
            </a:pPr>
            <a:endParaRPr lang="en-GB"/>
          </a:p>
        </p:txBody>
      </p:sp>
      <p:sp>
        <p:nvSpPr>
          <p:cNvPr id="4100" name="Rectangle 4"/>
          <p:cNvSpPr>
            <a:spLocks noGrp="1" noChangeArrowheads="1"/>
          </p:cNvSpPr>
          <p:nvPr>
            <p:ph type="ftr" sz="quarter" idx="2"/>
          </p:nvPr>
        </p:nvSpPr>
        <p:spPr bwMode="auto">
          <a:xfrm>
            <a:off x="2" y="9429831"/>
            <a:ext cx="2944813" cy="496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defRPr sz="1200" i="0">
                <a:effectLst/>
              </a:defRPr>
            </a:lvl1pPr>
          </a:lstStyle>
          <a:p>
            <a:pPr>
              <a:defRPr/>
            </a:pPr>
            <a:endParaRPr lang="en-GB"/>
          </a:p>
        </p:txBody>
      </p:sp>
      <p:sp>
        <p:nvSpPr>
          <p:cNvPr id="4101" name="Rectangle 5"/>
          <p:cNvSpPr>
            <a:spLocks noGrp="1" noChangeArrowheads="1"/>
          </p:cNvSpPr>
          <p:nvPr>
            <p:ph type="sldNum" sz="quarter" idx="3"/>
          </p:nvPr>
        </p:nvSpPr>
        <p:spPr bwMode="auto">
          <a:xfrm>
            <a:off x="3852863" y="9429831"/>
            <a:ext cx="2944812" cy="496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r">
              <a:defRPr sz="1200" i="0">
                <a:effectLst/>
              </a:defRPr>
            </a:lvl1pPr>
          </a:lstStyle>
          <a:p>
            <a:pPr>
              <a:defRPr/>
            </a:pPr>
            <a:fld id="{900DCB6D-28E4-4A6A-BD5C-2B530A4625C0}" type="slidenum">
              <a:rPr lang="en-GB"/>
              <a:pPr>
                <a:defRPr/>
              </a:pPr>
              <a:t>‹#›</a:t>
            </a:fld>
            <a:endParaRPr lang="en-GB"/>
          </a:p>
        </p:txBody>
      </p:sp>
    </p:spTree>
    <p:extLst>
      <p:ext uri="{BB962C8B-B14F-4D97-AF65-F5344CB8AC3E}">
        <p14:creationId xmlns:p14="http://schemas.microsoft.com/office/powerpoint/2010/main" val="27825615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2" y="1"/>
            <a:ext cx="2944813" cy="496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defRPr sz="1200" i="0">
                <a:effectLst/>
              </a:defRPr>
            </a:lvl1pPr>
          </a:lstStyle>
          <a:p>
            <a:pPr>
              <a:defRPr/>
            </a:pPr>
            <a:endParaRPr lang="en-GB"/>
          </a:p>
        </p:txBody>
      </p:sp>
      <p:sp>
        <p:nvSpPr>
          <p:cNvPr id="2051" name="Rectangle 3"/>
          <p:cNvSpPr>
            <a:spLocks noGrp="1" noChangeArrowheads="1"/>
          </p:cNvSpPr>
          <p:nvPr>
            <p:ph type="dt" idx="1"/>
          </p:nvPr>
        </p:nvSpPr>
        <p:spPr bwMode="auto">
          <a:xfrm>
            <a:off x="3852863" y="1"/>
            <a:ext cx="2944812" cy="496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lgn="r">
              <a:defRPr sz="1200" i="0">
                <a:effectLst/>
              </a:defRPr>
            </a:lvl1pPr>
          </a:lstStyle>
          <a:p>
            <a:pPr>
              <a:defRPr/>
            </a:pPr>
            <a:endParaRPr lang="en-GB"/>
          </a:p>
        </p:txBody>
      </p:sp>
      <p:sp>
        <p:nvSpPr>
          <p:cNvPr id="8196" name="Rectangle 4"/>
          <p:cNvSpPr>
            <a:spLocks noGrp="1" noRot="1" noChangeAspect="1" noChangeArrowheads="1" noTextEdit="1"/>
          </p:cNvSpPr>
          <p:nvPr>
            <p:ph type="sldImg" idx="2"/>
          </p:nvPr>
        </p:nvSpPr>
        <p:spPr bwMode="auto">
          <a:xfrm>
            <a:off x="920750" y="746125"/>
            <a:ext cx="4957763" cy="3719513"/>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6463" y="4715709"/>
            <a:ext cx="4984750" cy="4468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2" y="9429831"/>
            <a:ext cx="2944813" cy="496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defRPr sz="1200" i="0">
                <a:effectLst/>
              </a:defRPr>
            </a:lvl1pPr>
          </a:lstStyle>
          <a:p>
            <a:pPr>
              <a:defRPr/>
            </a:pPr>
            <a:endParaRPr lang="en-GB"/>
          </a:p>
        </p:txBody>
      </p:sp>
      <p:sp>
        <p:nvSpPr>
          <p:cNvPr id="2055" name="Rectangle 7"/>
          <p:cNvSpPr>
            <a:spLocks noGrp="1" noChangeArrowheads="1"/>
          </p:cNvSpPr>
          <p:nvPr>
            <p:ph type="sldNum" sz="quarter" idx="5"/>
          </p:nvPr>
        </p:nvSpPr>
        <p:spPr bwMode="auto">
          <a:xfrm>
            <a:off x="3852863" y="9429831"/>
            <a:ext cx="2944812" cy="496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r">
              <a:defRPr sz="1200" i="0">
                <a:effectLst/>
              </a:defRPr>
            </a:lvl1pPr>
          </a:lstStyle>
          <a:p>
            <a:pPr>
              <a:defRPr/>
            </a:pPr>
            <a:fld id="{84EA8A78-B84A-4715-A2F2-0BF88A5B764F}" type="slidenum">
              <a:rPr lang="en-GB"/>
              <a:pPr>
                <a:defRPr/>
              </a:pPr>
              <a:t>‹#›</a:t>
            </a:fld>
            <a:endParaRPr lang="en-GB"/>
          </a:p>
        </p:txBody>
      </p:sp>
    </p:spTree>
    <p:extLst>
      <p:ext uri="{BB962C8B-B14F-4D97-AF65-F5344CB8AC3E}">
        <p14:creationId xmlns:p14="http://schemas.microsoft.com/office/powerpoint/2010/main" val="24514619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800" i="1">
                <a:solidFill>
                  <a:schemeClr val="tx1"/>
                </a:solidFill>
                <a:latin typeface="Arial" charset="0"/>
              </a:defRPr>
            </a:lvl1pPr>
            <a:lvl2pPr marL="742950" indent="-285750">
              <a:defRPr sz="2800" i="1">
                <a:solidFill>
                  <a:schemeClr val="tx1"/>
                </a:solidFill>
                <a:latin typeface="Arial" charset="0"/>
              </a:defRPr>
            </a:lvl2pPr>
            <a:lvl3pPr marL="1143000" indent="-228600">
              <a:defRPr sz="2800" i="1">
                <a:solidFill>
                  <a:schemeClr val="tx1"/>
                </a:solidFill>
                <a:latin typeface="Arial" charset="0"/>
              </a:defRPr>
            </a:lvl3pPr>
            <a:lvl4pPr marL="1600200" indent="-228600">
              <a:defRPr sz="2800" i="1">
                <a:solidFill>
                  <a:schemeClr val="tx1"/>
                </a:solidFill>
                <a:latin typeface="Arial" charset="0"/>
              </a:defRPr>
            </a:lvl4pPr>
            <a:lvl5pPr marL="2057400" indent="-228600">
              <a:defRPr sz="2800" i="1">
                <a:solidFill>
                  <a:schemeClr val="tx1"/>
                </a:solidFill>
                <a:latin typeface="Arial" charset="0"/>
              </a:defRPr>
            </a:lvl5pPr>
            <a:lvl6pPr marL="2514600" indent="-228600" eaLnBrk="0" fontAlgn="base" hangingPunct="0">
              <a:spcBef>
                <a:spcPct val="0"/>
              </a:spcBef>
              <a:spcAft>
                <a:spcPct val="0"/>
              </a:spcAft>
              <a:defRPr sz="2800" i="1">
                <a:solidFill>
                  <a:schemeClr val="tx1"/>
                </a:solidFill>
                <a:latin typeface="Arial" charset="0"/>
              </a:defRPr>
            </a:lvl6pPr>
            <a:lvl7pPr marL="2971800" indent="-228600" eaLnBrk="0" fontAlgn="base" hangingPunct="0">
              <a:spcBef>
                <a:spcPct val="0"/>
              </a:spcBef>
              <a:spcAft>
                <a:spcPct val="0"/>
              </a:spcAft>
              <a:defRPr sz="2800" i="1">
                <a:solidFill>
                  <a:schemeClr val="tx1"/>
                </a:solidFill>
                <a:latin typeface="Arial" charset="0"/>
              </a:defRPr>
            </a:lvl7pPr>
            <a:lvl8pPr marL="3429000" indent="-228600" eaLnBrk="0" fontAlgn="base" hangingPunct="0">
              <a:spcBef>
                <a:spcPct val="0"/>
              </a:spcBef>
              <a:spcAft>
                <a:spcPct val="0"/>
              </a:spcAft>
              <a:defRPr sz="2800" i="1">
                <a:solidFill>
                  <a:schemeClr val="tx1"/>
                </a:solidFill>
                <a:latin typeface="Arial" charset="0"/>
              </a:defRPr>
            </a:lvl8pPr>
            <a:lvl9pPr marL="3886200" indent="-228600" eaLnBrk="0" fontAlgn="base" hangingPunct="0">
              <a:spcBef>
                <a:spcPct val="0"/>
              </a:spcBef>
              <a:spcAft>
                <a:spcPct val="0"/>
              </a:spcAft>
              <a:defRPr sz="2800" i="1">
                <a:solidFill>
                  <a:schemeClr val="tx1"/>
                </a:solidFill>
                <a:latin typeface="Arial" charset="0"/>
              </a:defRPr>
            </a:lvl9pPr>
          </a:lstStyle>
          <a:p>
            <a:fld id="{0950D8F8-2DAE-49E1-99A1-63455F3EF83F}" type="slidenum">
              <a:rPr lang="en-GB" sz="1200" i="0" smtClean="0"/>
              <a:pPr/>
              <a:t>0</a:t>
            </a:fld>
            <a:endParaRPr lang="en-GB" sz="1200" i="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09922" name="Rectangle 2"/>
          <p:cNvSpPr>
            <a:spLocks noChangeArrowheads="1"/>
          </p:cNvSpPr>
          <p:nvPr/>
        </p:nvSpPr>
        <p:spPr bwMode="auto">
          <a:xfrm>
            <a:off x="0" y="0"/>
            <a:ext cx="4648200" cy="6858000"/>
          </a:xfrm>
          <a:prstGeom prst="rect">
            <a:avLst/>
          </a:prstGeom>
          <a:gradFill rotWithShape="0">
            <a:gsLst>
              <a:gs pos="0">
                <a:srgbClr val="FFFFFF"/>
              </a:gs>
              <a:gs pos="100000">
                <a:srgbClr val="3366FF"/>
              </a:gs>
            </a:gsLst>
            <a:lin ang="5400000" scaled="1"/>
          </a:gra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9925" name="Rectangle 5"/>
          <p:cNvSpPr>
            <a:spLocks noGrp="1" noChangeArrowheads="1"/>
          </p:cNvSpPr>
          <p:nvPr>
            <p:ph type="ctrTitle" sz="quarter"/>
          </p:nvPr>
        </p:nvSpPr>
        <p:spPr>
          <a:xfrm>
            <a:off x="4848225" y="969963"/>
            <a:ext cx="3910013" cy="3997325"/>
          </a:xfrm>
        </p:spPr>
        <p:txBody>
          <a:bodyPr lIns="91440" tIns="45720" rIns="91440" bIns="45720"/>
          <a:lstStyle>
            <a:lvl1pPr>
              <a:defRPr/>
            </a:lvl1pPr>
          </a:lstStyle>
          <a:p>
            <a:pPr lvl="0"/>
            <a:r>
              <a:rPr lang="en-US" noProof="0"/>
              <a:t>Click to edit Master title style</a:t>
            </a:r>
            <a:endParaRPr lang="en-GB" noProof="0" dirty="0"/>
          </a:p>
        </p:txBody>
      </p:sp>
      <p:pic>
        <p:nvPicPr>
          <p:cNvPr id="3" name="Picture 2">
            <a:extLst>
              <a:ext uri="{FF2B5EF4-FFF2-40B4-BE49-F238E27FC236}">
                <a16:creationId xmlns="" xmlns:a16="http://schemas.microsoft.com/office/drawing/2014/main" id="{C80DBF4E-450B-40A2-8DE0-AC4811565C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4405" y="116632"/>
            <a:ext cx="3979389" cy="2160240"/>
          </a:xfrm>
          <a:prstGeom prst="rect">
            <a:avLst/>
          </a:prstGeom>
        </p:spPr>
      </p:pic>
    </p:spTree>
    <p:extLst>
      <p:ext uri="{BB962C8B-B14F-4D97-AF65-F5344CB8AC3E}">
        <p14:creationId xmlns:p14="http://schemas.microsoft.com/office/powerpoint/2010/main" val="3393697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612830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24700" y="152400"/>
            <a:ext cx="1714500" cy="55387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981200" y="152400"/>
            <a:ext cx="4991100" cy="553878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944209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152650" y="152400"/>
            <a:ext cx="6686550" cy="1066800"/>
          </a:xfrm>
        </p:spPr>
        <p:txBody>
          <a:bodyPr/>
          <a:lstStyle/>
          <a:p>
            <a:r>
              <a:rPr lang="en-US"/>
              <a:t>Click to edit Master title style</a:t>
            </a:r>
            <a:endParaRPr lang="en-GB"/>
          </a:p>
        </p:txBody>
      </p:sp>
      <p:sp>
        <p:nvSpPr>
          <p:cNvPr id="3" name="Table Placeholder 2"/>
          <p:cNvSpPr>
            <a:spLocks noGrp="1"/>
          </p:cNvSpPr>
          <p:nvPr>
            <p:ph type="tbl" idx="1"/>
          </p:nvPr>
        </p:nvSpPr>
        <p:spPr>
          <a:xfrm>
            <a:off x="1981200" y="1404938"/>
            <a:ext cx="6838950" cy="4286250"/>
          </a:xfrm>
        </p:spPr>
        <p:txBody>
          <a:bodyPr/>
          <a:lstStyle/>
          <a:p>
            <a:r>
              <a:rPr lang="en-US"/>
              <a:t>Click icon to add table</a:t>
            </a:r>
            <a:endParaRPr lang="en-GB"/>
          </a:p>
        </p:txBody>
      </p:sp>
    </p:spTree>
    <p:extLst>
      <p:ext uri="{BB962C8B-B14F-4D97-AF65-F5344CB8AC3E}">
        <p14:creationId xmlns:p14="http://schemas.microsoft.com/office/powerpoint/2010/main" val="1826795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34183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Tree>
    <p:extLst>
      <p:ext uri="{BB962C8B-B14F-4D97-AF65-F5344CB8AC3E}">
        <p14:creationId xmlns:p14="http://schemas.microsoft.com/office/powerpoint/2010/main" val="2870494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981200" y="1404938"/>
            <a:ext cx="3343275" cy="4286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476875" y="1404938"/>
            <a:ext cx="3343275" cy="4286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311909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2485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479829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821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1526179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3908232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bwMode="auto">
          <a:xfrm>
            <a:off x="2152650" y="152400"/>
            <a:ext cx="66865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t>Click to edit Master title style</a:t>
            </a:r>
            <a:endParaRPr lang="en-GB"/>
          </a:p>
        </p:txBody>
      </p:sp>
      <p:sp>
        <p:nvSpPr>
          <p:cNvPr id="208899" name="Rectangle 3"/>
          <p:cNvSpPr>
            <a:spLocks noGrp="1" noChangeArrowheads="1"/>
          </p:cNvSpPr>
          <p:nvPr>
            <p:ph type="body" idx="1"/>
          </p:nvPr>
        </p:nvSpPr>
        <p:spPr bwMode="auto">
          <a:xfrm>
            <a:off x="1981200" y="1404938"/>
            <a:ext cx="6838950" cy="428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08900" name="Line 4"/>
          <p:cNvSpPr>
            <a:spLocks noChangeShapeType="1"/>
          </p:cNvSpPr>
          <p:nvPr/>
        </p:nvSpPr>
        <p:spPr bwMode="auto">
          <a:xfrm>
            <a:off x="1588" y="1219200"/>
            <a:ext cx="9142412"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8901" name="Rectangle 5"/>
          <p:cNvSpPr>
            <a:spLocks noChangeArrowheads="1"/>
          </p:cNvSpPr>
          <p:nvPr/>
        </p:nvSpPr>
        <p:spPr bwMode="auto">
          <a:xfrm>
            <a:off x="0" y="-9525"/>
            <a:ext cx="1747838" cy="6858000"/>
          </a:xfrm>
          <a:prstGeom prst="rect">
            <a:avLst/>
          </a:prstGeom>
          <a:gradFill rotWithShape="0">
            <a:gsLst>
              <a:gs pos="0">
                <a:srgbClr val="FFFFFF"/>
              </a:gs>
              <a:gs pos="100000">
                <a:srgbClr val="3366FF"/>
              </a:gs>
            </a:gsLst>
            <a:lin ang="5400000" scaled="1"/>
          </a:gra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8905" name="Text Box 9"/>
          <p:cNvSpPr txBox="1">
            <a:spLocks noChangeArrowheads="1"/>
          </p:cNvSpPr>
          <p:nvPr/>
        </p:nvSpPr>
        <p:spPr bwMode="auto">
          <a:xfrm>
            <a:off x="8686800" y="6537325"/>
            <a:ext cx="457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fld id="{B5295185-A1F8-4416-A6BB-74AD2D5ACFA8}" type="slidenum">
              <a:rPr lang="en-GB" sz="1800">
                <a:effectLst>
                  <a:outerShdw blurRad="38100" dist="38100" dir="2700000" algn="tl">
                    <a:srgbClr val="C0C0C0"/>
                  </a:outerShdw>
                </a:effectLst>
              </a:rPr>
              <a:pPr>
                <a:spcBef>
                  <a:spcPct val="50000"/>
                </a:spcBef>
              </a:pPr>
              <a:t>‹#›</a:t>
            </a:fld>
            <a:endParaRPr lang="en-GB" sz="1800">
              <a:effectLst>
                <a:outerShdw blurRad="38100" dist="38100" dir="2700000" algn="tl">
                  <a:srgbClr val="C0C0C0"/>
                </a:outerShdw>
              </a:effectLst>
            </a:endParaRPr>
          </a:p>
        </p:txBody>
      </p:sp>
      <p:pic>
        <p:nvPicPr>
          <p:cNvPr id="3" name="Picture 2">
            <a:extLst>
              <a:ext uri="{FF2B5EF4-FFF2-40B4-BE49-F238E27FC236}">
                <a16:creationId xmlns="" xmlns:a16="http://schemas.microsoft.com/office/drawing/2014/main" id="{61A95384-3884-4E2A-880A-46C17D9A121E}"/>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8436" y="157671"/>
            <a:ext cx="1747838" cy="948826"/>
          </a:xfrm>
          <a:prstGeom prst="rect">
            <a:avLst/>
          </a:prstGeom>
        </p:spPr>
      </p:pic>
    </p:spTree>
    <p:extLst>
      <p:ext uri="{BB962C8B-B14F-4D97-AF65-F5344CB8AC3E}">
        <p14:creationId xmlns:p14="http://schemas.microsoft.com/office/powerpoint/2010/main" val="2514932714"/>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Lst>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Tahoma" charset="0"/>
        </a:defRPr>
      </a:lvl2pPr>
      <a:lvl3pPr algn="ctr" rtl="0" eaLnBrk="1" fontAlgn="base" hangingPunct="1">
        <a:spcBef>
          <a:spcPct val="0"/>
        </a:spcBef>
        <a:spcAft>
          <a:spcPct val="0"/>
        </a:spcAft>
        <a:defRPr sz="2400" b="1">
          <a:solidFill>
            <a:schemeClr val="tx1"/>
          </a:solidFill>
          <a:latin typeface="Tahoma" charset="0"/>
        </a:defRPr>
      </a:lvl3pPr>
      <a:lvl4pPr algn="ctr" rtl="0" eaLnBrk="1" fontAlgn="base" hangingPunct="1">
        <a:spcBef>
          <a:spcPct val="0"/>
        </a:spcBef>
        <a:spcAft>
          <a:spcPct val="0"/>
        </a:spcAft>
        <a:defRPr sz="2400" b="1">
          <a:solidFill>
            <a:schemeClr val="tx1"/>
          </a:solidFill>
          <a:latin typeface="Tahoma" charset="0"/>
        </a:defRPr>
      </a:lvl4pPr>
      <a:lvl5pPr algn="ctr" rtl="0" eaLnBrk="1" fontAlgn="base" hangingPunct="1">
        <a:spcBef>
          <a:spcPct val="0"/>
        </a:spcBef>
        <a:spcAft>
          <a:spcPct val="0"/>
        </a:spcAft>
        <a:defRPr sz="2400" b="1">
          <a:solidFill>
            <a:schemeClr val="tx1"/>
          </a:solidFill>
          <a:latin typeface="Tahoma" charset="0"/>
        </a:defRPr>
      </a:lvl5pPr>
      <a:lvl6pPr marL="457200" algn="ctr" rtl="0" eaLnBrk="1" fontAlgn="base" hangingPunct="1">
        <a:spcBef>
          <a:spcPct val="0"/>
        </a:spcBef>
        <a:spcAft>
          <a:spcPct val="0"/>
        </a:spcAft>
        <a:defRPr sz="2400" b="1">
          <a:solidFill>
            <a:schemeClr val="tx1"/>
          </a:solidFill>
          <a:latin typeface="Tahoma" charset="0"/>
        </a:defRPr>
      </a:lvl6pPr>
      <a:lvl7pPr marL="914400" algn="ctr" rtl="0" eaLnBrk="1" fontAlgn="base" hangingPunct="1">
        <a:spcBef>
          <a:spcPct val="0"/>
        </a:spcBef>
        <a:spcAft>
          <a:spcPct val="0"/>
        </a:spcAft>
        <a:defRPr sz="2400" b="1">
          <a:solidFill>
            <a:schemeClr val="tx1"/>
          </a:solidFill>
          <a:latin typeface="Tahoma" charset="0"/>
        </a:defRPr>
      </a:lvl7pPr>
      <a:lvl8pPr marL="1371600" algn="ctr" rtl="0" eaLnBrk="1" fontAlgn="base" hangingPunct="1">
        <a:spcBef>
          <a:spcPct val="0"/>
        </a:spcBef>
        <a:spcAft>
          <a:spcPct val="0"/>
        </a:spcAft>
        <a:defRPr sz="2400" b="1">
          <a:solidFill>
            <a:schemeClr val="tx1"/>
          </a:solidFill>
          <a:latin typeface="Tahoma" charset="0"/>
        </a:defRPr>
      </a:lvl8pPr>
      <a:lvl9pPr marL="1828800" algn="ctr" rtl="0" eaLnBrk="1" fontAlgn="base" hangingPunct="1">
        <a:spcBef>
          <a:spcPct val="0"/>
        </a:spcBef>
        <a:spcAft>
          <a:spcPct val="0"/>
        </a:spcAft>
        <a:defRPr sz="2400" b="1">
          <a:solidFill>
            <a:schemeClr val="tx1"/>
          </a:solidFill>
          <a:latin typeface="Tahoma" charset="0"/>
        </a:defRPr>
      </a:lvl9pPr>
    </p:titleStyle>
    <p:bodyStyle>
      <a:lvl1pPr marL="342900" indent="-342900" algn="l" rtl="0" eaLnBrk="1" fontAlgn="base" hangingPunct="1">
        <a:spcBef>
          <a:spcPct val="20000"/>
        </a:spcBef>
        <a:spcAft>
          <a:spcPct val="0"/>
        </a:spcAft>
        <a:buChar char="•"/>
        <a:defRPr>
          <a:solidFill>
            <a:srgbClr val="000099"/>
          </a:solidFill>
          <a:latin typeface="+mn-lt"/>
          <a:ea typeface="+mn-ea"/>
          <a:cs typeface="+mn-cs"/>
        </a:defRPr>
      </a:lvl1pPr>
      <a:lvl2pPr marL="742950" indent="-285750" algn="l" rtl="0" eaLnBrk="1" fontAlgn="base" hangingPunct="1">
        <a:spcBef>
          <a:spcPct val="20000"/>
        </a:spcBef>
        <a:spcAft>
          <a:spcPct val="0"/>
        </a:spcAft>
        <a:buChar char="–"/>
        <a:defRPr>
          <a:solidFill>
            <a:srgbClr val="000099"/>
          </a:solidFill>
          <a:latin typeface="+mn-lt"/>
        </a:defRPr>
      </a:lvl2pPr>
      <a:lvl3pPr marL="1143000" indent="-228600" algn="l" rtl="0" eaLnBrk="1" fontAlgn="base" hangingPunct="1">
        <a:spcBef>
          <a:spcPct val="20000"/>
        </a:spcBef>
        <a:spcAft>
          <a:spcPct val="0"/>
        </a:spcAft>
        <a:buChar char="•"/>
        <a:defRPr>
          <a:solidFill>
            <a:srgbClr val="000099"/>
          </a:solidFill>
          <a:latin typeface="+mn-lt"/>
        </a:defRPr>
      </a:lvl3pPr>
      <a:lvl4pPr marL="1600200" indent="-228600" algn="l" rtl="0" eaLnBrk="1" fontAlgn="base" hangingPunct="1">
        <a:spcBef>
          <a:spcPct val="20000"/>
        </a:spcBef>
        <a:spcAft>
          <a:spcPct val="0"/>
        </a:spcAft>
        <a:buChar char="–"/>
        <a:defRPr>
          <a:solidFill>
            <a:srgbClr val="000099"/>
          </a:solidFill>
          <a:latin typeface="Arial" charset="0"/>
        </a:defRPr>
      </a:lvl4pPr>
      <a:lvl5pPr marL="2057400" indent="-228600" algn="l" rtl="0" eaLnBrk="1" fontAlgn="base" hangingPunct="1">
        <a:spcBef>
          <a:spcPct val="20000"/>
        </a:spcBef>
        <a:spcAft>
          <a:spcPct val="0"/>
        </a:spcAft>
        <a:buChar char="»"/>
        <a:defRPr>
          <a:solidFill>
            <a:srgbClr val="000099"/>
          </a:solidFill>
          <a:latin typeface="Arial" charset="0"/>
        </a:defRPr>
      </a:lvl5pPr>
      <a:lvl6pPr marL="2514600" indent="-228600" algn="l" rtl="0" eaLnBrk="1" fontAlgn="base" hangingPunct="1">
        <a:spcBef>
          <a:spcPct val="20000"/>
        </a:spcBef>
        <a:spcAft>
          <a:spcPct val="0"/>
        </a:spcAft>
        <a:buChar char="»"/>
        <a:defRPr>
          <a:solidFill>
            <a:srgbClr val="000099"/>
          </a:solidFill>
          <a:latin typeface="Arial" charset="0"/>
        </a:defRPr>
      </a:lvl6pPr>
      <a:lvl7pPr marL="2971800" indent="-228600" algn="l" rtl="0" eaLnBrk="1" fontAlgn="base" hangingPunct="1">
        <a:spcBef>
          <a:spcPct val="20000"/>
        </a:spcBef>
        <a:spcAft>
          <a:spcPct val="0"/>
        </a:spcAft>
        <a:buChar char="»"/>
        <a:defRPr>
          <a:solidFill>
            <a:srgbClr val="000099"/>
          </a:solidFill>
          <a:latin typeface="Arial" charset="0"/>
        </a:defRPr>
      </a:lvl7pPr>
      <a:lvl8pPr marL="3429000" indent="-228600" algn="l" rtl="0" eaLnBrk="1" fontAlgn="base" hangingPunct="1">
        <a:spcBef>
          <a:spcPct val="20000"/>
        </a:spcBef>
        <a:spcAft>
          <a:spcPct val="0"/>
        </a:spcAft>
        <a:buChar char="»"/>
        <a:defRPr>
          <a:solidFill>
            <a:srgbClr val="000099"/>
          </a:solidFill>
          <a:latin typeface="Arial" charset="0"/>
        </a:defRPr>
      </a:lvl8pPr>
      <a:lvl9pPr marL="3886200" indent="-228600" algn="l" rtl="0" eaLnBrk="1" fontAlgn="base" hangingPunct="1">
        <a:spcBef>
          <a:spcPct val="20000"/>
        </a:spcBef>
        <a:spcAft>
          <a:spcPct val="0"/>
        </a:spcAft>
        <a:buChar char="»"/>
        <a:defRPr>
          <a:solidFill>
            <a:srgbClr val="000099"/>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ChangeArrowheads="1"/>
          </p:cNvSpPr>
          <p:nvPr/>
        </p:nvSpPr>
        <p:spPr bwMode="auto">
          <a:xfrm>
            <a:off x="4638675" y="0"/>
            <a:ext cx="4505325" cy="6858000"/>
          </a:xfrm>
          <a:prstGeom prst="rect">
            <a:avLst/>
          </a:prstGeom>
          <a:solidFill>
            <a:srgbClr val="FFFFFF"/>
          </a:solidFill>
          <a:ln>
            <a:noFill/>
          </a:ln>
          <a:extLst>
            <a:ext uri="{91240B29-F687-4F45-9708-019B960494DF}">
              <a14:hiddenLine xmlns:a14="http://schemas.microsoft.com/office/drawing/2010/main" w="9525">
                <a:solidFill>
                  <a:schemeClr val="bg1"/>
                </a:solidFill>
                <a:miter lim="800000"/>
                <a:headEnd/>
                <a:tailEnd/>
              </a14:hiddenLine>
            </a:ext>
          </a:extLst>
        </p:spPr>
        <p:txBody>
          <a:bodyPr/>
          <a:lstStyle/>
          <a:p>
            <a:endParaRPr lang="en-US" sz="3200" b="1" i="0" dirty="0"/>
          </a:p>
          <a:p>
            <a:pPr algn="ctr"/>
            <a:endParaRPr lang="en-US" b="1" i="0" dirty="0">
              <a:latin typeface="Tahoma" charset="0"/>
            </a:endParaRPr>
          </a:p>
          <a:p>
            <a:pPr algn="ctr"/>
            <a:endParaRPr lang="en-US" b="1" i="0" dirty="0">
              <a:latin typeface="Tahoma" charset="0"/>
            </a:endParaRPr>
          </a:p>
          <a:p>
            <a:pPr algn="ctr"/>
            <a:r>
              <a:rPr lang="en-US" b="1" i="0" dirty="0">
                <a:latin typeface="Tahoma" charset="0"/>
              </a:rPr>
              <a:t>Mod_01_20</a:t>
            </a:r>
          </a:p>
          <a:p>
            <a:pPr algn="ctr"/>
            <a:endParaRPr lang="en-US" b="1" i="0" dirty="0">
              <a:latin typeface="Tahoma" charset="0"/>
            </a:endParaRPr>
          </a:p>
          <a:p>
            <a:pPr algn="ctr"/>
            <a:endParaRPr lang="en-US" b="1" i="0" dirty="0">
              <a:latin typeface="Tahoma" charset="0"/>
            </a:endParaRPr>
          </a:p>
          <a:p>
            <a:pPr algn="ctr"/>
            <a:r>
              <a:rPr lang="en-US" b="1" i="0" dirty="0">
                <a:latin typeface="Tahoma" charset="0"/>
              </a:rPr>
              <a:t> </a:t>
            </a:r>
            <a:r>
              <a:rPr lang="en-GB" b="1" i="0" dirty="0">
                <a:latin typeface="Tahoma" charset="0"/>
              </a:rPr>
              <a:t>Setting the price of the marginal energy action when there are no energy actions in the same direction as the NIV</a:t>
            </a:r>
            <a:endParaRPr lang="en-US" sz="3200" b="1" i="0" dirty="0">
              <a:latin typeface="Tahoma" charset="0"/>
            </a:endParaRPr>
          </a:p>
          <a:p>
            <a:endParaRPr lang="en-US" sz="3600" b="1" i="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FE7459-B454-4413-AF77-C24ACCF43B45}"/>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 xmlns:a16="http://schemas.microsoft.com/office/drawing/2014/main" id="{1719BC65-E11D-4505-B8E1-79F87535A1AE}"/>
              </a:ext>
            </a:extLst>
          </p:cNvPr>
          <p:cNvSpPr>
            <a:spLocks noGrp="1"/>
          </p:cNvSpPr>
          <p:nvPr>
            <p:ph idx="1"/>
          </p:nvPr>
        </p:nvSpPr>
        <p:spPr/>
        <p:txBody>
          <a:bodyPr/>
          <a:lstStyle/>
          <a:p>
            <a:r>
              <a:rPr lang="en-GB" dirty="0"/>
              <a:t>A key concept of balancing market pricing is the distinction between energy and non-energy actions </a:t>
            </a:r>
          </a:p>
          <a:p>
            <a:endParaRPr lang="en-GB" dirty="0"/>
          </a:p>
          <a:p>
            <a:r>
              <a:rPr lang="en-GB" dirty="0"/>
              <a:t>This works when after the flagging stage energy actions remain in the stack</a:t>
            </a:r>
          </a:p>
          <a:p>
            <a:pPr marL="0" indent="0">
              <a:buNone/>
            </a:pPr>
            <a:endParaRPr lang="en-GB" dirty="0"/>
          </a:p>
          <a:p>
            <a:r>
              <a:rPr lang="en-GB" dirty="0"/>
              <a:t>However due to the constrained power system in Ireland, there are often occasions where there are few or no energy actions from which to form an imbalance price reflective of the system at any given time</a:t>
            </a:r>
          </a:p>
        </p:txBody>
      </p:sp>
    </p:spTree>
    <p:extLst>
      <p:ext uri="{BB962C8B-B14F-4D97-AF65-F5344CB8AC3E}">
        <p14:creationId xmlns:p14="http://schemas.microsoft.com/office/powerpoint/2010/main" val="3960905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46FAAB-0323-4F23-B322-D493B94941C0}"/>
              </a:ext>
            </a:extLst>
          </p:cNvPr>
          <p:cNvSpPr>
            <a:spLocks noGrp="1"/>
          </p:cNvSpPr>
          <p:nvPr>
            <p:ph type="title"/>
          </p:nvPr>
        </p:nvSpPr>
        <p:spPr/>
        <p:txBody>
          <a:bodyPr/>
          <a:lstStyle/>
          <a:p>
            <a:r>
              <a:rPr lang="en-GB" dirty="0"/>
              <a:t>Defining The Specific Issue</a:t>
            </a:r>
          </a:p>
        </p:txBody>
      </p:sp>
      <p:sp>
        <p:nvSpPr>
          <p:cNvPr id="3" name="Content Placeholder 2">
            <a:extLst>
              <a:ext uri="{FF2B5EF4-FFF2-40B4-BE49-F238E27FC236}">
                <a16:creationId xmlns="" xmlns:a16="http://schemas.microsoft.com/office/drawing/2014/main" id="{635E3F49-2D86-4263-B992-58F419695E00}"/>
              </a:ext>
            </a:extLst>
          </p:cNvPr>
          <p:cNvSpPr>
            <a:spLocks noGrp="1"/>
          </p:cNvSpPr>
          <p:nvPr>
            <p:ph idx="1"/>
          </p:nvPr>
        </p:nvSpPr>
        <p:spPr>
          <a:xfrm>
            <a:off x="1981200" y="1404938"/>
            <a:ext cx="6838950" cy="5300662"/>
          </a:xfrm>
        </p:spPr>
        <p:txBody>
          <a:bodyPr/>
          <a:lstStyle/>
          <a:p>
            <a:r>
              <a:rPr lang="en-GB" dirty="0"/>
              <a:t>This modification seeks to address one specific scenario driven by our highly constrained system:</a:t>
            </a:r>
          </a:p>
          <a:p>
            <a:pPr lvl="1"/>
            <a:r>
              <a:rPr lang="en-GB" dirty="0"/>
              <a:t>What price to use when there are no energy actions in the same direction as the NIV</a:t>
            </a:r>
          </a:p>
          <a:p>
            <a:r>
              <a:rPr lang="en-GB" dirty="0"/>
              <a:t>This issue occurs frequently:</a:t>
            </a:r>
          </a:p>
          <a:p>
            <a:pPr lvl="1"/>
            <a:r>
              <a:rPr lang="en-GB" dirty="0"/>
              <a:t>11% of 5 minute periods</a:t>
            </a:r>
          </a:p>
          <a:p>
            <a:pPr lvl="1"/>
            <a:r>
              <a:rPr lang="en-GB" dirty="0"/>
              <a:t>33% of 30 minute periods</a:t>
            </a:r>
          </a:p>
          <a:p>
            <a:pPr marL="0" indent="0">
              <a:buNone/>
            </a:pPr>
            <a:endParaRPr lang="en-GB" dirty="0"/>
          </a:p>
          <a:p>
            <a:r>
              <a:rPr lang="en-GB" dirty="0"/>
              <a:t>Particularly when the system is short overnight (positive NIV):</a:t>
            </a:r>
          </a:p>
          <a:p>
            <a:endParaRPr lang="en-GB" dirty="0"/>
          </a:p>
        </p:txBody>
      </p:sp>
      <p:pic>
        <p:nvPicPr>
          <p:cNvPr id="7" name="Picture 6">
            <a:extLst>
              <a:ext uri="{FF2B5EF4-FFF2-40B4-BE49-F238E27FC236}">
                <a16:creationId xmlns="" xmlns:a16="http://schemas.microsoft.com/office/drawing/2014/main" id="{E0C4ABC4-5354-4DBF-BA66-501BB89A2CCE}"/>
              </a:ext>
            </a:extLst>
          </p:cNvPr>
          <p:cNvPicPr>
            <a:picLocks noChangeAspect="1"/>
          </p:cNvPicPr>
          <p:nvPr/>
        </p:nvPicPr>
        <p:blipFill>
          <a:blip r:embed="rId2"/>
          <a:stretch>
            <a:fillRect/>
          </a:stretch>
        </p:blipFill>
        <p:spPr>
          <a:xfrm>
            <a:off x="3459684" y="4388234"/>
            <a:ext cx="4072481" cy="2402032"/>
          </a:xfrm>
          <a:prstGeom prst="rect">
            <a:avLst/>
          </a:prstGeom>
        </p:spPr>
      </p:pic>
    </p:spTree>
    <p:extLst>
      <p:ext uri="{BB962C8B-B14F-4D97-AF65-F5344CB8AC3E}">
        <p14:creationId xmlns:p14="http://schemas.microsoft.com/office/powerpoint/2010/main" val="1922324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517E7E-7323-4681-ACB1-4973DB8E4D44}"/>
              </a:ext>
            </a:extLst>
          </p:cNvPr>
          <p:cNvSpPr>
            <a:spLocks noGrp="1"/>
          </p:cNvSpPr>
          <p:nvPr>
            <p:ph type="title"/>
          </p:nvPr>
        </p:nvSpPr>
        <p:spPr/>
        <p:txBody>
          <a:bodyPr/>
          <a:lstStyle/>
          <a:p>
            <a:r>
              <a:rPr lang="en-GB" dirty="0"/>
              <a:t>Resolving The Problem</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 xmlns:a16="http://schemas.microsoft.com/office/drawing/2014/main" id="{811636FE-2BE5-44E2-9036-8A1716A0528A}"/>
                  </a:ext>
                </a:extLst>
              </p:cNvPr>
              <p:cNvSpPr>
                <a:spLocks noGrp="1"/>
              </p:cNvSpPr>
              <p:nvPr>
                <p:ph idx="1"/>
              </p:nvPr>
            </p:nvSpPr>
            <p:spPr>
              <a:xfrm>
                <a:off x="2000250" y="1314627"/>
                <a:ext cx="6838950" cy="5300662"/>
              </a:xfrm>
            </p:spPr>
            <p:txBody>
              <a:bodyPr/>
              <a:lstStyle/>
              <a:p>
                <a:r>
                  <a:rPr lang="en-GB" dirty="0"/>
                  <a:t>The modification expands the application of existing PMEA functionality</a:t>
                </a:r>
              </a:p>
              <a:p>
                <a:r>
                  <a:rPr lang="en-GB" dirty="0"/>
                  <a:t>Currently, only one energy action </a:t>
                </a:r>
                <a:r>
                  <a:rPr lang="en-GB" i="1" dirty="0"/>
                  <a:t>regardless of its direction</a:t>
                </a:r>
                <a:r>
                  <a:rPr lang="en-GB" dirty="0"/>
                  <a:t> is required to set PMEA at the level of the input bid offer prices:</a:t>
                </a:r>
              </a:p>
              <a:p>
                <a:pPr marL="0" indent="0">
                  <a:buNone/>
                </a:pPr>
                <a:r>
                  <a:rPr lang="en-GB" dirty="0"/>
                  <a:t> </a:t>
                </a:r>
              </a:p>
              <a:p>
                <a:pPr marL="0" indent="0">
                  <a:buNone/>
                </a:pPr>
                <a14:m>
                  <m:oMathPara xmlns:m="http://schemas.openxmlformats.org/officeDocument/2006/math">
                    <m:oMathParaPr>
                      <m:jc m:val="centerGroup"/>
                    </m:oMathParaPr>
                    <m:oMath xmlns:m="http://schemas.openxmlformats.org/officeDocument/2006/math">
                      <m:r>
                        <a:rPr lang="en-IE" sz="1600" i="1">
                          <a:latin typeface="Cambria Math" panose="02040503050406030204" pitchFamily="18" charset="0"/>
                        </a:rPr>
                        <m:t>𝐼𝑓</m:t>
                      </m:r>
                      <m:r>
                        <a:rPr lang="en-IE" sz="1600" i="1">
                          <a:latin typeface="Cambria Math" panose="02040503050406030204" pitchFamily="18" charset="0"/>
                        </a:rPr>
                        <m:t> </m:t>
                      </m:r>
                      <m:sSub>
                        <m:sSubPr>
                          <m:ctrlPr>
                            <a:rPr lang="en-GB" sz="1600" i="1">
                              <a:latin typeface="Cambria Math"/>
                            </a:rPr>
                          </m:ctrlPr>
                        </m:sSubPr>
                        <m:e>
                          <m:r>
                            <a:rPr lang="en-IE" sz="1600" i="1">
                              <a:latin typeface="Cambria Math" panose="02040503050406030204" pitchFamily="18" charset="0"/>
                            </a:rPr>
                            <m:t>𝑄𝑁𝐼𝑉</m:t>
                          </m:r>
                        </m:e>
                        <m:sub>
                          <m:r>
                            <a:rPr lang="en-IE" sz="1600" i="1">
                              <a:latin typeface="Cambria Math" panose="02040503050406030204" pitchFamily="18" charset="0"/>
                            </a:rPr>
                            <m:t>𝜑</m:t>
                          </m:r>
                        </m:sub>
                      </m:sSub>
                      <m:r>
                        <a:rPr lang="en-IE" sz="1600" i="1">
                          <a:latin typeface="Cambria Math" panose="02040503050406030204" pitchFamily="18" charset="0"/>
                        </a:rPr>
                        <m:t>&gt;0 </m:t>
                      </m:r>
                      <m:r>
                        <a:rPr lang="en-IE" sz="1600" i="1" smtClean="0">
                          <a:solidFill>
                            <a:srgbClr val="FF0000"/>
                          </a:solidFill>
                          <a:latin typeface="Cambria Math" panose="02040503050406030204" pitchFamily="18" charset="0"/>
                        </a:rPr>
                        <m:t>𝑎𝑛𝑑</m:t>
                      </m:r>
                      <m:r>
                        <a:rPr lang="en-IE" sz="1600" i="1" smtClean="0">
                          <a:solidFill>
                            <a:srgbClr val="FF0000"/>
                          </a:solidFill>
                          <a:latin typeface="Cambria Math" panose="02040503050406030204" pitchFamily="18" charset="0"/>
                        </a:rPr>
                        <m:t> </m:t>
                      </m:r>
                      <m:r>
                        <a:rPr lang="en-IE" sz="1600" i="1" smtClean="0">
                          <a:solidFill>
                            <a:srgbClr val="FF0000"/>
                          </a:solidFill>
                          <a:latin typeface="Cambria Math" panose="02040503050406030204" pitchFamily="18" charset="0"/>
                        </a:rPr>
                        <m:t>𝑡h𝑒𝑟𝑒</m:t>
                      </m:r>
                      <m:r>
                        <a:rPr lang="en-IE" sz="1600" i="1" smtClean="0">
                          <a:solidFill>
                            <a:srgbClr val="FF0000"/>
                          </a:solidFill>
                          <a:latin typeface="Cambria Math" panose="02040503050406030204" pitchFamily="18" charset="0"/>
                        </a:rPr>
                        <m:t> </m:t>
                      </m:r>
                      <m:r>
                        <a:rPr lang="en-IE" sz="1600" i="1" smtClean="0">
                          <a:solidFill>
                            <a:srgbClr val="FF0000"/>
                          </a:solidFill>
                          <a:latin typeface="Cambria Math" panose="02040503050406030204" pitchFamily="18" charset="0"/>
                        </a:rPr>
                        <m:t>𝑖𝑠</m:t>
                      </m:r>
                      <m:r>
                        <a:rPr lang="en-IE" sz="1600" i="1" smtClean="0">
                          <a:solidFill>
                            <a:srgbClr val="FF0000"/>
                          </a:solidFill>
                          <a:latin typeface="Cambria Math" panose="02040503050406030204" pitchFamily="18" charset="0"/>
                        </a:rPr>
                        <m:t> </m:t>
                      </m:r>
                      <m:r>
                        <a:rPr lang="en-IE" sz="1600" i="1" smtClean="0">
                          <a:solidFill>
                            <a:srgbClr val="FF0000"/>
                          </a:solidFill>
                          <a:latin typeface="Cambria Math" panose="02040503050406030204" pitchFamily="18" charset="0"/>
                        </a:rPr>
                        <m:t>𝑎𝑡</m:t>
                      </m:r>
                      <m:r>
                        <a:rPr lang="en-IE" sz="1600" i="1" smtClean="0">
                          <a:solidFill>
                            <a:srgbClr val="FF0000"/>
                          </a:solidFill>
                          <a:latin typeface="Cambria Math" panose="02040503050406030204" pitchFamily="18" charset="0"/>
                        </a:rPr>
                        <m:t> </m:t>
                      </m:r>
                      <m:r>
                        <a:rPr lang="en-IE" sz="1600" i="1" smtClean="0">
                          <a:solidFill>
                            <a:srgbClr val="FF0000"/>
                          </a:solidFill>
                          <a:latin typeface="Cambria Math" panose="02040503050406030204" pitchFamily="18" charset="0"/>
                        </a:rPr>
                        <m:t>𝑙𝑒𝑎𝑠𝑡</m:t>
                      </m:r>
                      <m:r>
                        <a:rPr lang="en-IE" sz="1600" i="1" smtClean="0">
                          <a:solidFill>
                            <a:srgbClr val="FF0000"/>
                          </a:solidFill>
                          <a:latin typeface="Cambria Math" panose="02040503050406030204" pitchFamily="18" charset="0"/>
                        </a:rPr>
                        <m:t> </m:t>
                      </m:r>
                      <m:r>
                        <a:rPr lang="en-IE" sz="1600" i="1" smtClean="0">
                          <a:solidFill>
                            <a:srgbClr val="FF0000"/>
                          </a:solidFill>
                          <a:latin typeface="Cambria Math" panose="02040503050406030204" pitchFamily="18" charset="0"/>
                        </a:rPr>
                        <m:t>𝑜𝑛𝑒</m:t>
                      </m:r>
                      <m:r>
                        <a:rPr lang="en-IE" sz="1600" i="1" smtClean="0">
                          <a:solidFill>
                            <a:srgbClr val="FF0000"/>
                          </a:solidFill>
                          <a:latin typeface="Cambria Math" panose="02040503050406030204" pitchFamily="18" charset="0"/>
                        </a:rPr>
                        <m:t> </m:t>
                      </m:r>
                      <m:sSub>
                        <m:sSubPr>
                          <m:ctrlPr>
                            <a:rPr lang="en-GB" sz="1600" i="1">
                              <a:solidFill>
                                <a:srgbClr val="FF0000"/>
                              </a:solidFill>
                              <a:latin typeface="Cambria Math"/>
                            </a:rPr>
                          </m:ctrlPr>
                        </m:sSubPr>
                        <m:e>
                          <m:r>
                            <a:rPr lang="en-IE" sz="1600" i="1">
                              <a:solidFill>
                                <a:srgbClr val="FF0000"/>
                              </a:solidFill>
                              <a:latin typeface="Cambria Math" panose="02040503050406030204" pitchFamily="18" charset="0"/>
                            </a:rPr>
                            <m:t>𝑃𝐵𝑂</m:t>
                          </m:r>
                        </m:e>
                        <m:sub>
                          <m:r>
                            <a:rPr lang="en-IE" sz="1600" i="1">
                              <a:solidFill>
                                <a:srgbClr val="FF0000"/>
                              </a:solidFill>
                              <a:latin typeface="Cambria Math" panose="02040503050406030204" pitchFamily="18" charset="0"/>
                            </a:rPr>
                            <m:t>𝑢𝑘</m:t>
                          </m:r>
                          <m:r>
                            <a:rPr lang="en-IE" sz="1600" i="1">
                              <a:solidFill>
                                <a:srgbClr val="FF0000"/>
                              </a:solidFill>
                              <a:latin typeface="Cambria Math" panose="02040503050406030204" pitchFamily="18" charset="0"/>
                            </a:rPr>
                            <m:t>𝜑</m:t>
                          </m:r>
                        </m:sub>
                      </m:sSub>
                      <m:r>
                        <a:rPr lang="en-IE" sz="1600" i="1">
                          <a:solidFill>
                            <a:srgbClr val="FF0000"/>
                          </a:solidFill>
                          <a:latin typeface="Cambria Math" panose="02040503050406030204" pitchFamily="18" charset="0"/>
                        </a:rPr>
                        <m:t> </m:t>
                      </m:r>
                      <m:r>
                        <a:rPr lang="en-IE" sz="1600" i="1">
                          <a:solidFill>
                            <a:srgbClr val="FF0000"/>
                          </a:solidFill>
                          <a:latin typeface="Cambria Math" panose="02040503050406030204" pitchFamily="18" charset="0"/>
                        </a:rPr>
                        <m:t>𝑤h𝑒𝑟𝑒</m:t>
                      </m:r>
                      <m:r>
                        <a:rPr lang="en-IE" sz="1600" i="1">
                          <a:solidFill>
                            <a:srgbClr val="FF0000"/>
                          </a:solidFill>
                          <a:latin typeface="Cambria Math" panose="02040503050406030204" pitchFamily="18" charset="0"/>
                        </a:rPr>
                        <m:t> </m:t>
                      </m:r>
                      <m:sSub>
                        <m:sSubPr>
                          <m:ctrlPr>
                            <a:rPr lang="en-GB" sz="1600" i="1">
                              <a:solidFill>
                                <a:srgbClr val="FF0000"/>
                              </a:solidFill>
                              <a:latin typeface="Cambria Math"/>
                            </a:rPr>
                          </m:ctrlPr>
                        </m:sSubPr>
                        <m:e>
                          <m:r>
                            <a:rPr lang="en-IE" sz="1600" i="1">
                              <a:solidFill>
                                <a:srgbClr val="FF0000"/>
                              </a:solidFill>
                              <a:latin typeface="Cambria Math" panose="02040503050406030204" pitchFamily="18" charset="0"/>
                            </a:rPr>
                            <m:t>𝐹𝐼𝑃</m:t>
                          </m:r>
                        </m:e>
                        <m:sub>
                          <m:r>
                            <a:rPr lang="en-IE" sz="1600" i="1">
                              <a:solidFill>
                                <a:srgbClr val="FF0000"/>
                              </a:solidFill>
                              <a:latin typeface="Cambria Math" panose="02040503050406030204" pitchFamily="18" charset="0"/>
                            </a:rPr>
                            <m:t>𝑢𝑘</m:t>
                          </m:r>
                          <m:r>
                            <a:rPr lang="en-IE" sz="1600" i="1">
                              <a:solidFill>
                                <a:srgbClr val="FF0000"/>
                              </a:solidFill>
                              <a:latin typeface="Cambria Math" panose="02040503050406030204" pitchFamily="18" charset="0"/>
                            </a:rPr>
                            <m:t>𝜑</m:t>
                          </m:r>
                        </m:sub>
                      </m:sSub>
                      <m:r>
                        <a:rPr lang="en-IE" sz="1600" i="1">
                          <a:latin typeface="Cambria Math" panose="02040503050406030204" pitchFamily="18" charset="0"/>
                        </a:rPr>
                        <m:t>=1, </m:t>
                      </m:r>
                    </m:oMath>
                  </m:oMathPara>
                </a14:m>
                <a:endParaRPr lang="en-GB" sz="1600" i="1" dirty="0"/>
              </a:p>
              <a:p>
                <a:pPr marL="0" indent="0">
                  <a:buNone/>
                </a:pPr>
                <a14:m>
                  <m:oMathPara xmlns:m="http://schemas.openxmlformats.org/officeDocument/2006/math">
                    <m:oMathParaPr>
                      <m:jc m:val="centerGroup"/>
                    </m:oMathParaPr>
                    <m:oMath xmlns:m="http://schemas.openxmlformats.org/officeDocument/2006/math">
                      <m:sSub>
                        <m:sSubPr>
                          <m:ctrlPr>
                            <a:rPr lang="en-GB" sz="1600" i="1">
                              <a:latin typeface="Cambria Math"/>
                            </a:rPr>
                          </m:ctrlPr>
                        </m:sSubPr>
                        <m:e>
                          <m:r>
                            <a:rPr lang="en-IE" sz="1600" i="1">
                              <a:latin typeface="Cambria Math" panose="02040503050406030204" pitchFamily="18" charset="0"/>
                            </a:rPr>
                            <m:t>𝑃𝑀𝐸𝐴</m:t>
                          </m:r>
                        </m:e>
                        <m:sub>
                          <m:r>
                            <a:rPr lang="en-IE" sz="1600" i="1">
                              <a:latin typeface="Cambria Math" panose="02040503050406030204" pitchFamily="18" charset="0"/>
                            </a:rPr>
                            <m:t>𝜑</m:t>
                          </m:r>
                        </m:sub>
                      </m:sSub>
                      <m:r>
                        <a:rPr lang="en-IE" sz="1600" i="1">
                          <a:latin typeface="Cambria Math" panose="02040503050406030204" pitchFamily="18" charset="0"/>
                        </a:rPr>
                        <m:t>=</m:t>
                      </m:r>
                      <m:r>
                        <a:rPr lang="en-IE" sz="1600" i="1">
                          <a:latin typeface="Cambria Math" panose="02040503050406030204" pitchFamily="18" charset="0"/>
                        </a:rPr>
                        <m:t>𝑀𝑎𝑥</m:t>
                      </m:r>
                      <m:d>
                        <m:dPr>
                          <m:ctrlPr>
                            <a:rPr lang="en-GB" sz="1600" i="1">
                              <a:latin typeface="Cambria Math"/>
                            </a:rPr>
                          </m:ctrlPr>
                        </m:dPr>
                        <m:e>
                          <m:sSub>
                            <m:sSubPr>
                              <m:ctrlPr>
                                <a:rPr lang="en-GB" sz="1600" i="1">
                                  <a:latin typeface="Cambria Math"/>
                                </a:rPr>
                              </m:ctrlPr>
                            </m:sSubPr>
                            <m:e>
                              <m:r>
                                <a:rPr lang="en-IE" sz="1600" i="1">
                                  <a:latin typeface="Cambria Math" panose="02040503050406030204" pitchFamily="18" charset="0"/>
                                </a:rPr>
                                <m:t>𝑃𝐵𝑂</m:t>
                              </m:r>
                            </m:e>
                            <m:sub>
                              <m:r>
                                <a:rPr lang="en-IE" sz="1600" i="1">
                                  <a:latin typeface="Cambria Math" panose="02040503050406030204" pitchFamily="18" charset="0"/>
                                </a:rPr>
                                <m:t>𝑢𝑘</m:t>
                              </m:r>
                              <m:r>
                                <a:rPr lang="en-IE" sz="1600" i="1">
                                  <a:latin typeface="Cambria Math" panose="02040503050406030204" pitchFamily="18" charset="0"/>
                                </a:rPr>
                                <m:t>𝜑</m:t>
                              </m:r>
                            </m:sub>
                          </m:sSub>
                          <m:r>
                            <a:rPr lang="en-IE" sz="1600" i="1">
                              <a:latin typeface="Cambria Math" panose="02040503050406030204" pitchFamily="18" charset="0"/>
                            </a:rPr>
                            <m:t> </m:t>
                          </m:r>
                          <m:r>
                            <a:rPr lang="en-IE" sz="1600" i="1">
                              <a:latin typeface="Cambria Math" panose="02040503050406030204" pitchFamily="18" charset="0"/>
                            </a:rPr>
                            <m:t>𝑓𝑜𝑟</m:t>
                          </m:r>
                          <m:r>
                            <a:rPr lang="en-IE" sz="1600" i="1">
                              <a:latin typeface="Cambria Math" panose="02040503050406030204" pitchFamily="18" charset="0"/>
                            </a:rPr>
                            <m:t> </m:t>
                          </m:r>
                          <m:r>
                            <a:rPr lang="en-IE" sz="1600" i="1">
                              <a:latin typeface="Cambria Math" panose="02040503050406030204" pitchFamily="18" charset="0"/>
                            </a:rPr>
                            <m:t>𝑎𝑙𝑙</m:t>
                          </m:r>
                          <m:r>
                            <a:rPr lang="en-IE" sz="1600" i="1">
                              <a:latin typeface="Cambria Math" panose="02040503050406030204" pitchFamily="18" charset="0"/>
                            </a:rPr>
                            <m:t> </m:t>
                          </m:r>
                          <m:r>
                            <a:rPr lang="en-IE" sz="1600" i="1">
                              <a:latin typeface="Cambria Math" panose="02040503050406030204" pitchFamily="18" charset="0"/>
                            </a:rPr>
                            <m:t>𝑣𝑎𝑙𝑢𝑒𝑠</m:t>
                          </m:r>
                          <m:r>
                            <a:rPr lang="en-IE" sz="1600" i="1">
                              <a:latin typeface="Cambria Math" panose="02040503050406030204" pitchFamily="18" charset="0"/>
                            </a:rPr>
                            <m:t> </m:t>
                          </m:r>
                          <m:r>
                            <a:rPr lang="en-IE" sz="1600" i="1">
                              <a:latin typeface="Cambria Math" panose="02040503050406030204" pitchFamily="18" charset="0"/>
                            </a:rPr>
                            <m:t>𝑜𝑓</m:t>
                          </m:r>
                          <m:r>
                            <a:rPr lang="en-IE" sz="1600" i="1">
                              <a:latin typeface="Cambria Math" panose="02040503050406030204" pitchFamily="18" charset="0"/>
                            </a:rPr>
                            <m:t> </m:t>
                          </m:r>
                          <m:sSub>
                            <m:sSubPr>
                              <m:ctrlPr>
                                <a:rPr lang="en-GB" sz="1600" i="1">
                                  <a:latin typeface="Cambria Math"/>
                                </a:rPr>
                              </m:ctrlPr>
                            </m:sSubPr>
                            <m:e>
                              <m:r>
                                <a:rPr lang="en-IE" sz="1600" i="1">
                                  <a:latin typeface="Cambria Math" panose="02040503050406030204" pitchFamily="18" charset="0"/>
                                </a:rPr>
                                <m:t>𝑃𝐵𝑂</m:t>
                              </m:r>
                            </m:e>
                            <m:sub>
                              <m:r>
                                <a:rPr lang="en-IE" sz="1600" i="1">
                                  <a:latin typeface="Cambria Math" panose="02040503050406030204" pitchFamily="18" charset="0"/>
                                </a:rPr>
                                <m:t>𝑢𝑘</m:t>
                              </m:r>
                              <m:r>
                                <a:rPr lang="en-IE" sz="1600" i="1">
                                  <a:latin typeface="Cambria Math" panose="02040503050406030204" pitchFamily="18" charset="0"/>
                                </a:rPr>
                                <m:t>𝜑</m:t>
                              </m:r>
                            </m:sub>
                          </m:sSub>
                          <m:r>
                            <a:rPr lang="en-IE" sz="1600" i="1">
                              <a:latin typeface="Cambria Math" panose="02040503050406030204" pitchFamily="18" charset="0"/>
                            </a:rPr>
                            <m:t> </m:t>
                          </m:r>
                          <m:r>
                            <a:rPr lang="en-IE" sz="1600" i="1">
                              <a:latin typeface="Cambria Math" panose="02040503050406030204" pitchFamily="18" charset="0"/>
                            </a:rPr>
                            <m:t>𝑤h𝑒𝑟𝑒</m:t>
                          </m:r>
                          <m:r>
                            <a:rPr lang="en-IE" sz="1600" i="1">
                              <a:latin typeface="Cambria Math" panose="02040503050406030204" pitchFamily="18" charset="0"/>
                            </a:rPr>
                            <m:t> </m:t>
                          </m:r>
                          <m:sSub>
                            <m:sSubPr>
                              <m:ctrlPr>
                                <a:rPr lang="en-GB" sz="1600" i="1">
                                  <a:latin typeface="Cambria Math"/>
                                </a:rPr>
                              </m:ctrlPr>
                            </m:sSubPr>
                            <m:e>
                              <m:r>
                                <a:rPr lang="en-IE" sz="1600" i="1">
                                  <a:latin typeface="Cambria Math" panose="02040503050406030204" pitchFamily="18" charset="0"/>
                                </a:rPr>
                                <m:t>𝐹𝐼𝑃</m:t>
                              </m:r>
                            </m:e>
                            <m:sub>
                              <m:r>
                                <a:rPr lang="en-IE" sz="1600" i="1">
                                  <a:latin typeface="Cambria Math" panose="02040503050406030204" pitchFamily="18" charset="0"/>
                                </a:rPr>
                                <m:t>𝑢𝑘</m:t>
                              </m:r>
                              <m:r>
                                <a:rPr lang="en-IE" sz="1600" i="1">
                                  <a:latin typeface="Cambria Math" panose="02040503050406030204" pitchFamily="18" charset="0"/>
                                </a:rPr>
                                <m:t>𝜑</m:t>
                              </m:r>
                            </m:sub>
                          </m:sSub>
                          <m:r>
                            <a:rPr lang="en-IE" sz="1600" i="1">
                              <a:latin typeface="Cambria Math" panose="02040503050406030204" pitchFamily="18" charset="0"/>
                            </a:rPr>
                            <m:t>=1</m:t>
                          </m:r>
                        </m:e>
                      </m:d>
                      <m:r>
                        <a:rPr lang="en-IE" sz="1600" i="1">
                          <a:latin typeface="Cambria Math" panose="02040503050406030204" pitchFamily="18" charset="0"/>
                        </a:rPr>
                        <m:t>; </m:t>
                      </m:r>
                    </m:oMath>
                  </m:oMathPara>
                </a14:m>
                <a:endParaRPr lang="en-GB" sz="1600" dirty="0"/>
              </a:p>
              <a:p>
                <a:pPr marL="0" indent="0">
                  <a:buNone/>
                </a:pPr>
                <a:endParaRPr lang="en-GB" sz="1600" dirty="0"/>
              </a:p>
              <a:p>
                <a:r>
                  <a:rPr lang="en-GB" dirty="0"/>
                  <a:t>When there are no energy actions in the entirety of the ranked set, PMEA is set to PCAP or PFLOOR </a:t>
                </a:r>
              </a:p>
              <a:p>
                <a:pPr lvl="1"/>
                <a:r>
                  <a:rPr lang="en-GB" dirty="0"/>
                  <a:t>The PRBO functionality essentially resets each bid offer price to its input price</a:t>
                </a:r>
              </a:p>
              <a:p>
                <a:pPr marL="457200" lvl="1" indent="0">
                  <a:buNone/>
                </a:pPr>
                <a14:m>
                  <m:oMathPara xmlns:m="http://schemas.openxmlformats.org/officeDocument/2006/math">
                    <m:oMathParaPr>
                      <m:jc m:val="centerGroup"/>
                    </m:oMathParaPr>
                    <m:oMath xmlns:m="http://schemas.openxmlformats.org/officeDocument/2006/math">
                      <m:r>
                        <a:rPr lang="en-IE" sz="1600" i="1">
                          <a:latin typeface="Cambria Math" panose="02040503050406030204" pitchFamily="18" charset="0"/>
                        </a:rPr>
                        <m:t>𝐼𝑓</m:t>
                      </m:r>
                      <m:r>
                        <a:rPr lang="en-IE" sz="1600" i="1">
                          <a:latin typeface="Cambria Math" panose="02040503050406030204" pitchFamily="18" charset="0"/>
                        </a:rPr>
                        <m:t> </m:t>
                      </m:r>
                      <m:sSub>
                        <m:sSubPr>
                          <m:ctrlPr>
                            <a:rPr lang="en-GB" sz="1600" i="1">
                              <a:latin typeface="Cambria Math"/>
                            </a:rPr>
                          </m:ctrlPr>
                        </m:sSubPr>
                        <m:e>
                          <m:r>
                            <a:rPr lang="en-IE" sz="1600" i="1">
                              <a:latin typeface="Cambria Math" panose="02040503050406030204" pitchFamily="18" charset="0"/>
                            </a:rPr>
                            <m:t>𝑄𝑁𝐼𝑉</m:t>
                          </m:r>
                        </m:e>
                        <m:sub>
                          <m:r>
                            <a:rPr lang="en-IE" sz="1600" i="1">
                              <a:latin typeface="Cambria Math" panose="02040503050406030204" pitchFamily="18" charset="0"/>
                            </a:rPr>
                            <m:t>𝜑</m:t>
                          </m:r>
                        </m:sub>
                      </m:sSub>
                      <m:r>
                        <a:rPr lang="en-IE" sz="1600" i="1">
                          <a:latin typeface="Cambria Math" panose="02040503050406030204" pitchFamily="18" charset="0"/>
                        </a:rPr>
                        <m:t>&gt;0 </m:t>
                      </m:r>
                      <m:r>
                        <a:rPr lang="en-IE" sz="1600" i="1">
                          <a:latin typeface="Cambria Math" panose="02040503050406030204" pitchFamily="18" charset="0"/>
                        </a:rPr>
                        <m:t>𝑎𝑛𝑑</m:t>
                      </m:r>
                      <m:r>
                        <a:rPr lang="en-IE" sz="1600" i="1">
                          <a:latin typeface="Cambria Math" panose="02040503050406030204" pitchFamily="18" charset="0"/>
                        </a:rPr>
                        <m:t> </m:t>
                      </m:r>
                      <m:r>
                        <a:rPr lang="en-IE" sz="1600" i="1">
                          <a:latin typeface="Cambria Math" panose="02040503050406030204" pitchFamily="18" charset="0"/>
                        </a:rPr>
                        <m:t>𝑡h𝑒𝑟𝑒</m:t>
                      </m:r>
                      <m:r>
                        <a:rPr lang="en-IE" sz="1600" i="1">
                          <a:latin typeface="Cambria Math" panose="02040503050406030204" pitchFamily="18" charset="0"/>
                        </a:rPr>
                        <m:t> </m:t>
                      </m:r>
                      <m:r>
                        <a:rPr lang="en-IE" sz="1600" i="1">
                          <a:latin typeface="Cambria Math" panose="02040503050406030204" pitchFamily="18" charset="0"/>
                        </a:rPr>
                        <m:t>𝑎𝑟𝑒</m:t>
                      </m:r>
                      <m:r>
                        <a:rPr lang="en-IE" sz="1600" i="1">
                          <a:latin typeface="Cambria Math" panose="02040503050406030204" pitchFamily="18" charset="0"/>
                        </a:rPr>
                        <m:t> </m:t>
                      </m:r>
                      <m:r>
                        <a:rPr lang="en-IE" sz="1600" i="1">
                          <a:latin typeface="Cambria Math" panose="02040503050406030204" pitchFamily="18" charset="0"/>
                        </a:rPr>
                        <m:t>𝑛𝑜</m:t>
                      </m:r>
                      <m:r>
                        <a:rPr lang="en-IE" sz="1600" i="1">
                          <a:latin typeface="Cambria Math" panose="02040503050406030204" pitchFamily="18" charset="0"/>
                        </a:rPr>
                        <m:t> </m:t>
                      </m:r>
                      <m:sSub>
                        <m:sSubPr>
                          <m:ctrlPr>
                            <a:rPr lang="en-GB" sz="1600" i="1">
                              <a:latin typeface="Cambria Math"/>
                            </a:rPr>
                          </m:ctrlPr>
                        </m:sSubPr>
                        <m:e>
                          <m:r>
                            <a:rPr lang="en-IE" sz="1600" i="1">
                              <a:latin typeface="Cambria Math" panose="02040503050406030204" pitchFamily="18" charset="0"/>
                            </a:rPr>
                            <m:t>𝑃𝐵𝑂</m:t>
                          </m:r>
                        </m:e>
                        <m:sub>
                          <m:r>
                            <a:rPr lang="en-IE" sz="1600" i="1">
                              <a:latin typeface="Cambria Math" panose="02040503050406030204" pitchFamily="18" charset="0"/>
                            </a:rPr>
                            <m:t>𝑢𝑘</m:t>
                          </m:r>
                          <m:r>
                            <a:rPr lang="en-IE" sz="1600" i="1">
                              <a:latin typeface="Cambria Math" panose="02040503050406030204" pitchFamily="18" charset="0"/>
                            </a:rPr>
                            <m:t>𝜑</m:t>
                          </m:r>
                        </m:sub>
                      </m:sSub>
                      <m:r>
                        <a:rPr lang="en-IE" sz="1600" i="1">
                          <a:latin typeface="Cambria Math" panose="02040503050406030204" pitchFamily="18" charset="0"/>
                        </a:rPr>
                        <m:t> </m:t>
                      </m:r>
                      <m:r>
                        <a:rPr lang="en-IE" sz="1600" i="1">
                          <a:latin typeface="Cambria Math" panose="02040503050406030204" pitchFamily="18" charset="0"/>
                        </a:rPr>
                        <m:t>𝑤h𝑒𝑟𝑒</m:t>
                      </m:r>
                      <m:r>
                        <a:rPr lang="en-IE" sz="1600" i="1">
                          <a:latin typeface="Cambria Math" panose="02040503050406030204" pitchFamily="18" charset="0"/>
                        </a:rPr>
                        <m:t> </m:t>
                      </m:r>
                      <m:sSub>
                        <m:sSubPr>
                          <m:ctrlPr>
                            <a:rPr lang="en-GB" sz="1600" i="1">
                              <a:latin typeface="Cambria Math"/>
                            </a:rPr>
                          </m:ctrlPr>
                        </m:sSubPr>
                        <m:e>
                          <m:r>
                            <a:rPr lang="en-IE" sz="1600" i="1">
                              <a:latin typeface="Cambria Math" panose="02040503050406030204" pitchFamily="18" charset="0"/>
                            </a:rPr>
                            <m:t>𝐹𝐼𝑃</m:t>
                          </m:r>
                        </m:e>
                        <m:sub>
                          <m:r>
                            <a:rPr lang="en-IE" sz="1600" i="1">
                              <a:latin typeface="Cambria Math" panose="02040503050406030204" pitchFamily="18" charset="0"/>
                            </a:rPr>
                            <m:t>𝑢𝑘</m:t>
                          </m:r>
                          <m:r>
                            <a:rPr lang="en-IE" sz="1600" i="1">
                              <a:latin typeface="Cambria Math" panose="02040503050406030204" pitchFamily="18" charset="0"/>
                            </a:rPr>
                            <m:t>𝜑</m:t>
                          </m:r>
                        </m:sub>
                      </m:sSub>
                      <m:r>
                        <a:rPr lang="en-IE" sz="1600" i="1">
                          <a:latin typeface="Cambria Math" panose="02040503050406030204" pitchFamily="18" charset="0"/>
                        </a:rPr>
                        <m:t>=1, </m:t>
                      </m:r>
                    </m:oMath>
                  </m:oMathPara>
                </a14:m>
                <a:endParaRPr lang="en-GB" sz="1600" i="1" dirty="0"/>
              </a:p>
              <a:p>
                <a:pPr marL="457200" lvl="1" indent="0">
                  <a:buNone/>
                </a:pPr>
                <a14:m>
                  <m:oMathPara xmlns:m="http://schemas.openxmlformats.org/officeDocument/2006/math">
                    <m:oMathParaPr>
                      <m:jc m:val="centerGroup"/>
                    </m:oMathParaPr>
                    <m:oMath xmlns:m="http://schemas.openxmlformats.org/officeDocument/2006/math">
                      <m:sSub>
                        <m:sSubPr>
                          <m:ctrlPr>
                            <a:rPr lang="en-GB" sz="1600" i="1">
                              <a:latin typeface="Cambria Math"/>
                            </a:rPr>
                          </m:ctrlPr>
                        </m:sSubPr>
                        <m:e>
                          <m:r>
                            <a:rPr lang="en-IE" sz="1600" i="1">
                              <a:latin typeface="Cambria Math" panose="02040503050406030204" pitchFamily="18" charset="0"/>
                            </a:rPr>
                            <m:t>𝑃𝑀𝐸𝐴</m:t>
                          </m:r>
                        </m:e>
                        <m:sub>
                          <m:r>
                            <a:rPr lang="en-IE" sz="1600" i="1">
                              <a:latin typeface="Cambria Math" panose="02040503050406030204" pitchFamily="18" charset="0"/>
                            </a:rPr>
                            <m:t>𝜑</m:t>
                          </m:r>
                        </m:sub>
                      </m:sSub>
                      <m:r>
                        <a:rPr lang="en-IE" sz="1600" i="1">
                          <a:latin typeface="Cambria Math" panose="02040503050406030204" pitchFamily="18" charset="0"/>
                        </a:rPr>
                        <m:t>=</m:t>
                      </m:r>
                      <m:r>
                        <a:rPr lang="en-IE" sz="1600" i="1">
                          <a:latin typeface="Cambria Math" panose="02040503050406030204" pitchFamily="18" charset="0"/>
                        </a:rPr>
                        <m:t>𝑃𝐶𝐴𝑃</m:t>
                      </m:r>
                    </m:oMath>
                  </m:oMathPara>
                </a14:m>
                <a:endParaRPr lang="en-GB" sz="1600" b="0" i="1" dirty="0">
                  <a:latin typeface="Cambria Math" panose="02040503050406030204" pitchFamily="18" charset="0"/>
                </a:endParaRPr>
              </a:p>
              <a:p>
                <a:pPr marL="457200" lvl="1" indent="0">
                  <a:buNone/>
                </a:pPr>
                <a14:m>
                  <m:oMathPara xmlns:m="http://schemas.openxmlformats.org/officeDocument/2006/math">
                    <m:oMathParaPr>
                      <m:jc m:val="centerGroup"/>
                    </m:oMathParaPr>
                    <m:oMath xmlns:m="http://schemas.openxmlformats.org/officeDocument/2006/math">
                      <m:r>
                        <a:rPr lang="en-IE" sz="1600" i="1">
                          <a:latin typeface="Cambria Math" panose="02040503050406030204" pitchFamily="18" charset="0"/>
                        </a:rPr>
                        <m:t>𝐼𝑓</m:t>
                      </m:r>
                      <m:r>
                        <a:rPr lang="en-IE" sz="1600" i="1">
                          <a:latin typeface="Cambria Math" panose="02040503050406030204" pitchFamily="18" charset="0"/>
                        </a:rPr>
                        <m:t> </m:t>
                      </m:r>
                      <m:sSub>
                        <m:sSubPr>
                          <m:ctrlPr>
                            <a:rPr lang="en-GB" sz="1600" i="1">
                              <a:latin typeface="Cambria Math"/>
                            </a:rPr>
                          </m:ctrlPr>
                        </m:sSubPr>
                        <m:e>
                          <m:r>
                            <a:rPr lang="en-IE" sz="1600" i="1">
                              <a:latin typeface="Cambria Math" panose="02040503050406030204" pitchFamily="18" charset="0"/>
                            </a:rPr>
                            <m:t>𝑄𝑁𝐼𝑉</m:t>
                          </m:r>
                        </m:e>
                        <m:sub>
                          <m:r>
                            <a:rPr lang="en-IE" sz="1600" i="1">
                              <a:latin typeface="Cambria Math" panose="02040503050406030204" pitchFamily="18" charset="0"/>
                            </a:rPr>
                            <m:t>𝜑</m:t>
                          </m:r>
                        </m:sub>
                      </m:sSub>
                      <m:r>
                        <a:rPr lang="en-IE" sz="1600" i="1">
                          <a:latin typeface="Cambria Math" panose="02040503050406030204" pitchFamily="18" charset="0"/>
                        </a:rPr>
                        <m:t>&gt;0, </m:t>
                      </m:r>
                      <m:sSub>
                        <m:sSubPr>
                          <m:ctrlPr>
                            <a:rPr lang="en-GB" sz="1600" i="1">
                              <a:latin typeface="Cambria Math"/>
                            </a:rPr>
                          </m:ctrlPr>
                        </m:sSubPr>
                        <m:e>
                          <m:r>
                            <a:rPr lang="en-IE" sz="1600" i="1">
                              <a:latin typeface="Cambria Math" panose="02040503050406030204" pitchFamily="18" charset="0"/>
                            </a:rPr>
                            <m:t>𝑃𝑅𝐵𝑂</m:t>
                          </m:r>
                        </m:e>
                        <m:sub>
                          <m:r>
                            <a:rPr lang="en-IE" sz="1600" i="1">
                              <a:latin typeface="Cambria Math" panose="02040503050406030204" pitchFamily="18" charset="0"/>
                            </a:rPr>
                            <m:t>𝑢𝑘</m:t>
                          </m:r>
                          <m:r>
                            <a:rPr lang="en-IE" sz="1600" i="1">
                              <a:latin typeface="Cambria Math" panose="02040503050406030204" pitchFamily="18" charset="0"/>
                            </a:rPr>
                            <m:t>𝜑</m:t>
                          </m:r>
                        </m:sub>
                      </m:sSub>
                      <m:r>
                        <a:rPr lang="en-IE" sz="1600" i="1">
                          <a:latin typeface="Cambria Math" panose="02040503050406030204" pitchFamily="18" charset="0"/>
                        </a:rPr>
                        <m:t>=</m:t>
                      </m:r>
                      <m:r>
                        <a:rPr lang="en-IE" sz="1600" i="1">
                          <a:latin typeface="Cambria Math" panose="02040503050406030204" pitchFamily="18" charset="0"/>
                        </a:rPr>
                        <m:t>𝑀𝑖𝑛</m:t>
                      </m:r>
                      <m:d>
                        <m:dPr>
                          <m:ctrlPr>
                            <a:rPr lang="en-GB" sz="1600" i="1">
                              <a:latin typeface="Cambria Math"/>
                            </a:rPr>
                          </m:ctrlPr>
                        </m:dPr>
                        <m:e>
                          <m:sSub>
                            <m:sSubPr>
                              <m:ctrlPr>
                                <a:rPr lang="en-GB" sz="1600" i="1">
                                  <a:latin typeface="Cambria Math"/>
                                </a:rPr>
                              </m:ctrlPr>
                            </m:sSubPr>
                            <m:e>
                              <m:r>
                                <a:rPr lang="en-IE" sz="1600" i="1">
                                  <a:latin typeface="Cambria Math" panose="02040503050406030204" pitchFamily="18" charset="0"/>
                                </a:rPr>
                                <m:t>𝑃𝐵𝑂</m:t>
                              </m:r>
                            </m:e>
                            <m:sub>
                              <m:r>
                                <a:rPr lang="en-IE" sz="1600" i="1">
                                  <a:latin typeface="Cambria Math" panose="02040503050406030204" pitchFamily="18" charset="0"/>
                                </a:rPr>
                                <m:t>𝑢𝑘</m:t>
                              </m:r>
                              <m:r>
                                <a:rPr lang="en-IE" sz="1600" i="1">
                                  <a:latin typeface="Cambria Math" panose="02040503050406030204" pitchFamily="18" charset="0"/>
                                </a:rPr>
                                <m:t>𝜑</m:t>
                              </m:r>
                            </m:sub>
                          </m:sSub>
                          <m:r>
                            <a:rPr lang="en-IE" sz="1600" i="1">
                              <a:latin typeface="Cambria Math" panose="02040503050406030204" pitchFamily="18" charset="0"/>
                            </a:rPr>
                            <m:t>, </m:t>
                          </m:r>
                          <m:sSub>
                            <m:sSubPr>
                              <m:ctrlPr>
                                <a:rPr lang="en-GB" sz="1600" i="1">
                                  <a:latin typeface="Cambria Math"/>
                                </a:rPr>
                              </m:ctrlPr>
                            </m:sSubPr>
                            <m:e>
                              <m:r>
                                <a:rPr lang="en-IE" sz="1600" i="1">
                                  <a:latin typeface="Cambria Math" panose="02040503050406030204" pitchFamily="18" charset="0"/>
                                </a:rPr>
                                <m:t>𝑃𝑀𝐸𝐴</m:t>
                              </m:r>
                            </m:e>
                            <m:sub>
                              <m:r>
                                <a:rPr lang="en-IE" sz="1600" i="1">
                                  <a:latin typeface="Cambria Math" panose="02040503050406030204" pitchFamily="18" charset="0"/>
                                </a:rPr>
                                <m:t>𝜑</m:t>
                              </m:r>
                            </m:sub>
                          </m:sSub>
                        </m:e>
                      </m:d>
                      <m:r>
                        <a:rPr lang="en-IE" sz="1600" i="1">
                          <a:latin typeface="Cambria Math" panose="02040503050406030204" pitchFamily="18" charset="0"/>
                        </a:rPr>
                        <m:t>;</m:t>
                      </m:r>
                    </m:oMath>
                  </m:oMathPara>
                </a14:m>
                <a:endParaRPr lang="en-GB" sz="1600" dirty="0"/>
              </a:p>
              <a:p>
                <a:pPr marL="457200" lvl="1" indent="0">
                  <a:buNone/>
                </a:pPr>
                <a:endParaRPr lang="en-GB" sz="1600" dirty="0"/>
              </a:p>
              <a:p>
                <a:r>
                  <a:rPr lang="en-GB" sz="1600" dirty="0"/>
                  <a:t>The proposed modification extends this logic to also consider the direction of energy actions in relation to the NIV </a:t>
                </a:r>
              </a:p>
              <a:p>
                <a:pPr marL="0" indent="0">
                  <a:buNone/>
                </a:pPr>
                <a:endParaRPr lang="en-GB" sz="1600" dirty="0"/>
              </a:p>
              <a:p>
                <a:pPr marL="457200" lvl="1" indent="0">
                  <a:buNone/>
                </a:pPr>
                <a:endParaRPr lang="en-GB" sz="1600" dirty="0"/>
              </a:p>
            </p:txBody>
          </p:sp>
        </mc:Choice>
        <mc:Fallback xmlns="">
          <p:sp>
            <p:nvSpPr>
              <p:cNvPr id="3" name="Content Placeholder 2">
                <a:extLst>
                  <a:ext uri="{FF2B5EF4-FFF2-40B4-BE49-F238E27FC236}">
                    <a16:creationId xmlns:a16="http://schemas.microsoft.com/office/drawing/2014/main" id="{811636FE-2BE5-44E2-9036-8A1716A0528A}"/>
                  </a:ext>
                </a:extLst>
              </p:cNvPr>
              <p:cNvSpPr>
                <a:spLocks noGrp="1" noRot="1" noChangeAspect="1" noMove="1" noResize="1" noEditPoints="1" noAdjustHandles="1" noChangeArrowheads="1" noChangeShapeType="1" noTextEdit="1"/>
              </p:cNvSpPr>
              <p:nvPr>
                <p:ph idx="1"/>
              </p:nvPr>
            </p:nvSpPr>
            <p:spPr>
              <a:xfrm>
                <a:off x="2000250" y="1314627"/>
                <a:ext cx="6838950" cy="5300662"/>
              </a:xfrm>
              <a:blipFill>
                <a:blip r:embed="rId2"/>
                <a:stretch>
                  <a:fillRect l="-713" t="-690" r="-178" b="-921"/>
                </a:stretch>
              </a:blipFill>
            </p:spPr>
            <p:txBody>
              <a:bodyPr/>
              <a:lstStyle/>
              <a:p>
                <a:r>
                  <a:rPr lang="en-GB">
                    <a:noFill/>
                  </a:rPr>
                  <a:t> </a:t>
                </a:r>
              </a:p>
            </p:txBody>
          </p:sp>
        </mc:Fallback>
      </mc:AlternateContent>
    </p:spTree>
    <p:extLst>
      <p:ext uri="{BB962C8B-B14F-4D97-AF65-F5344CB8AC3E}">
        <p14:creationId xmlns:p14="http://schemas.microsoft.com/office/powerpoint/2010/main" val="1233032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CC57EDB-06DF-4D5A-AB14-234013599FB1}"/>
              </a:ext>
            </a:extLst>
          </p:cNvPr>
          <p:cNvSpPr>
            <a:spLocks noGrp="1"/>
          </p:cNvSpPr>
          <p:nvPr>
            <p:ph type="title"/>
          </p:nvPr>
        </p:nvSpPr>
        <p:spPr/>
        <p:txBody>
          <a:bodyPr/>
          <a:lstStyle/>
          <a:p>
            <a:r>
              <a:rPr lang="en-GB" dirty="0"/>
              <a:t>T&amp;SC Drafting</a:t>
            </a:r>
          </a:p>
        </p:txBody>
      </p:sp>
      <p:pic>
        <p:nvPicPr>
          <p:cNvPr id="6" name="Picture 5">
            <a:extLst>
              <a:ext uri="{FF2B5EF4-FFF2-40B4-BE49-F238E27FC236}">
                <a16:creationId xmlns="" xmlns:a16="http://schemas.microsoft.com/office/drawing/2014/main" id="{88B8128D-3C47-452C-8311-F35F52BBD6EB}"/>
              </a:ext>
            </a:extLst>
          </p:cNvPr>
          <p:cNvPicPr>
            <a:picLocks noChangeAspect="1"/>
          </p:cNvPicPr>
          <p:nvPr/>
        </p:nvPicPr>
        <p:blipFill>
          <a:blip r:embed="rId2"/>
          <a:stretch>
            <a:fillRect/>
          </a:stretch>
        </p:blipFill>
        <p:spPr>
          <a:xfrm>
            <a:off x="2341209" y="1840282"/>
            <a:ext cx="6381519" cy="3883183"/>
          </a:xfrm>
          <a:prstGeom prst="rect">
            <a:avLst/>
          </a:prstGeom>
        </p:spPr>
      </p:pic>
    </p:spTree>
    <p:extLst>
      <p:ext uri="{BB962C8B-B14F-4D97-AF65-F5344CB8AC3E}">
        <p14:creationId xmlns:p14="http://schemas.microsoft.com/office/powerpoint/2010/main" val="2699446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1DA497E-4BF5-4A1B-BE4F-0E7F9410A3B9}"/>
              </a:ext>
            </a:extLst>
          </p:cNvPr>
          <p:cNvSpPr>
            <a:spLocks noGrp="1"/>
          </p:cNvSpPr>
          <p:nvPr>
            <p:ph type="title"/>
          </p:nvPr>
        </p:nvSpPr>
        <p:spPr/>
        <p:txBody>
          <a:bodyPr/>
          <a:lstStyle/>
          <a:p>
            <a:r>
              <a:rPr lang="en-GB" dirty="0"/>
              <a:t>T&amp;SC Drafting</a:t>
            </a:r>
          </a:p>
        </p:txBody>
      </p:sp>
      <p:sp>
        <p:nvSpPr>
          <p:cNvPr id="4" name="Content Placeholder 2">
            <a:extLst>
              <a:ext uri="{FF2B5EF4-FFF2-40B4-BE49-F238E27FC236}">
                <a16:creationId xmlns="" xmlns:a16="http://schemas.microsoft.com/office/drawing/2014/main" id="{5E6EE09E-38F8-461A-904B-6A49C55E5D21}"/>
              </a:ext>
            </a:extLst>
          </p:cNvPr>
          <p:cNvSpPr>
            <a:spLocks noGrp="1"/>
          </p:cNvSpPr>
          <p:nvPr>
            <p:ph idx="1"/>
          </p:nvPr>
        </p:nvSpPr>
        <p:spPr>
          <a:xfrm>
            <a:off x="1981200" y="1404938"/>
            <a:ext cx="6838950" cy="5300662"/>
          </a:xfrm>
        </p:spPr>
        <p:txBody>
          <a:bodyPr/>
          <a:lstStyle/>
          <a:p>
            <a:r>
              <a:rPr lang="en-GB" dirty="0"/>
              <a:t>Extends existing functionality</a:t>
            </a:r>
          </a:p>
          <a:p>
            <a:endParaRPr lang="en-GB" dirty="0"/>
          </a:p>
          <a:p>
            <a:r>
              <a:rPr lang="en-GB" dirty="0"/>
              <a:t>Applies this functionality to a very specific scenario in a targeted fashion </a:t>
            </a:r>
          </a:p>
          <a:p>
            <a:endParaRPr lang="en-GB" dirty="0"/>
          </a:p>
          <a:p>
            <a:r>
              <a:rPr lang="en-GB" dirty="0"/>
              <a:t>Understandable change which can be evaluated in a straightforward manner</a:t>
            </a:r>
          </a:p>
          <a:p>
            <a:endParaRPr lang="en-GB" dirty="0"/>
          </a:p>
          <a:p>
            <a:r>
              <a:rPr lang="en-GB" dirty="0"/>
              <a:t>Does not alter how energy actions are defined</a:t>
            </a:r>
          </a:p>
          <a:p>
            <a:endParaRPr lang="en-GB" dirty="0"/>
          </a:p>
          <a:p>
            <a:r>
              <a:rPr lang="en-GB" dirty="0"/>
              <a:t>Does not change any subsequent stages of the imbalance pricing algebra </a:t>
            </a:r>
          </a:p>
          <a:p>
            <a:endParaRPr lang="en-GB" dirty="0"/>
          </a:p>
          <a:p>
            <a:r>
              <a:rPr lang="en-GB" dirty="0"/>
              <a:t>Still allows for the theoretical energy action to be opposite to the NIV when there are energy actions on both sides of the stack</a:t>
            </a:r>
          </a:p>
          <a:p>
            <a:endParaRPr lang="en-GB" sz="1400" dirty="0"/>
          </a:p>
        </p:txBody>
      </p:sp>
    </p:spTree>
    <p:extLst>
      <p:ext uri="{BB962C8B-B14F-4D97-AF65-F5344CB8AC3E}">
        <p14:creationId xmlns:p14="http://schemas.microsoft.com/office/powerpoint/2010/main" val="3242124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C919A8-67C5-4A13-86B7-56FE9CDEAFFC}"/>
              </a:ext>
            </a:extLst>
          </p:cNvPr>
          <p:cNvSpPr>
            <a:spLocks noGrp="1"/>
          </p:cNvSpPr>
          <p:nvPr>
            <p:ph type="title"/>
          </p:nvPr>
        </p:nvSpPr>
        <p:spPr/>
        <p:txBody>
          <a:bodyPr/>
          <a:lstStyle/>
          <a:p>
            <a:r>
              <a:rPr lang="en-GB" dirty="0"/>
              <a:t>Worked Example</a:t>
            </a:r>
          </a:p>
        </p:txBody>
      </p:sp>
      <p:sp>
        <p:nvSpPr>
          <p:cNvPr id="3" name="Content Placeholder 2">
            <a:extLst>
              <a:ext uri="{FF2B5EF4-FFF2-40B4-BE49-F238E27FC236}">
                <a16:creationId xmlns="" xmlns:a16="http://schemas.microsoft.com/office/drawing/2014/main" id="{7AE489A4-E655-4078-8187-C1C20737BE19}"/>
              </a:ext>
            </a:extLst>
          </p:cNvPr>
          <p:cNvSpPr>
            <a:spLocks noGrp="1"/>
          </p:cNvSpPr>
          <p:nvPr>
            <p:ph idx="1"/>
          </p:nvPr>
        </p:nvSpPr>
        <p:spPr>
          <a:xfrm>
            <a:off x="2000250" y="1285874"/>
            <a:ext cx="6838950" cy="5419725"/>
          </a:xfrm>
        </p:spPr>
        <p:txBody>
          <a:bodyPr/>
          <a:lstStyle/>
          <a:p>
            <a:r>
              <a:rPr lang="en-GB" dirty="0"/>
              <a:t>Long system, QNIV= -0.5</a:t>
            </a:r>
          </a:p>
          <a:p>
            <a:pPr lvl="1"/>
            <a:r>
              <a:rPr lang="en-GB" dirty="0"/>
              <a:t>Only 1 energy action (Inc @ €250/MWh)</a:t>
            </a:r>
          </a:p>
          <a:p>
            <a:r>
              <a:rPr lang="en-GB" dirty="0"/>
              <a:t>PMEA as drafted: €250/MWh</a:t>
            </a:r>
          </a:p>
          <a:p>
            <a:r>
              <a:rPr lang="en-GB" dirty="0"/>
              <a:t>PMEA with mod: -€1000/MWh</a:t>
            </a:r>
          </a:p>
          <a:p>
            <a:r>
              <a:rPr lang="en-GB" dirty="0"/>
              <a:t>Current drafting results in the PRBO of each action “overwriting” the original input price:</a:t>
            </a:r>
          </a:p>
          <a:p>
            <a:pPr lvl="1"/>
            <a:r>
              <a:rPr lang="en-GB" dirty="0"/>
              <a:t>Negative NIV so PRBO = max(PBO, 250)</a:t>
            </a:r>
          </a:p>
          <a:p>
            <a:r>
              <a:rPr lang="en-GB" dirty="0"/>
              <a:t>Modification retains original PBO’s </a:t>
            </a:r>
          </a:p>
          <a:p>
            <a:pPr lvl="1"/>
            <a:r>
              <a:rPr lang="en-GB" dirty="0"/>
              <a:t>PRBO  = max(PBO, -1000)</a:t>
            </a:r>
          </a:p>
          <a:p>
            <a:r>
              <a:rPr lang="en-GB" dirty="0"/>
              <a:t>Imbalance price changes from €250/MWh to €35/MWh</a:t>
            </a:r>
          </a:p>
          <a:p>
            <a:endParaRPr lang="en-GB" dirty="0"/>
          </a:p>
        </p:txBody>
      </p:sp>
      <p:graphicFrame>
        <p:nvGraphicFramePr>
          <p:cNvPr id="4" name="Table 3">
            <a:extLst>
              <a:ext uri="{FF2B5EF4-FFF2-40B4-BE49-F238E27FC236}">
                <a16:creationId xmlns="" xmlns:a16="http://schemas.microsoft.com/office/drawing/2014/main" id="{E92F10E8-D44A-4249-A56B-F686890A1E83}"/>
              </a:ext>
            </a:extLst>
          </p:cNvPr>
          <p:cNvGraphicFramePr>
            <a:graphicFrameLocks noGrp="1"/>
          </p:cNvGraphicFramePr>
          <p:nvPr>
            <p:extLst>
              <p:ext uri="{D42A27DB-BD31-4B8C-83A1-F6EECF244321}">
                <p14:modId xmlns:p14="http://schemas.microsoft.com/office/powerpoint/2010/main" val="1060910224"/>
              </p:ext>
            </p:extLst>
          </p:nvPr>
        </p:nvGraphicFramePr>
        <p:xfrm>
          <a:off x="2308577" y="4657726"/>
          <a:ext cx="6033770" cy="1828800"/>
        </p:xfrm>
        <a:graphic>
          <a:graphicData uri="http://schemas.openxmlformats.org/drawingml/2006/table">
            <a:tbl>
              <a:tblPr firstRow="1" firstCol="1" bandRow="1">
                <a:tableStyleId>{5C22544A-7EE6-4342-B048-85BDC9FD1C3A}</a:tableStyleId>
              </a:tblPr>
              <a:tblGrid>
                <a:gridCol w="562610">
                  <a:extLst>
                    <a:ext uri="{9D8B030D-6E8A-4147-A177-3AD203B41FA5}">
                      <a16:colId xmlns="" xmlns:a16="http://schemas.microsoft.com/office/drawing/2014/main" val="3380784289"/>
                    </a:ext>
                  </a:extLst>
                </a:gridCol>
                <a:gridCol w="1367790">
                  <a:extLst>
                    <a:ext uri="{9D8B030D-6E8A-4147-A177-3AD203B41FA5}">
                      <a16:colId xmlns="" xmlns:a16="http://schemas.microsoft.com/office/drawing/2014/main" val="3940443156"/>
                    </a:ext>
                  </a:extLst>
                </a:gridCol>
                <a:gridCol w="1367790">
                  <a:extLst>
                    <a:ext uri="{9D8B030D-6E8A-4147-A177-3AD203B41FA5}">
                      <a16:colId xmlns="" xmlns:a16="http://schemas.microsoft.com/office/drawing/2014/main" val="1803858188"/>
                    </a:ext>
                  </a:extLst>
                </a:gridCol>
                <a:gridCol w="1367790">
                  <a:extLst>
                    <a:ext uri="{9D8B030D-6E8A-4147-A177-3AD203B41FA5}">
                      <a16:colId xmlns="" xmlns:a16="http://schemas.microsoft.com/office/drawing/2014/main" val="2736042333"/>
                    </a:ext>
                  </a:extLst>
                </a:gridCol>
                <a:gridCol w="1367790">
                  <a:extLst>
                    <a:ext uri="{9D8B030D-6E8A-4147-A177-3AD203B41FA5}">
                      <a16:colId xmlns="" xmlns:a16="http://schemas.microsoft.com/office/drawing/2014/main" val="4081710512"/>
                    </a:ext>
                  </a:extLst>
                </a:gridCol>
              </a:tblGrid>
              <a:tr h="182880">
                <a:tc>
                  <a:txBody>
                    <a:bodyPr/>
                    <a:lstStyle/>
                    <a:p>
                      <a:pPr algn="ctr" fontAlgn="auto" hangingPunct="1">
                        <a:spcAft>
                          <a:spcPts val="0"/>
                        </a:spcAft>
                      </a:pPr>
                      <a:r>
                        <a:rPr lang="en-GB" sz="1100" dirty="0">
                          <a:solidFill>
                            <a:schemeClr val="tx1"/>
                          </a:solidFill>
                          <a:effectLst/>
                        </a:rPr>
                        <a:t>PBOA</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a:txBody>
                    <a:bodyPr/>
                    <a:lstStyle/>
                    <a:p>
                      <a:pPr algn="ctr" fontAlgn="auto" hangingPunct="1">
                        <a:spcAft>
                          <a:spcPts val="0"/>
                        </a:spcAft>
                      </a:pPr>
                      <a:r>
                        <a:rPr lang="en-GB" sz="1100" dirty="0">
                          <a:solidFill>
                            <a:schemeClr val="tx1"/>
                          </a:solidFill>
                          <a:effectLst/>
                        </a:rPr>
                        <a:t>QBOA</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a:txBody>
                    <a:bodyPr/>
                    <a:lstStyle/>
                    <a:p>
                      <a:pPr algn="ctr" fontAlgn="auto" hangingPunct="1">
                        <a:spcAft>
                          <a:spcPts val="0"/>
                        </a:spcAft>
                      </a:pPr>
                      <a:r>
                        <a:rPr lang="en-GB" sz="1100" dirty="0">
                          <a:solidFill>
                            <a:schemeClr val="tx1"/>
                          </a:solidFill>
                          <a:effectLst/>
                        </a:rPr>
                        <a:t>FIP</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a:txBody>
                    <a:bodyPr/>
                    <a:lstStyle/>
                    <a:p>
                      <a:pPr algn="ctr" fontAlgn="auto" hangingPunct="1">
                        <a:spcAft>
                          <a:spcPts val="0"/>
                        </a:spcAft>
                      </a:pPr>
                      <a:r>
                        <a:rPr lang="en-GB" sz="1100" dirty="0">
                          <a:solidFill>
                            <a:schemeClr val="tx1"/>
                          </a:solidFill>
                          <a:effectLst/>
                        </a:rPr>
                        <a:t>PRBO as per TSC</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a:txBody>
                    <a:bodyPr/>
                    <a:lstStyle/>
                    <a:p>
                      <a:pPr algn="ctr" fontAlgn="auto" hangingPunct="1">
                        <a:spcAft>
                          <a:spcPts val="0"/>
                        </a:spcAft>
                      </a:pPr>
                      <a:r>
                        <a:rPr lang="en-GB" sz="1100" dirty="0">
                          <a:solidFill>
                            <a:schemeClr val="tx1"/>
                          </a:solidFill>
                          <a:effectLst/>
                        </a:rPr>
                        <a:t>PRBO with Mod</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269233584"/>
                  </a:ext>
                </a:extLst>
              </a:tr>
              <a:tr h="182880">
                <a:tc>
                  <a:txBody>
                    <a:bodyPr/>
                    <a:lstStyle/>
                    <a:p>
                      <a:pPr algn="ctr" fontAlgn="auto" hangingPunct="1">
                        <a:spcAft>
                          <a:spcPts val="0"/>
                        </a:spcAft>
                      </a:pPr>
                      <a:r>
                        <a:rPr lang="en-GB" sz="1100" dirty="0">
                          <a:solidFill>
                            <a:schemeClr val="tx1"/>
                          </a:solidFill>
                          <a:effectLst/>
                        </a:rPr>
                        <a:t>490</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fontAlgn="auto" hangingPunct="1">
                        <a:spcAft>
                          <a:spcPts val="0"/>
                        </a:spcAft>
                      </a:pPr>
                      <a:r>
                        <a:rPr lang="en-GB" sz="1100" dirty="0">
                          <a:solidFill>
                            <a:schemeClr val="tx1"/>
                          </a:solidFill>
                          <a:effectLst/>
                        </a:rPr>
                        <a:t>7</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fontAlgn="auto" hangingPunct="1">
                        <a:spcAft>
                          <a:spcPts val="0"/>
                        </a:spcAft>
                      </a:pPr>
                      <a:r>
                        <a:rPr lang="en-GB" sz="1100" dirty="0">
                          <a:solidFill>
                            <a:schemeClr val="tx1"/>
                          </a:solidFill>
                          <a:effectLst/>
                        </a:rPr>
                        <a:t>0</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fontAlgn="auto" hangingPunct="1">
                        <a:spcAft>
                          <a:spcPts val="0"/>
                        </a:spcAft>
                      </a:pPr>
                      <a:r>
                        <a:rPr lang="en-GB" sz="1100" dirty="0">
                          <a:solidFill>
                            <a:schemeClr val="tx1"/>
                          </a:solidFill>
                          <a:effectLst/>
                        </a:rPr>
                        <a:t>490</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fontAlgn="auto" hangingPunct="1">
                        <a:spcAft>
                          <a:spcPts val="0"/>
                        </a:spcAft>
                      </a:pPr>
                      <a:r>
                        <a:rPr lang="en-GB" sz="1100" dirty="0">
                          <a:solidFill>
                            <a:schemeClr val="tx1"/>
                          </a:solidFill>
                          <a:effectLst/>
                        </a:rPr>
                        <a:t>490</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extLst>
                  <a:ext uri="{0D108BD9-81ED-4DB2-BD59-A6C34878D82A}">
                    <a16:rowId xmlns="" xmlns:a16="http://schemas.microsoft.com/office/drawing/2014/main" val="4084596474"/>
                  </a:ext>
                </a:extLst>
              </a:tr>
              <a:tr h="182880">
                <a:tc>
                  <a:txBody>
                    <a:bodyPr/>
                    <a:lstStyle/>
                    <a:p>
                      <a:pPr algn="ctr" fontAlgn="auto" hangingPunct="1">
                        <a:spcAft>
                          <a:spcPts val="0"/>
                        </a:spcAft>
                      </a:pPr>
                      <a:r>
                        <a:rPr lang="en-GB" sz="1100" dirty="0">
                          <a:solidFill>
                            <a:schemeClr val="tx1"/>
                          </a:solidFill>
                          <a:effectLst/>
                        </a:rPr>
                        <a:t>250</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dirty="0">
                          <a:solidFill>
                            <a:schemeClr val="tx1"/>
                          </a:solidFill>
                          <a:effectLst/>
                        </a:rPr>
                        <a:t>6</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a:solidFill>
                            <a:schemeClr val="tx1"/>
                          </a:solidFill>
                          <a:effectLst/>
                        </a:rPr>
                        <a:t>1</a:t>
                      </a:r>
                      <a:endParaRPr lang="en-GB" sz="1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a:solidFill>
                            <a:schemeClr val="tx1"/>
                          </a:solidFill>
                          <a:effectLst/>
                        </a:rPr>
                        <a:t>250</a:t>
                      </a:r>
                      <a:endParaRPr lang="en-GB" sz="1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a:solidFill>
                            <a:schemeClr val="tx1"/>
                          </a:solidFill>
                          <a:effectLst/>
                        </a:rPr>
                        <a:t>250</a:t>
                      </a:r>
                      <a:endParaRPr lang="en-GB" sz="1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extLst>
                  <a:ext uri="{0D108BD9-81ED-4DB2-BD59-A6C34878D82A}">
                    <a16:rowId xmlns="" xmlns:a16="http://schemas.microsoft.com/office/drawing/2014/main" val="1754539451"/>
                  </a:ext>
                </a:extLst>
              </a:tr>
              <a:tr h="182880">
                <a:tc>
                  <a:txBody>
                    <a:bodyPr/>
                    <a:lstStyle/>
                    <a:p>
                      <a:pPr algn="ctr" fontAlgn="auto" hangingPunct="1">
                        <a:spcAft>
                          <a:spcPts val="0"/>
                        </a:spcAft>
                      </a:pPr>
                      <a:r>
                        <a:rPr lang="en-GB" sz="1100" dirty="0">
                          <a:solidFill>
                            <a:schemeClr val="tx1"/>
                          </a:solidFill>
                          <a:effectLst/>
                        </a:rPr>
                        <a:t>120</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dirty="0">
                          <a:solidFill>
                            <a:schemeClr val="tx1"/>
                          </a:solidFill>
                          <a:effectLst/>
                        </a:rPr>
                        <a:t>0.5</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a:solidFill>
                            <a:schemeClr val="tx1"/>
                          </a:solidFill>
                          <a:effectLst/>
                        </a:rPr>
                        <a:t>0</a:t>
                      </a:r>
                      <a:endParaRPr lang="en-GB" sz="1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a:solidFill>
                            <a:schemeClr val="tx1"/>
                          </a:solidFill>
                          <a:effectLst/>
                        </a:rPr>
                        <a:t>250</a:t>
                      </a:r>
                      <a:endParaRPr lang="en-GB" sz="1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a:solidFill>
                            <a:schemeClr val="tx1"/>
                          </a:solidFill>
                          <a:effectLst/>
                        </a:rPr>
                        <a:t>120</a:t>
                      </a:r>
                      <a:endParaRPr lang="en-GB" sz="1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extLst>
                  <a:ext uri="{0D108BD9-81ED-4DB2-BD59-A6C34878D82A}">
                    <a16:rowId xmlns="" xmlns:a16="http://schemas.microsoft.com/office/drawing/2014/main" val="2808768377"/>
                  </a:ext>
                </a:extLst>
              </a:tr>
              <a:tr h="182880">
                <a:tc>
                  <a:txBody>
                    <a:bodyPr/>
                    <a:lstStyle/>
                    <a:p>
                      <a:pPr algn="ctr" fontAlgn="auto" hangingPunct="1">
                        <a:spcAft>
                          <a:spcPts val="0"/>
                        </a:spcAft>
                      </a:pPr>
                      <a:r>
                        <a:rPr lang="en-GB" sz="1100" dirty="0">
                          <a:solidFill>
                            <a:schemeClr val="tx1"/>
                          </a:solidFill>
                          <a:effectLst/>
                        </a:rPr>
                        <a:t>80</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B w="12700" cap="flat" cmpd="sng" algn="ctr">
                      <a:solidFill>
                        <a:schemeClr val="tx1"/>
                      </a:solidFill>
                      <a:prstDash val="sysDot"/>
                      <a:round/>
                      <a:headEnd type="none" w="med" len="med"/>
                      <a:tailEnd type="none" w="med" len="med"/>
                    </a:lnB>
                    <a:noFill/>
                  </a:tcPr>
                </a:tc>
                <a:tc>
                  <a:txBody>
                    <a:bodyPr/>
                    <a:lstStyle/>
                    <a:p>
                      <a:pPr algn="ctr" fontAlgn="auto" hangingPunct="1">
                        <a:spcAft>
                          <a:spcPts val="0"/>
                        </a:spcAft>
                      </a:pPr>
                      <a:r>
                        <a:rPr lang="en-GB" sz="1100" dirty="0">
                          <a:solidFill>
                            <a:schemeClr val="tx1"/>
                          </a:solidFill>
                          <a:effectLst/>
                        </a:rPr>
                        <a:t>3</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B w="12700" cap="flat" cmpd="sng" algn="ctr">
                      <a:solidFill>
                        <a:schemeClr val="tx1"/>
                      </a:solidFill>
                      <a:prstDash val="sysDot"/>
                      <a:round/>
                      <a:headEnd type="none" w="med" len="med"/>
                      <a:tailEnd type="none" w="med" len="med"/>
                    </a:lnB>
                    <a:noFill/>
                  </a:tcPr>
                </a:tc>
                <a:tc>
                  <a:txBody>
                    <a:bodyPr/>
                    <a:lstStyle/>
                    <a:p>
                      <a:pPr algn="ctr" fontAlgn="auto" hangingPunct="1">
                        <a:spcAft>
                          <a:spcPts val="0"/>
                        </a:spcAft>
                      </a:pPr>
                      <a:r>
                        <a:rPr lang="en-GB" sz="1100">
                          <a:solidFill>
                            <a:schemeClr val="tx1"/>
                          </a:solidFill>
                          <a:effectLst/>
                        </a:rPr>
                        <a:t>0</a:t>
                      </a:r>
                      <a:endParaRPr lang="en-GB" sz="1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B w="12700" cap="flat" cmpd="sng" algn="ctr">
                      <a:solidFill>
                        <a:schemeClr val="tx1"/>
                      </a:solidFill>
                      <a:prstDash val="sysDot"/>
                      <a:round/>
                      <a:headEnd type="none" w="med" len="med"/>
                      <a:tailEnd type="none" w="med" len="med"/>
                    </a:lnB>
                    <a:noFill/>
                  </a:tcPr>
                </a:tc>
                <a:tc>
                  <a:txBody>
                    <a:bodyPr/>
                    <a:lstStyle/>
                    <a:p>
                      <a:pPr algn="ctr" fontAlgn="auto" hangingPunct="1">
                        <a:spcAft>
                          <a:spcPts val="0"/>
                        </a:spcAft>
                      </a:pPr>
                      <a:r>
                        <a:rPr lang="en-GB" sz="1100">
                          <a:solidFill>
                            <a:schemeClr val="tx1"/>
                          </a:solidFill>
                          <a:effectLst/>
                        </a:rPr>
                        <a:t>250</a:t>
                      </a:r>
                      <a:endParaRPr lang="en-GB" sz="1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B w="12700" cap="flat" cmpd="sng" algn="ctr">
                      <a:solidFill>
                        <a:schemeClr val="tx1"/>
                      </a:solidFill>
                      <a:prstDash val="sysDot"/>
                      <a:round/>
                      <a:headEnd type="none" w="med" len="med"/>
                      <a:tailEnd type="none" w="med" len="med"/>
                    </a:lnB>
                    <a:noFill/>
                  </a:tcPr>
                </a:tc>
                <a:tc>
                  <a:txBody>
                    <a:bodyPr/>
                    <a:lstStyle/>
                    <a:p>
                      <a:pPr algn="ctr" fontAlgn="auto" hangingPunct="1">
                        <a:spcAft>
                          <a:spcPts val="0"/>
                        </a:spcAft>
                      </a:pPr>
                      <a:r>
                        <a:rPr lang="en-GB" sz="1100" dirty="0">
                          <a:solidFill>
                            <a:schemeClr val="tx1"/>
                          </a:solidFill>
                          <a:effectLst/>
                        </a:rPr>
                        <a:t>80</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B w="12700" cap="flat" cmpd="sng" algn="ctr">
                      <a:solidFill>
                        <a:schemeClr val="tx1"/>
                      </a:solidFill>
                      <a:prstDash val="sysDot"/>
                      <a:round/>
                      <a:headEnd type="none" w="med" len="med"/>
                      <a:tailEnd type="none" w="med" len="med"/>
                    </a:lnB>
                    <a:noFill/>
                  </a:tcPr>
                </a:tc>
                <a:extLst>
                  <a:ext uri="{0D108BD9-81ED-4DB2-BD59-A6C34878D82A}">
                    <a16:rowId xmlns="" xmlns:a16="http://schemas.microsoft.com/office/drawing/2014/main" val="1212524602"/>
                  </a:ext>
                </a:extLst>
              </a:tr>
              <a:tr h="182880">
                <a:tc>
                  <a:txBody>
                    <a:bodyPr/>
                    <a:lstStyle/>
                    <a:p>
                      <a:pPr algn="ctr" fontAlgn="auto" hangingPunct="1">
                        <a:spcAft>
                          <a:spcPts val="0"/>
                        </a:spcAft>
                      </a:pPr>
                      <a:r>
                        <a:rPr lang="en-GB" sz="1100" dirty="0">
                          <a:solidFill>
                            <a:schemeClr val="tx1"/>
                          </a:solidFill>
                          <a:effectLst/>
                        </a:rPr>
                        <a:t>35</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ysDot"/>
                      <a:round/>
                      <a:headEnd type="none" w="med" len="med"/>
                      <a:tailEnd type="none" w="med" len="med"/>
                    </a:lnT>
                    <a:noFill/>
                  </a:tcPr>
                </a:tc>
                <a:tc>
                  <a:txBody>
                    <a:bodyPr/>
                    <a:lstStyle/>
                    <a:p>
                      <a:pPr algn="ctr" fontAlgn="auto" hangingPunct="1">
                        <a:spcAft>
                          <a:spcPts val="0"/>
                        </a:spcAft>
                      </a:pPr>
                      <a:r>
                        <a:rPr lang="en-GB" sz="1100" dirty="0">
                          <a:solidFill>
                            <a:schemeClr val="tx1"/>
                          </a:solidFill>
                          <a:effectLst/>
                        </a:rPr>
                        <a:t>-4</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ysDot"/>
                      <a:round/>
                      <a:headEnd type="none" w="med" len="med"/>
                      <a:tailEnd type="none" w="med" len="med"/>
                    </a:lnT>
                    <a:noFill/>
                  </a:tcPr>
                </a:tc>
                <a:tc>
                  <a:txBody>
                    <a:bodyPr/>
                    <a:lstStyle/>
                    <a:p>
                      <a:pPr algn="ctr" fontAlgn="auto" hangingPunct="1">
                        <a:spcAft>
                          <a:spcPts val="0"/>
                        </a:spcAft>
                      </a:pPr>
                      <a:r>
                        <a:rPr lang="en-GB" sz="1100" dirty="0">
                          <a:solidFill>
                            <a:schemeClr val="tx1"/>
                          </a:solidFill>
                          <a:effectLst/>
                        </a:rPr>
                        <a:t>0</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ysDot"/>
                      <a:round/>
                      <a:headEnd type="none" w="med" len="med"/>
                      <a:tailEnd type="none" w="med" len="med"/>
                    </a:lnT>
                    <a:noFill/>
                  </a:tcPr>
                </a:tc>
                <a:tc>
                  <a:txBody>
                    <a:bodyPr/>
                    <a:lstStyle/>
                    <a:p>
                      <a:pPr algn="ctr" fontAlgn="auto" hangingPunct="1">
                        <a:spcAft>
                          <a:spcPts val="0"/>
                        </a:spcAft>
                      </a:pPr>
                      <a:r>
                        <a:rPr lang="en-GB" sz="1100" dirty="0">
                          <a:solidFill>
                            <a:schemeClr val="tx1"/>
                          </a:solidFill>
                          <a:effectLst/>
                          <a:highlight>
                            <a:srgbClr val="FFFF00"/>
                          </a:highlight>
                        </a:rPr>
                        <a:t>250</a:t>
                      </a:r>
                      <a:endParaRPr lang="en-GB" sz="1000" dirty="0">
                        <a:solidFill>
                          <a:schemeClr val="tx1"/>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ysDot"/>
                      <a:round/>
                      <a:headEnd type="none" w="med" len="med"/>
                      <a:tailEnd type="none" w="med" len="med"/>
                    </a:lnT>
                    <a:noFill/>
                  </a:tcPr>
                </a:tc>
                <a:tc>
                  <a:txBody>
                    <a:bodyPr/>
                    <a:lstStyle/>
                    <a:p>
                      <a:pPr algn="ctr" fontAlgn="auto" hangingPunct="1">
                        <a:spcAft>
                          <a:spcPts val="0"/>
                        </a:spcAft>
                      </a:pPr>
                      <a:r>
                        <a:rPr lang="en-GB" sz="1100" dirty="0">
                          <a:solidFill>
                            <a:schemeClr val="tx1"/>
                          </a:solidFill>
                          <a:effectLst/>
                          <a:highlight>
                            <a:srgbClr val="FFFF00"/>
                          </a:highlight>
                        </a:rPr>
                        <a:t>35</a:t>
                      </a:r>
                      <a:endParaRPr lang="en-GB" sz="1000" dirty="0">
                        <a:solidFill>
                          <a:schemeClr val="tx1"/>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ysDot"/>
                      <a:round/>
                      <a:headEnd type="none" w="med" len="med"/>
                      <a:tailEnd type="none" w="med" len="med"/>
                    </a:lnT>
                    <a:noFill/>
                  </a:tcPr>
                </a:tc>
                <a:extLst>
                  <a:ext uri="{0D108BD9-81ED-4DB2-BD59-A6C34878D82A}">
                    <a16:rowId xmlns="" xmlns:a16="http://schemas.microsoft.com/office/drawing/2014/main" val="3406989494"/>
                  </a:ext>
                </a:extLst>
              </a:tr>
              <a:tr h="182880">
                <a:tc>
                  <a:txBody>
                    <a:bodyPr/>
                    <a:lstStyle/>
                    <a:p>
                      <a:pPr algn="ctr" fontAlgn="auto" hangingPunct="1">
                        <a:spcAft>
                          <a:spcPts val="0"/>
                        </a:spcAft>
                      </a:pPr>
                      <a:r>
                        <a:rPr lang="en-GB" sz="1100">
                          <a:solidFill>
                            <a:schemeClr val="tx1"/>
                          </a:solidFill>
                          <a:effectLst/>
                        </a:rPr>
                        <a:t>30</a:t>
                      </a:r>
                      <a:endParaRPr lang="en-GB" sz="1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a:solidFill>
                            <a:schemeClr val="tx1"/>
                          </a:solidFill>
                          <a:effectLst/>
                        </a:rPr>
                        <a:t>-8</a:t>
                      </a:r>
                      <a:endParaRPr lang="en-GB" sz="1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dirty="0">
                          <a:solidFill>
                            <a:schemeClr val="tx1"/>
                          </a:solidFill>
                          <a:effectLst/>
                        </a:rPr>
                        <a:t>0</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dirty="0">
                          <a:solidFill>
                            <a:schemeClr val="tx1"/>
                          </a:solidFill>
                          <a:effectLst/>
                          <a:highlight>
                            <a:srgbClr val="FFFF00"/>
                          </a:highlight>
                        </a:rPr>
                        <a:t>250</a:t>
                      </a:r>
                      <a:endParaRPr lang="en-GB" sz="1000" dirty="0">
                        <a:solidFill>
                          <a:schemeClr val="tx1"/>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dirty="0">
                          <a:solidFill>
                            <a:schemeClr val="tx1"/>
                          </a:solidFill>
                          <a:effectLst/>
                          <a:highlight>
                            <a:srgbClr val="FFFF00"/>
                          </a:highlight>
                        </a:rPr>
                        <a:t>30</a:t>
                      </a:r>
                      <a:endParaRPr lang="en-GB" sz="1000" dirty="0">
                        <a:solidFill>
                          <a:schemeClr val="tx1"/>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extLst>
                  <a:ext uri="{0D108BD9-81ED-4DB2-BD59-A6C34878D82A}">
                    <a16:rowId xmlns="" xmlns:a16="http://schemas.microsoft.com/office/drawing/2014/main" val="3482551081"/>
                  </a:ext>
                </a:extLst>
              </a:tr>
              <a:tr h="182880">
                <a:tc>
                  <a:txBody>
                    <a:bodyPr/>
                    <a:lstStyle/>
                    <a:p>
                      <a:pPr algn="ctr" fontAlgn="auto" hangingPunct="1">
                        <a:spcAft>
                          <a:spcPts val="0"/>
                        </a:spcAft>
                      </a:pPr>
                      <a:r>
                        <a:rPr lang="en-GB" sz="1100">
                          <a:solidFill>
                            <a:schemeClr val="tx1"/>
                          </a:solidFill>
                          <a:effectLst/>
                        </a:rPr>
                        <a:t>29</a:t>
                      </a:r>
                      <a:endParaRPr lang="en-GB" sz="1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a:solidFill>
                            <a:schemeClr val="tx1"/>
                          </a:solidFill>
                          <a:effectLst/>
                        </a:rPr>
                        <a:t>-0.5</a:t>
                      </a:r>
                      <a:endParaRPr lang="en-GB" sz="1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dirty="0">
                          <a:solidFill>
                            <a:schemeClr val="tx1"/>
                          </a:solidFill>
                          <a:effectLst/>
                        </a:rPr>
                        <a:t>0</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dirty="0">
                          <a:solidFill>
                            <a:schemeClr val="tx1"/>
                          </a:solidFill>
                          <a:effectLst/>
                          <a:highlight>
                            <a:srgbClr val="FFFF00"/>
                          </a:highlight>
                        </a:rPr>
                        <a:t>250</a:t>
                      </a:r>
                      <a:endParaRPr lang="en-GB" sz="1000" dirty="0">
                        <a:solidFill>
                          <a:schemeClr val="tx1"/>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dirty="0">
                          <a:solidFill>
                            <a:schemeClr val="tx1"/>
                          </a:solidFill>
                          <a:effectLst/>
                          <a:highlight>
                            <a:srgbClr val="FFFF00"/>
                          </a:highlight>
                        </a:rPr>
                        <a:t>29</a:t>
                      </a:r>
                      <a:endParaRPr lang="en-GB" sz="1000" dirty="0">
                        <a:solidFill>
                          <a:schemeClr val="tx1"/>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extLst>
                  <a:ext uri="{0D108BD9-81ED-4DB2-BD59-A6C34878D82A}">
                    <a16:rowId xmlns="" xmlns:a16="http://schemas.microsoft.com/office/drawing/2014/main" val="2282865355"/>
                  </a:ext>
                </a:extLst>
              </a:tr>
              <a:tr h="182880">
                <a:tc>
                  <a:txBody>
                    <a:bodyPr/>
                    <a:lstStyle/>
                    <a:p>
                      <a:pPr algn="ctr" fontAlgn="auto" hangingPunct="1">
                        <a:spcAft>
                          <a:spcPts val="0"/>
                        </a:spcAft>
                      </a:pPr>
                      <a:r>
                        <a:rPr lang="en-GB" sz="1100">
                          <a:solidFill>
                            <a:schemeClr val="tx1"/>
                          </a:solidFill>
                          <a:effectLst/>
                        </a:rPr>
                        <a:t>27</a:t>
                      </a:r>
                      <a:endParaRPr lang="en-GB" sz="1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a:solidFill>
                            <a:schemeClr val="tx1"/>
                          </a:solidFill>
                          <a:effectLst/>
                        </a:rPr>
                        <a:t>-3</a:t>
                      </a:r>
                      <a:endParaRPr lang="en-GB" sz="1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dirty="0">
                          <a:solidFill>
                            <a:schemeClr val="tx1"/>
                          </a:solidFill>
                          <a:effectLst/>
                        </a:rPr>
                        <a:t>0</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dirty="0">
                          <a:solidFill>
                            <a:schemeClr val="tx1"/>
                          </a:solidFill>
                          <a:effectLst/>
                          <a:highlight>
                            <a:srgbClr val="FFFF00"/>
                          </a:highlight>
                        </a:rPr>
                        <a:t>250</a:t>
                      </a:r>
                      <a:endParaRPr lang="en-GB" sz="1000" dirty="0">
                        <a:solidFill>
                          <a:schemeClr val="tx1"/>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dirty="0">
                          <a:solidFill>
                            <a:schemeClr val="tx1"/>
                          </a:solidFill>
                          <a:effectLst/>
                          <a:highlight>
                            <a:srgbClr val="FFFF00"/>
                          </a:highlight>
                        </a:rPr>
                        <a:t>27</a:t>
                      </a:r>
                      <a:endParaRPr lang="en-GB" sz="1000" dirty="0">
                        <a:solidFill>
                          <a:schemeClr val="tx1"/>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extLst>
                  <a:ext uri="{0D108BD9-81ED-4DB2-BD59-A6C34878D82A}">
                    <a16:rowId xmlns="" xmlns:a16="http://schemas.microsoft.com/office/drawing/2014/main" val="471394481"/>
                  </a:ext>
                </a:extLst>
              </a:tr>
              <a:tr h="182880">
                <a:tc>
                  <a:txBody>
                    <a:bodyPr/>
                    <a:lstStyle/>
                    <a:p>
                      <a:pPr algn="ctr" fontAlgn="auto" hangingPunct="1">
                        <a:spcAft>
                          <a:spcPts val="0"/>
                        </a:spcAft>
                      </a:pPr>
                      <a:r>
                        <a:rPr lang="en-GB" sz="1100">
                          <a:solidFill>
                            <a:schemeClr val="tx1"/>
                          </a:solidFill>
                          <a:effectLst/>
                        </a:rPr>
                        <a:t>-2</a:t>
                      </a:r>
                      <a:endParaRPr lang="en-GB" sz="1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a:solidFill>
                            <a:schemeClr val="tx1"/>
                          </a:solidFill>
                          <a:effectLst/>
                        </a:rPr>
                        <a:t>-1.5</a:t>
                      </a:r>
                      <a:endParaRPr lang="en-GB" sz="1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dirty="0">
                          <a:solidFill>
                            <a:schemeClr val="tx1"/>
                          </a:solidFill>
                          <a:effectLst/>
                        </a:rPr>
                        <a:t>0</a:t>
                      </a:r>
                      <a:endParaRPr lang="en-GB" sz="1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dirty="0">
                          <a:solidFill>
                            <a:schemeClr val="tx1"/>
                          </a:solidFill>
                          <a:effectLst/>
                          <a:highlight>
                            <a:srgbClr val="FFFF00"/>
                          </a:highlight>
                        </a:rPr>
                        <a:t>250</a:t>
                      </a:r>
                      <a:endParaRPr lang="en-GB" sz="1000" dirty="0">
                        <a:solidFill>
                          <a:schemeClr val="tx1"/>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tc>
                  <a:txBody>
                    <a:bodyPr/>
                    <a:lstStyle/>
                    <a:p>
                      <a:pPr algn="ctr" fontAlgn="auto" hangingPunct="1">
                        <a:spcAft>
                          <a:spcPts val="0"/>
                        </a:spcAft>
                      </a:pPr>
                      <a:r>
                        <a:rPr lang="en-GB" sz="1100" dirty="0">
                          <a:solidFill>
                            <a:schemeClr val="tx1"/>
                          </a:solidFill>
                          <a:effectLst/>
                          <a:highlight>
                            <a:srgbClr val="FFFF00"/>
                          </a:highlight>
                        </a:rPr>
                        <a:t>-2</a:t>
                      </a:r>
                      <a:endParaRPr lang="en-GB" sz="1000" dirty="0">
                        <a:solidFill>
                          <a:schemeClr val="tx1"/>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oFill/>
                  </a:tcPr>
                </a:tc>
                <a:extLst>
                  <a:ext uri="{0D108BD9-81ED-4DB2-BD59-A6C34878D82A}">
                    <a16:rowId xmlns="" xmlns:a16="http://schemas.microsoft.com/office/drawing/2014/main" val="3245409792"/>
                  </a:ext>
                </a:extLst>
              </a:tr>
            </a:tbl>
          </a:graphicData>
        </a:graphic>
      </p:graphicFrame>
    </p:spTree>
    <p:extLst>
      <p:ext uri="{BB962C8B-B14F-4D97-AF65-F5344CB8AC3E}">
        <p14:creationId xmlns:p14="http://schemas.microsoft.com/office/powerpoint/2010/main" val="1189483444"/>
      </p:ext>
    </p:extLst>
  </p:cSld>
  <p:clrMapOvr>
    <a:masterClrMapping/>
  </p:clrMapOvr>
</p:sld>
</file>

<file path=ppt/theme/theme1.xml><?xml version="1.0" encoding="utf-8"?>
<a:theme xmlns:a="http://schemas.openxmlformats.org/drawingml/2006/main" name="PPB">
  <a:themeElements>
    <a:clrScheme name="NIE Energy PPB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NIE Energy PPB">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1"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1"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NIE Energy PPB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IE Energy PPB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IE Energy PPB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IE Energy PPB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IE Energy PPB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IE Energy PPB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IE Energy PPB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PB" id="{E1AE3620-5CF0-488F-BADC-1976C37B7291}" vid="{B0352BB0-1EBE-416C-87AD-160C233182CB}"/>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ab7cdb7554d4997ae876b11632fa575 xmlns="3cada6dc-2705-46ed-bab2-0b2cd6d935ca">
      <Terms xmlns="http://schemas.microsoft.com/office/infopath/2007/PartnerControls"/>
    </iab7cdb7554d4997ae876b11632fa575>
    <Mod_x0020_Id xmlns="83dee237-e653-49f0-9104-674b0aa2bf9b">Mod_01_20</Mod_x0020_Id>
    <WG_x0020_Link xmlns="83dee237-e653-49f0-9104-674b0aa2bf9b">
      <Url xsi:nil="true"/>
      <Description xsi:nil="true"/>
    </WG_x0020_Link>
    <Working_x0020_Group xmlns="83dee237-e653-49f0-9104-674b0aa2bf9b">Working Group 1</Working_x0020_Group>
    <Market xmlns="83dee237-e653-49f0-9104-674b0aa2bf9b">Balancing Market</Market>
    <Doc_x0020_Type xmlns="83dee237-e653-49f0-9104-674b0aa2bf9b">Mod  ID</Doc_x0020_Type>
    <TaxCatchAll xmlns="3cada6dc-2705-46ed-bab2-0b2cd6d935ca"/>
    <Document_x0020_Type xmlns="83dee237-e653-49f0-9104-674b0aa2bf9b">Presentations</Document_x0020_Type>
    <Meeting_x0020_No xmlns="83dee237-e653-49f0-9104-674b0aa2bf9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A86811831C6F943A75C3AB05CFC8DA5" ma:contentTypeVersion="8" ma:contentTypeDescription="Create a new document." ma:contentTypeScope="" ma:versionID="ba0a06c00c310ddb2a6124fd16571143">
  <xsd:schema xmlns:xsd="http://www.w3.org/2001/XMLSchema" xmlns:xs="http://www.w3.org/2001/XMLSchema" xmlns:p="http://schemas.microsoft.com/office/2006/metadata/properties" xmlns:ns2="3cada6dc-2705-46ed-bab2-0b2cd6d935ca" xmlns:ns3="83dee237-e653-49f0-9104-674b0aa2bf9b" targetNamespace="http://schemas.microsoft.com/office/2006/metadata/properties" ma:root="true" ma:fieldsID="3a231f9517ffd97219e830d1070dcc23" ns2:_="" ns3:_="">
    <xsd:import namespace="3cada6dc-2705-46ed-bab2-0b2cd6d935ca"/>
    <xsd:import namespace="83dee237-e653-49f0-9104-674b0aa2bf9b"/>
    <xsd:element name="properties">
      <xsd:complexType>
        <xsd:sequence>
          <xsd:element name="documentManagement">
            <xsd:complexType>
              <xsd:all>
                <xsd:element ref="ns2:iab7cdb7554d4997ae876b11632fa575" minOccurs="0"/>
                <xsd:element ref="ns2:TaxCatchAll" minOccurs="0"/>
                <xsd:element ref="ns2:TaxCatchAllLabel" minOccurs="0"/>
                <xsd:element ref="ns3:Document_x0020_Type" minOccurs="0"/>
                <xsd:element ref="ns3:Market"/>
                <xsd:element ref="ns3:Mod_x0020_Id" minOccurs="0"/>
                <xsd:element ref="ns3:Meeting_x0020_No" minOccurs="0"/>
                <xsd:element ref="ns3:Doc_x0020_Type" minOccurs="0"/>
                <xsd:element ref="ns3:WG_x0020_Link" minOccurs="0"/>
                <xsd:element ref="ns3:Working_x0020_Group"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ada6dc-2705-46ed-bab2-0b2cd6d935ca" elementFormDefault="qualified">
    <xsd:import namespace="http://schemas.microsoft.com/office/2006/documentManagement/types"/>
    <xsd:import namespace="http://schemas.microsoft.com/office/infopath/2007/PartnerControls"/>
    <xsd:element name="iab7cdb7554d4997ae876b11632fa575" ma:index="8" nillable="true" ma:taxonomy="true" ma:internalName="iab7cdb7554d4997ae876b11632fa575" ma:taxonomyFieldName="File_x0020_Category" ma:displayName="File Category" ma:default="" ma:fieldId="{2ab7cdb7-554d-4997-ae87-6b11632fa575}" ma:taxonomyMulti="true" ma:sspId="bba0571d-0b8e-466e-908c-4c59ad63fd5c" ma:termSetId="d6e1f201-92b0-484d-8c3e-6dc5f6daf183"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c5c619c4-3b62-4197-a5dd-cc1647151811}" ma:internalName="TaxCatchAll" ma:showField="CatchAllData" ma:web="163ea899-1ba7-4893-aeeb-6935f5518c47">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c5c619c4-3b62-4197-a5dd-cc1647151811}" ma:internalName="TaxCatchAllLabel" ma:readOnly="true" ma:showField="CatchAllDataLabel" ma:web="163ea899-1ba7-4893-aeeb-6935f5518c4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3dee237-e653-49f0-9104-674b0aa2bf9b" elementFormDefault="qualified">
    <xsd:import namespace="http://schemas.microsoft.com/office/2006/documentManagement/types"/>
    <xsd:import namespace="http://schemas.microsoft.com/office/infopath/2007/PartnerControls"/>
    <xsd:element name="Document_x0020_Type" ma:index="12" nillable="true" ma:displayName="Document Type" ma:format="Dropdown" ma:internalName="Document_x0020_Type">
      <xsd:simpleType>
        <xsd:restriction base="dms:Choice">
          <xsd:enumeration value="Actions log"/>
          <xsd:enumeration value="Agenda"/>
          <xsd:enumeration value="Archive"/>
          <xsd:enumeration value="Final Recommendation Report"/>
          <xsd:enumeration value="Working Group Report"/>
          <xsd:enumeration value="General Documents"/>
          <xsd:enumeration value="Meeting Docs"/>
          <xsd:enumeration value="Meeting Notes"/>
          <xsd:enumeration value="Minutes"/>
          <xsd:enumeration value="Mod proposal outcome"/>
          <xsd:enumeration value="New Mods"/>
          <xsd:enumeration value="Presentations"/>
          <xsd:enumeration value="RA Decision Letters"/>
          <xsd:enumeration value="RA Semo Meeting"/>
          <xsd:enumeration value="SEMO Update"/>
          <xsd:enumeration value="Team Meetings"/>
          <xsd:enumeration value="Trackers"/>
          <xsd:enumeration value="Withdrawal notification"/>
        </xsd:restriction>
      </xsd:simpleType>
    </xsd:element>
    <xsd:element name="Market" ma:index="13" ma:displayName="Market" ma:format="Dropdown" ma:internalName="Market">
      <xsd:simpleType>
        <xsd:restriction base="dms:Choice">
          <xsd:enumeration value="Balancing Market"/>
          <xsd:enumeration value="Capacity Market"/>
          <xsd:enumeration value="SEMOpx Market"/>
        </xsd:restriction>
      </xsd:simpleType>
    </xsd:element>
    <xsd:element name="Mod_x0020_Id" ma:index="14" nillable="true" ma:displayName="Mod Id" ma:format="Dropdown" ma:internalName="Mod_x0020_Id">
      <xsd:simpleType>
        <xsd:restriction base="dms:Choice">
          <xsd:enumeration value="Mod_01_20"/>
          <xsd:enumeration value="Mod_02_20"/>
          <xsd:enumeration value="Mod_03_20"/>
          <xsd:enumeration value="Mod_04_20"/>
          <xsd:enumeration value="Mod_05_20"/>
          <xsd:enumeration value="Mod_06_20"/>
          <xsd:enumeration value="Mod_07_20"/>
          <xsd:enumeration value="Mod_08_20"/>
          <xsd:enumeration value="Mod_09_20"/>
          <xsd:enumeration value="Mod_10_20"/>
          <xsd:enumeration value="Mod_11_20"/>
          <xsd:enumeration value="Mod_12_20"/>
          <xsd:enumeration value="Mod_13_20"/>
          <xsd:enumeration value="Mod_14_20"/>
          <xsd:enumeration value="Mod_15_20"/>
          <xsd:enumeration value="Mod_16_20"/>
          <xsd:enumeration value="Mod_17_20"/>
          <xsd:enumeration value="Mod_18_20"/>
          <xsd:enumeration value="Mod_19_20"/>
          <xsd:enumeration value="Mod_20_20"/>
          <xsd:enumeration value="Mod_21_20"/>
          <xsd:enumeration value="Mod_22_20"/>
          <xsd:enumeration value="Mod_23_20"/>
          <xsd:enumeration value="Mod_24_20"/>
          <xsd:enumeration value="Mod_25_20"/>
          <xsd:enumeration value="Mod_26_20"/>
          <xsd:enumeration value="Mod_27_20"/>
          <xsd:enumeration value="Mod_28_20"/>
          <xsd:enumeration value="Mod_29_20"/>
          <xsd:enumeration value="Mod_30_20"/>
          <xsd:enumeration value="Mod_31_20"/>
          <xsd:enumeration value="Mod_32_20"/>
          <xsd:enumeration value="Mod_33_20"/>
          <xsd:enumeration value="Mod_34_20"/>
          <xsd:enumeration value="Mod_35_20"/>
          <xsd:enumeration value="Mod_36_20"/>
          <xsd:enumeration value="Mod_37_20"/>
          <xsd:enumeration value="Mod_38_20"/>
          <xsd:enumeration value="Mod_39_20"/>
          <xsd:enumeration value="Mod_40_20"/>
          <xsd:enumeration value="CMC_01_20"/>
          <xsd:enumeration value="CMC_02_20"/>
          <xsd:enumeration value="CMC_03_20"/>
          <xsd:enumeration value="CMC_04_20"/>
          <xsd:enumeration value="CMC_05_20"/>
          <xsd:enumeration value="CMC_06_20"/>
          <xsd:enumeration value="CMC_07_20"/>
          <xsd:enumeration value="CMC_08_20"/>
          <xsd:enumeration value="CMC_09_20"/>
          <xsd:enumeration value="CMC_10_20"/>
          <xsd:enumeration value="CMC_11_20"/>
          <xsd:enumeration value="CMC_12_20"/>
          <xsd:enumeration value="CMC_13_20"/>
          <xsd:enumeration value="CMC_14_20"/>
          <xsd:enumeration value="CMC_15_20"/>
          <xsd:enumeration value="CMC_16_20"/>
          <xsd:enumeration value="CMC_17_20"/>
          <xsd:enumeration value="CMC_18_20"/>
          <xsd:enumeration value="CMC_19_20"/>
          <xsd:enumeration value="CMC_20_20"/>
          <xsd:enumeration value="SPX_01_20"/>
          <xsd:enumeration value="SPX_02_20"/>
          <xsd:enumeration value="SPX_03_20"/>
          <xsd:enumeration value="SPX_04_20"/>
          <xsd:enumeration value="SPX_05_20"/>
          <xsd:enumeration value="SPX_06_20"/>
          <xsd:enumeration value="SPX_07_20"/>
          <xsd:enumeration value="SPX_08_20"/>
          <xsd:enumeration value="SPX_09_20"/>
          <xsd:enumeration value="SPX_10_20"/>
          <xsd:enumeration value="SPX_01_18"/>
          <xsd:enumeration value="SPX_02_18"/>
          <xsd:enumeration value="SPX_03_18"/>
          <xsd:enumeration value="SPX_04_18"/>
          <xsd:enumeration value="SPX_05_18"/>
          <xsd:enumeration value="SPX_06_18"/>
          <xsd:enumeration value="SPX_07_18"/>
          <xsd:enumeration value="SPX_08_18"/>
          <xsd:enumeration value="SPX_09_18"/>
          <xsd:enumeration value="SPX_10_18"/>
          <xsd:enumeration value="MCF_01"/>
          <xsd:enumeration value="MCF_02"/>
          <xsd:enumeration value="MCF_03"/>
          <xsd:enumeration value="MCF_04"/>
          <xsd:enumeration value="MCF_05"/>
          <xsd:enumeration value="MCF_06"/>
          <xsd:enumeration value="MCF_07"/>
          <xsd:enumeration value="MOD_01_18"/>
          <xsd:enumeration value="MOD_02_18"/>
          <xsd:enumeration value="MOD_03_18"/>
          <xsd:enumeration value="MOD_04_18"/>
          <xsd:enumeration value="MOD_05_18"/>
          <xsd:enumeration value="MOD_06_18"/>
          <xsd:enumeration value="MOD_07_18"/>
          <xsd:enumeration value="MOD_08_18"/>
          <xsd:enumeration value="MOD_09_18"/>
          <xsd:enumeration value="MOD_10_18"/>
          <xsd:enumeration value="MOD_11_18"/>
          <xsd:enumeration value="MOD_12_18"/>
          <xsd:enumeration value="MOD_13_18"/>
          <xsd:enumeration value="MOD_14_18"/>
          <xsd:enumeration value="Mod_15_18"/>
          <xsd:enumeration value="Mod_16_18"/>
          <xsd:enumeration value="Mod_17_18"/>
          <xsd:enumeration value="Mod_18_18"/>
          <xsd:enumeration value="Mod_19_18"/>
          <xsd:enumeration value="Mod_20_18"/>
          <xsd:enumeration value="Mod_21_18"/>
          <xsd:enumeration value="Mod_22_18"/>
          <xsd:enumeration value="Mod_23_18"/>
          <xsd:enumeration value="Mod_24_18"/>
          <xsd:enumeration value="Mod_25_18"/>
          <xsd:enumeration value="Mod_26_18"/>
          <xsd:enumeration value="Mod_27_18"/>
          <xsd:enumeration value="Mod_28_18"/>
          <xsd:enumeration value="Mod_29_18"/>
          <xsd:enumeration value="Mod_30_18"/>
          <xsd:enumeration value="Mod_31_18"/>
          <xsd:enumeration value="Mod_32_18"/>
          <xsd:enumeration value="Mod_33_18"/>
          <xsd:enumeration value="Mod_34_18"/>
          <xsd:enumeration value="Mod_35_18"/>
          <xsd:enumeration value="Mod_36_18"/>
          <xsd:enumeration value="Mod_37_18"/>
          <xsd:enumeration value="Mod_38_18"/>
          <xsd:enumeration value="Mod_1_19"/>
          <xsd:enumeration value="Mod_2_19"/>
          <xsd:enumeration value="Mod_3_19"/>
          <xsd:enumeration value="Mod_4_19"/>
          <xsd:enumeration value="Mod_5_19"/>
          <xsd:enumeration value="Mod_6_19"/>
          <xsd:enumeration value="Mod_7_19"/>
          <xsd:enumeration value="Mod_8_19"/>
          <xsd:enumeration value="Mod_9_19"/>
          <xsd:enumeration value="Mod_10_19"/>
          <xsd:enumeration value="Mod_11_19"/>
          <xsd:enumeration value="Mod_12_19"/>
          <xsd:enumeration value="Mod_13_19"/>
          <xsd:enumeration value="Mod_14_19"/>
          <xsd:enumeration value="Mod_15_19"/>
          <xsd:enumeration value="Mod_16_19"/>
          <xsd:enumeration value="Mod_17_19"/>
          <xsd:enumeration value="Mod_18_19"/>
          <xsd:enumeration value="Mod_19_19"/>
          <xsd:enumeration value="Mod_20_19"/>
          <xsd:enumeration value="Mod_21_19"/>
          <xsd:enumeration value="Mod_22_19"/>
          <xsd:enumeration value="Mod_23_19"/>
          <xsd:enumeration value="Mod_24_19"/>
          <xsd:enumeration value="Mod_25_19"/>
          <xsd:enumeration value="Mod_26_19"/>
          <xsd:enumeration value="Mod_27_19"/>
          <xsd:enumeration value="Mod_28_19"/>
          <xsd:enumeration value="Mod_29_19"/>
          <xsd:enumeration value="Mod_30_19"/>
          <xsd:enumeration value="Mod_31_19"/>
          <xsd:enumeration value="Mod_32_19"/>
          <xsd:enumeration value="Mod_33_19"/>
          <xsd:enumeration value="Mod_34_19"/>
          <xsd:enumeration value="Mod_35_19"/>
          <xsd:enumeration value="Mod_36_19"/>
          <xsd:enumeration value="Mod_37_19"/>
          <xsd:enumeration value="Mod_38_19"/>
          <xsd:enumeration value="Mod_39_19"/>
          <xsd:enumeration value="Mod_40_19"/>
        </xsd:restriction>
      </xsd:simpleType>
    </xsd:element>
    <xsd:element name="Meeting_x0020_No" ma:index="15" nillable="true" ma:displayName="Meeting No" ma:format="Dropdown" ma:internalName="Meeting_x0020_No">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3"/>
          <xsd:enumeration value="14"/>
          <xsd:enumeration value="15"/>
          <xsd:enumeration value="16"/>
          <xsd:enumeration value="17"/>
          <xsd:enumeration value="18"/>
          <xsd:enumeration value="19"/>
          <xsd:enumeration value="20"/>
          <xsd:enumeration value="21"/>
          <xsd:enumeration value="22"/>
          <xsd:enumeration value="23"/>
          <xsd:enumeration value="24"/>
          <xsd:enumeration value="25"/>
          <xsd:enumeration value="26"/>
          <xsd:enumeration value="27"/>
          <xsd:enumeration value="28"/>
          <xsd:enumeration value="29"/>
          <xsd:enumeration value="30"/>
          <xsd:enumeration value="31"/>
          <xsd:enumeration value="32"/>
          <xsd:enumeration value="33"/>
          <xsd:enumeration value="34"/>
          <xsd:enumeration value="35"/>
          <xsd:enumeration value="36"/>
          <xsd:enumeration value="37"/>
          <xsd:enumeration value="38"/>
          <xsd:enumeration value="39"/>
          <xsd:enumeration value="40"/>
          <xsd:enumeration value="41"/>
          <xsd:enumeration value="42"/>
          <xsd:enumeration value="43"/>
          <xsd:enumeration value="44"/>
          <xsd:enumeration value="45"/>
          <xsd:enumeration value="46"/>
          <xsd:enumeration value="47"/>
          <xsd:enumeration value="48"/>
          <xsd:enumeration value="49"/>
          <xsd:enumeration value="50"/>
          <xsd:enumeration value="51"/>
          <xsd:enumeration value="52"/>
          <xsd:enumeration value="53"/>
          <xsd:enumeration value="54"/>
          <xsd:enumeration value="55"/>
          <xsd:enumeration value="56"/>
          <xsd:enumeration value="57"/>
          <xsd:enumeration value="58"/>
          <xsd:enumeration value="59"/>
          <xsd:enumeration value="60"/>
          <xsd:enumeration value="61"/>
          <xsd:enumeration value="62"/>
          <xsd:enumeration value="63"/>
          <xsd:enumeration value="64"/>
          <xsd:enumeration value="65"/>
          <xsd:enumeration value="66"/>
          <xsd:enumeration value="67"/>
          <xsd:enumeration value="68"/>
          <xsd:enumeration value="69"/>
          <xsd:enumeration value="70"/>
          <xsd:enumeration value="71"/>
          <xsd:enumeration value="72"/>
          <xsd:enumeration value="73"/>
          <xsd:enumeration value="74"/>
          <xsd:enumeration value="75"/>
          <xsd:enumeration value="76"/>
          <xsd:enumeration value="77"/>
          <xsd:enumeration value="78"/>
          <xsd:enumeration value="79"/>
          <xsd:enumeration value="80"/>
          <xsd:enumeration value="81"/>
          <xsd:enumeration value="82"/>
          <xsd:enumeration value="83"/>
          <xsd:enumeration value="84"/>
          <xsd:enumeration value="85"/>
          <xsd:enumeration value="86"/>
          <xsd:enumeration value="87"/>
          <xsd:enumeration value="88"/>
          <xsd:enumeration value="89"/>
          <xsd:enumeration value="90"/>
          <xsd:enumeration value="91"/>
          <xsd:enumeration value="92"/>
          <xsd:enumeration value="93"/>
          <xsd:enumeration value="94"/>
          <xsd:enumeration value="95"/>
          <xsd:enumeration value="96"/>
          <xsd:enumeration value="97"/>
          <xsd:enumeration value="98"/>
          <xsd:enumeration value="99"/>
          <xsd:enumeration value="100"/>
          <xsd:enumeration value="101"/>
          <xsd:enumeration value="102"/>
          <xsd:enumeration value="103"/>
          <xsd:enumeration value="104"/>
          <xsd:enumeration value="105"/>
          <xsd:enumeration value="106"/>
          <xsd:enumeration value="107"/>
          <xsd:enumeration value="108"/>
          <xsd:enumeration value="109"/>
          <xsd:enumeration value="110"/>
          <xsd:enumeration value="111"/>
          <xsd:enumeration value="112"/>
          <xsd:enumeration value="113"/>
          <xsd:enumeration value="114"/>
          <xsd:enumeration value="115"/>
          <xsd:enumeration value="116"/>
          <xsd:enumeration value="117"/>
          <xsd:enumeration value="118"/>
          <xsd:enumeration value="119"/>
          <xsd:enumeration value="120"/>
          <xsd:enumeration value="121"/>
          <xsd:enumeration value="122"/>
          <xsd:enumeration value="123"/>
          <xsd:enumeration value="124"/>
          <xsd:enumeration value="125"/>
          <xsd:enumeration value="126"/>
          <xsd:enumeration value="127"/>
          <xsd:enumeration value="128"/>
          <xsd:enumeration value="129"/>
          <xsd:enumeration value="130"/>
          <xsd:enumeration value="131"/>
          <xsd:enumeration value="132"/>
          <xsd:enumeration value="133"/>
          <xsd:enumeration value="134"/>
          <xsd:enumeration value="135"/>
          <xsd:enumeration value="136"/>
          <xsd:enumeration value="137"/>
          <xsd:enumeration value="138"/>
          <xsd:enumeration value="139"/>
          <xsd:enumeration value="140"/>
          <xsd:enumeration value="141"/>
          <xsd:enumeration value="142"/>
          <xsd:enumeration value="143"/>
          <xsd:enumeration value="144"/>
          <xsd:enumeration value="145"/>
          <xsd:enumeration value="146"/>
          <xsd:enumeration value="147"/>
          <xsd:enumeration value="148"/>
          <xsd:enumeration value="149"/>
          <xsd:enumeration value="150"/>
          <xsd:enumeration value="151"/>
          <xsd:enumeration value="152"/>
          <xsd:enumeration value="153"/>
          <xsd:enumeration value="154"/>
          <xsd:enumeration value="155"/>
          <xsd:enumeration value="156"/>
          <xsd:enumeration value="157"/>
          <xsd:enumeration value="158"/>
          <xsd:enumeration value="159"/>
          <xsd:enumeration value="160"/>
          <xsd:enumeration value="161"/>
          <xsd:enumeration value="162"/>
          <xsd:enumeration value="163"/>
          <xsd:enumeration value="164"/>
          <xsd:enumeration value="165"/>
          <xsd:enumeration value="166"/>
          <xsd:enumeration value="167"/>
          <xsd:enumeration value="168"/>
          <xsd:enumeration value="169"/>
          <xsd:enumeration value="170"/>
          <xsd:enumeration value="171"/>
          <xsd:enumeration value="172"/>
          <xsd:enumeration value="173"/>
          <xsd:enumeration value="174"/>
          <xsd:enumeration value="175"/>
          <xsd:enumeration value="176"/>
          <xsd:enumeration value="177"/>
          <xsd:enumeration value="178"/>
          <xsd:enumeration value="179"/>
          <xsd:enumeration value="180"/>
          <xsd:enumeration value="181"/>
          <xsd:enumeration value="182"/>
          <xsd:enumeration value="183"/>
          <xsd:enumeration value="184"/>
          <xsd:enumeration value="185"/>
          <xsd:enumeration value="186"/>
          <xsd:enumeration value="187"/>
          <xsd:enumeration value="188"/>
          <xsd:enumeration value="189"/>
          <xsd:enumeration value="190"/>
          <xsd:enumeration value="191"/>
          <xsd:enumeration value="192"/>
          <xsd:enumeration value="193"/>
          <xsd:enumeration value="194"/>
          <xsd:enumeration value="195"/>
          <xsd:enumeration value="196"/>
          <xsd:enumeration value="197"/>
          <xsd:enumeration value="198"/>
          <xsd:enumeration value="199"/>
          <xsd:enumeration value="200"/>
          <xsd:enumeration value="201"/>
          <xsd:enumeration value="202"/>
          <xsd:enumeration value="203"/>
          <xsd:enumeration value="204"/>
          <xsd:enumeration value="205"/>
          <xsd:enumeration value="206"/>
          <xsd:enumeration value="207"/>
          <xsd:enumeration value="208"/>
          <xsd:enumeration value="209"/>
          <xsd:enumeration value="210"/>
          <xsd:enumeration value="211"/>
          <xsd:enumeration value="212"/>
          <xsd:enumeration value="213"/>
          <xsd:enumeration value="214"/>
          <xsd:enumeration value="215"/>
          <xsd:enumeration value="216"/>
          <xsd:enumeration value="217"/>
          <xsd:enumeration value="218"/>
          <xsd:enumeration value="219"/>
          <xsd:enumeration value="220"/>
          <xsd:enumeration value="221"/>
          <xsd:enumeration value="222"/>
          <xsd:enumeration value="223"/>
          <xsd:enumeration value="224"/>
          <xsd:enumeration value="225"/>
          <xsd:enumeration value="226"/>
          <xsd:enumeration value="227"/>
          <xsd:enumeration value="228"/>
          <xsd:enumeration value="229"/>
          <xsd:enumeration value="230"/>
          <xsd:enumeration value="231"/>
          <xsd:enumeration value="232"/>
          <xsd:enumeration value="233"/>
          <xsd:enumeration value="234"/>
          <xsd:enumeration value="235"/>
          <xsd:enumeration value="236"/>
          <xsd:enumeration value="237"/>
          <xsd:enumeration value="238"/>
          <xsd:enumeration value="239"/>
          <xsd:enumeration value="240"/>
          <xsd:enumeration value="241"/>
          <xsd:enumeration value="242"/>
          <xsd:enumeration value="243"/>
          <xsd:enumeration value="244"/>
          <xsd:enumeration value="245"/>
          <xsd:enumeration value="246"/>
          <xsd:enumeration value="247"/>
          <xsd:enumeration value="248"/>
          <xsd:enumeration value="249"/>
          <xsd:enumeration value="250"/>
          <xsd:enumeration value="251"/>
          <xsd:enumeration value="252"/>
          <xsd:enumeration value="253"/>
          <xsd:enumeration value="254"/>
          <xsd:enumeration value="255"/>
          <xsd:enumeration value="256"/>
          <xsd:enumeration value="257"/>
          <xsd:enumeration value="258"/>
          <xsd:enumeration value="259"/>
          <xsd:enumeration value="260"/>
          <xsd:enumeration value="261"/>
          <xsd:enumeration value="262"/>
          <xsd:enumeration value="263"/>
          <xsd:enumeration value="264"/>
          <xsd:enumeration value="265"/>
          <xsd:enumeration value="266"/>
          <xsd:enumeration value="267"/>
          <xsd:enumeration value="268"/>
          <xsd:enumeration value="269"/>
          <xsd:enumeration value="270"/>
          <xsd:enumeration value="271"/>
          <xsd:enumeration value="272"/>
          <xsd:enumeration value="273"/>
          <xsd:enumeration value="274"/>
          <xsd:enumeration value="275"/>
          <xsd:enumeration value="276"/>
          <xsd:enumeration value="277"/>
          <xsd:enumeration value="278"/>
          <xsd:enumeration value="279"/>
          <xsd:enumeration value="280"/>
          <xsd:enumeration value="281"/>
          <xsd:enumeration value="282"/>
          <xsd:enumeration value="283"/>
          <xsd:enumeration value="284"/>
          <xsd:enumeration value="285"/>
          <xsd:enumeration value="286"/>
          <xsd:enumeration value="287"/>
          <xsd:enumeration value="288"/>
          <xsd:enumeration value="289"/>
          <xsd:enumeration value="290"/>
          <xsd:enumeration value="291"/>
          <xsd:enumeration value="292"/>
          <xsd:enumeration value="293"/>
          <xsd:enumeration value="294"/>
          <xsd:enumeration value="295"/>
          <xsd:enumeration value="296"/>
          <xsd:enumeration value="297"/>
          <xsd:enumeration value="298"/>
          <xsd:enumeration value="299"/>
          <xsd:enumeration value="300"/>
        </xsd:restriction>
      </xsd:simpleType>
    </xsd:element>
    <xsd:element name="Doc_x0020_Type" ma:index="16" nillable="true" ma:displayName="Doc Category" ma:format="Dropdown" ma:internalName="Doc_x0020_Type" ma:readOnly="false">
      <xsd:simpleType>
        <xsd:restriction base="dms:Choice">
          <xsd:enumeration value="Meeting No"/>
          <xsd:enumeration value="Working Group"/>
          <xsd:enumeration value="Mod  ID"/>
          <xsd:enumeration value="Trackers"/>
          <xsd:enumeration value="SL Docs"/>
          <xsd:enumeration value="Internal Mods Meetings"/>
        </xsd:restriction>
      </xsd:simpleType>
    </xsd:element>
    <xsd:element name="WG_x0020_Link" ma:index="17" nillable="true" ma:displayName="WG Link" ma:format="Hyperlink" ma:internalName="WG_x0020_Link">
      <xsd:complexType>
        <xsd:complexContent>
          <xsd:extension base="dms:URL">
            <xsd:sequence>
              <xsd:element name="Url" type="dms:ValidUrl" minOccurs="0" nillable="true"/>
              <xsd:element name="Description" type="xsd:string" nillable="true"/>
            </xsd:sequence>
          </xsd:extension>
        </xsd:complexContent>
      </xsd:complexType>
    </xsd:element>
    <xsd:element name="Working_x0020_Group" ma:index="18" nillable="true" ma:displayName="Working Group" ma:default="Working Group 1" ma:format="Dropdown" ma:internalName="Working_x0020_Group">
      <xsd:simpleType>
        <xsd:restriction base="dms:Choice">
          <xsd:enumeration value="Working Group 1"/>
          <xsd:enumeration value="Working Group 2"/>
          <xsd:enumeration value="Working Group 3"/>
          <xsd:enumeration value="Working Group 4"/>
          <xsd:enumeration value="Working Group 5"/>
          <xsd:enumeration value="Working Group 6"/>
          <xsd:enumeration value="Working Group 7"/>
          <xsd:enumeration value="Working Group 8"/>
          <xsd:enumeration value="Working Group 9"/>
          <xsd:enumeration value="Working Group 10"/>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B4B49A1-C1E8-4187-AF37-EA2799332CC1}">
  <ds:schemaRefs>
    <ds:schemaRef ds:uri="http://schemas.microsoft.com/office/2006/metadata/properties"/>
    <ds:schemaRef ds:uri="http://schemas.openxmlformats.org/package/2006/metadata/core-properties"/>
    <ds:schemaRef ds:uri="http://schemas.microsoft.com/office/2006/documentManagement/types"/>
    <ds:schemaRef ds:uri="http://schemas.microsoft.com/office/infopath/2007/PartnerControls"/>
    <ds:schemaRef ds:uri="http://purl.org/dc/terms/"/>
    <ds:schemaRef ds:uri="http://purl.org/dc/elements/1.1/"/>
    <ds:schemaRef ds:uri="3cada6dc-2705-46ed-bab2-0b2cd6d935ca"/>
    <ds:schemaRef ds:uri="83dee237-e653-49f0-9104-674b0aa2bf9b"/>
    <ds:schemaRef ds:uri="http://www.w3.org/XML/1998/namespace"/>
    <ds:schemaRef ds:uri="http://purl.org/dc/dcmitype/"/>
  </ds:schemaRefs>
</ds:datastoreItem>
</file>

<file path=customXml/itemProps2.xml><?xml version="1.0" encoding="utf-8"?>
<ds:datastoreItem xmlns:ds="http://schemas.openxmlformats.org/officeDocument/2006/customXml" ds:itemID="{CCB5889B-3754-4A96-B4E0-F06661E8ADC4}">
  <ds:schemaRefs>
    <ds:schemaRef ds:uri="http://schemas.microsoft.com/sharepoint/v3/contenttype/forms"/>
  </ds:schemaRefs>
</ds:datastoreItem>
</file>

<file path=customXml/itemProps3.xml><?xml version="1.0" encoding="utf-8"?>
<ds:datastoreItem xmlns:ds="http://schemas.openxmlformats.org/officeDocument/2006/customXml" ds:itemID="{7B4FD3F5-A54B-4072-B718-0AF8C3A2EF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ada6dc-2705-46ed-bab2-0b2cd6d935ca"/>
    <ds:schemaRef ds:uri="83dee237-e653-49f0-9104-674b0aa2bf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PPB</Template>
  <TotalTime>7898</TotalTime>
  <Words>575</Words>
  <Application>Microsoft Office PowerPoint</Application>
  <PresentationFormat>On-screen Show (4:3)</PresentationFormat>
  <Paragraphs>109</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PPB</vt:lpstr>
      <vt:lpstr>PowerPoint Presentation</vt:lpstr>
      <vt:lpstr>Background</vt:lpstr>
      <vt:lpstr>Defining The Specific Issue</vt:lpstr>
      <vt:lpstr>Resolving The Problem</vt:lpstr>
      <vt:lpstr>T&amp;SC Drafting</vt:lpstr>
      <vt:lpstr>T&amp;SC Drafting</vt:lpstr>
      <vt:lpstr>Worked Example</vt:lpstr>
    </vt:vector>
  </TitlesOfParts>
  <Company>T Design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PPB</dc:creator>
  <cp:lastModifiedBy>Linnane, Sandra</cp:lastModifiedBy>
  <cp:revision>370</cp:revision>
  <cp:lastPrinted>2019-11-21T10:58:20Z</cp:lastPrinted>
  <dcterms:created xsi:type="dcterms:W3CDTF">1999-07-23T15:23:45Z</dcterms:created>
  <dcterms:modified xsi:type="dcterms:W3CDTF">2020-02-27T11:01:00Z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0x0101007A86811831C6F943A75C3AB05CFC8DA5</vt:lpwstr>
  </property>
  <property fmtid="{D5CDD505-2E9C-101B-9397-08002B2CF9AE}" pid="3" name="File Category">
    <vt:lpwstr/>
  </property>
</Properties>
</file>