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9"/>
  </p:notesMasterIdLst>
  <p:sldIdLst>
    <p:sldId id="327" r:id="rId5"/>
    <p:sldId id="323" r:id="rId6"/>
    <p:sldId id="329" r:id="rId7"/>
    <p:sldId id="33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ascon" initials="D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78" autoAdjust="0"/>
    <p:restoredTop sz="94660"/>
  </p:normalViewPr>
  <p:slideViewPr>
    <p:cSldViewPr snapToGrid="0">
      <p:cViewPr>
        <p:scale>
          <a:sx n="100" d="100"/>
          <a:sy n="100" d="100"/>
        </p:scale>
        <p:origin x="346" y="46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DCB86-A075-4B51-B0B9-F679BE0BEFFF}"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8E648-6385-4625-8672-A714377B4407}" type="slidenum">
              <a:rPr lang="en-GB" smtClean="0"/>
              <a:t>‹#›</a:t>
            </a:fld>
            <a:endParaRPr lang="en-GB"/>
          </a:p>
        </p:txBody>
      </p:sp>
    </p:spTree>
    <p:extLst>
      <p:ext uri="{BB962C8B-B14F-4D97-AF65-F5344CB8AC3E}">
        <p14:creationId xmlns:p14="http://schemas.microsoft.com/office/powerpoint/2010/main" val="163170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A530149-39E3-4520-A363-B24B32909E2D}" type="slidenum">
              <a:rPr lang="en-IE" smtClean="0"/>
              <a:t>1</a:t>
            </a:fld>
            <a:endParaRPr lang="en-IE"/>
          </a:p>
        </p:txBody>
      </p:sp>
    </p:spTree>
    <p:extLst>
      <p:ext uri="{BB962C8B-B14F-4D97-AF65-F5344CB8AC3E}">
        <p14:creationId xmlns:p14="http://schemas.microsoft.com/office/powerpoint/2010/main" val="3485805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2"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3" name="Title 2"/>
          <p:cNvSpPr>
            <a:spLocks noGrp="1"/>
          </p:cNvSpPr>
          <p:nvPr>
            <p:ph type="title" hasCustomPrompt="1"/>
          </p:nvPr>
        </p:nvSpPr>
        <p:spPr>
          <a:xfrm>
            <a:off x="345019" y="332076"/>
            <a:ext cx="10463964" cy="776139"/>
          </a:xfrm>
          <a:prstGeom prst="rect">
            <a:avLst/>
          </a:prstGeom>
        </p:spPr>
        <p:txBody>
          <a:bodyPr/>
          <a:lstStyle>
            <a:lvl1pPr>
              <a:defRPr cap="none"/>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pic>
        <p:nvPicPr>
          <p:cNvPr id="7" name="Picture 6">
            <a:extLst>
              <a:ext uri="{FF2B5EF4-FFF2-40B4-BE49-F238E27FC236}">
                <a16:creationId xmlns="" xmlns:a16="http://schemas.microsoft.com/office/drawing/2014/main" id="{4092F2E5-8145-4B12-83BC-C2A6B4DF96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67206" y="178866"/>
            <a:ext cx="1440000" cy="273333"/>
          </a:xfrm>
          <a:prstGeom prst="rect">
            <a:avLst/>
          </a:prstGeom>
        </p:spPr>
      </p:pic>
      <p:sp>
        <p:nvSpPr>
          <p:cNvPr id="9" name="Content Placeholder 2">
            <a:extLst>
              <a:ext uri="{FF2B5EF4-FFF2-40B4-BE49-F238E27FC236}">
                <a16:creationId xmlns="" xmlns:a16="http://schemas.microsoft.com/office/drawing/2014/main" id="{C8F7B11C-8A3E-47E6-AFB5-0AD29871CA6F}"/>
              </a:ext>
            </a:extLst>
          </p:cNvPr>
          <p:cNvSpPr>
            <a:spLocks noGrp="1"/>
          </p:cNvSpPr>
          <p:nvPr>
            <p:ph idx="1"/>
          </p:nvPr>
        </p:nvSpPr>
        <p:spPr>
          <a:xfrm>
            <a:off x="345019" y="1350335"/>
            <a:ext cx="11403958" cy="5051730"/>
          </a:xfrm>
          <a:prstGeom prst="rect">
            <a:avLst/>
          </a:prstGeom>
        </p:spPr>
        <p:txBody>
          <a:bodyPr/>
          <a:lstStyle>
            <a:lvl1pPr marL="252000" indent="-252000">
              <a:spcBef>
                <a:spcPts val="900"/>
              </a:spcBef>
              <a:buFont typeface="Arial" panose="020B0604020202020204" pitchFamily="34" charset="0"/>
              <a:buChar char="•"/>
              <a:defRPr sz="2800"/>
            </a:lvl1pPr>
            <a:lvl2pPr marL="612000" indent="-252000">
              <a:spcBef>
                <a:spcPts val="600"/>
              </a:spcBef>
              <a:buFont typeface="Arial" panose="020B0604020202020204" pitchFamily="34" charset="0"/>
              <a:buChar char="–"/>
              <a:defRPr sz="2400"/>
            </a:lvl2pPr>
            <a:lvl3pPr marL="972000" indent="-252000">
              <a:spcBef>
                <a:spcPts val="600"/>
              </a:spcBef>
              <a:buFont typeface="Courier New" panose="02070309020205020404" pitchFamily="49" charset="0"/>
              <a:buChar char="o"/>
              <a:defRPr sz="2000"/>
            </a:lvl3pPr>
            <a:lvl4pPr marL="1152000">
              <a:spcBef>
                <a:spcPts val="600"/>
              </a:spcBef>
              <a:defRPr sz="1800"/>
            </a:lvl4pPr>
            <a:lvl5pPr marL="1332000">
              <a:spcBef>
                <a:spcPts val="6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object 142">
            <a:extLst>
              <a:ext uri="{FF2B5EF4-FFF2-40B4-BE49-F238E27FC236}">
                <a16:creationId xmlns="" xmlns:a16="http://schemas.microsoft.com/office/drawing/2014/main" id="{8C515CB7-4FB7-4F80-A924-A650E3FE3D31}"/>
              </a:ext>
            </a:extLst>
          </p:cNvPr>
          <p:cNvSpPr txBox="1"/>
          <p:nvPr userDrawn="1"/>
        </p:nvSpPr>
        <p:spPr>
          <a:xfrm>
            <a:off x="10727508" y="455935"/>
            <a:ext cx="428002" cy="102592"/>
          </a:xfrm>
          <a:prstGeom prst="rect">
            <a:avLst/>
          </a:prstGeom>
        </p:spPr>
        <p:txBody>
          <a:bodyPr vert="horz" wrap="none" lIns="0" tIns="0" rIns="0" bIns="0" rtlCol="0">
            <a:spAutoFit/>
          </a:bodyPr>
          <a:lstStyle/>
          <a:p>
            <a:pPr marL="12700">
              <a:lnSpc>
                <a:spcPts val="810"/>
              </a:lnSpc>
            </a:pPr>
            <a:r>
              <a:rPr lang="en-GB" sz="800" b="1" spc="-25" dirty="0">
                <a:solidFill>
                  <a:schemeClr val="accent6"/>
                </a:solidFill>
                <a:cs typeface="Arial"/>
              </a:rPr>
              <a:t>ENERGY</a:t>
            </a:r>
            <a:endParaRPr sz="800" dirty="0">
              <a:solidFill>
                <a:schemeClr val="accent6"/>
              </a:solidFill>
              <a:cs typeface="Arial"/>
            </a:endParaRPr>
          </a:p>
        </p:txBody>
      </p:sp>
    </p:spTree>
    <p:extLst>
      <p:ext uri="{BB962C8B-B14F-4D97-AF65-F5344CB8AC3E}">
        <p14:creationId xmlns:p14="http://schemas.microsoft.com/office/powerpoint/2010/main" val="265199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Rectangle 9"/>
          <p:cNvSpPr/>
          <p:nvPr userDrawn="1"/>
        </p:nvSpPr>
        <p:spPr>
          <a:xfrm>
            <a:off x="9808153" y="6060013"/>
            <a:ext cx="2216211" cy="791244"/>
          </a:xfrm>
          <a:prstGeom prst="rect">
            <a:avLst/>
          </a:prstGeom>
          <a:solidFill>
            <a:schemeClr val="bg1"/>
          </a:solid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US" sz="1800"/>
          </a:p>
        </p:txBody>
      </p:sp>
      <p:pic>
        <p:nvPicPr>
          <p:cNvPr id="4" name="Picture 3" descr="Cover image 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9" t="5085" r="11726" b="21445"/>
          <a:stretch/>
        </p:blipFill>
        <p:spPr>
          <a:xfrm>
            <a:off x="263606" y="1052826"/>
            <a:ext cx="11668751" cy="5598368"/>
          </a:xfrm>
          <a:prstGeom prst="rect">
            <a:avLst/>
          </a:prstGeom>
        </p:spPr>
      </p:pic>
      <p:sp>
        <p:nvSpPr>
          <p:cNvPr id="2" name="Title 1"/>
          <p:cNvSpPr>
            <a:spLocks noGrp="1"/>
          </p:cNvSpPr>
          <p:nvPr>
            <p:ph type="ctrTitle" hasCustomPrompt="1"/>
          </p:nvPr>
        </p:nvSpPr>
        <p:spPr>
          <a:xfrm>
            <a:off x="914400" y="1287641"/>
            <a:ext cx="10363200" cy="686666"/>
          </a:xfrm>
          <a:prstGeom prst="rect">
            <a:avLst/>
          </a:prstGeom>
        </p:spPr>
        <p:txBody>
          <a:bodyPr/>
          <a:lstStyle>
            <a:lvl1pPr algn="ctr">
              <a:defRPr>
                <a:solidFill>
                  <a:schemeClr val="tx1"/>
                </a:solidFill>
              </a:defRPr>
            </a:lvl1pPr>
          </a:lstStyle>
          <a:p>
            <a:r>
              <a:rPr lang="ga-IE" dirty="0"/>
              <a:t>Title goes here 33pt</a:t>
            </a:r>
            <a:endParaRPr lang="en-US" dirty="0"/>
          </a:p>
        </p:txBody>
      </p:sp>
      <p:sp>
        <p:nvSpPr>
          <p:cNvPr id="3" name="Subtitle 2"/>
          <p:cNvSpPr>
            <a:spLocks noGrp="1"/>
          </p:cNvSpPr>
          <p:nvPr>
            <p:ph type="subTitle" idx="1" hasCustomPrompt="1"/>
          </p:nvPr>
        </p:nvSpPr>
        <p:spPr>
          <a:xfrm>
            <a:off x="1828800" y="1974308"/>
            <a:ext cx="8534400" cy="507999"/>
          </a:xfrm>
          <a:prstGeom prst="rect">
            <a:avLst/>
          </a:prstGeo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Sub text goes here 24pt</a:t>
            </a:r>
            <a:endParaRPr lang="en-US" dirty="0"/>
          </a:p>
        </p:txBody>
      </p:sp>
      <p:pic>
        <p:nvPicPr>
          <p:cNvPr id="11" name="Picture 10" descr="BNM_LOGO_tagline_gradient_72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243" y="268540"/>
            <a:ext cx="2971031" cy="626702"/>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b="3929"/>
          <a:stretch/>
        </p:blipFill>
        <p:spPr>
          <a:xfrm>
            <a:off x="252467" y="6651194"/>
            <a:ext cx="225317" cy="200063"/>
          </a:xfrm>
          <a:prstGeom prst="rect">
            <a:avLst/>
          </a:prstGeom>
        </p:spPr>
      </p:pic>
      <p:sp>
        <p:nvSpPr>
          <p:cNvPr id="9" name="Text Placeholder 4"/>
          <p:cNvSpPr>
            <a:spLocks noGrp="1"/>
          </p:cNvSpPr>
          <p:nvPr>
            <p:ph type="body" sz="quarter" idx="10" hasCustomPrompt="1"/>
          </p:nvPr>
        </p:nvSpPr>
        <p:spPr>
          <a:xfrm>
            <a:off x="1828802" y="2505526"/>
            <a:ext cx="8534399" cy="392113"/>
          </a:xfrm>
          <a:prstGeom prst="rect">
            <a:avLst/>
          </a:prstGeom>
        </p:spPr>
        <p:txBody>
          <a:bodyPr/>
          <a:lstStyle>
            <a:lvl1pPr algn="ctr">
              <a:defRPr sz="1800" baseline="0">
                <a:solidFill>
                  <a:schemeClr val="tx1"/>
                </a:solidFill>
              </a:defRPr>
            </a:lvl1pPr>
          </a:lstStyle>
          <a:p>
            <a:pPr lvl="0"/>
            <a:r>
              <a:rPr lang="en-US" dirty="0"/>
              <a:t>Add Date and Location </a:t>
            </a:r>
          </a:p>
        </p:txBody>
      </p:sp>
    </p:spTree>
    <p:extLst>
      <p:ext uri="{BB962C8B-B14F-4D97-AF65-F5344CB8AC3E}">
        <p14:creationId xmlns:p14="http://schemas.microsoft.com/office/powerpoint/2010/main" val="44901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6"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3" name="Title 2"/>
          <p:cNvSpPr>
            <a:spLocks noGrp="1"/>
          </p:cNvSpPr>
          <p:nvPr>
            <p:ph type="title" hasCustomPrompt="1"/>
          </p:nvPr>
        </p:nvSpPr>
        <p:spPr>
          <a:xfrm>
            <a:off x="345019" y="332076"/>
            <a:ext cx="10463964" cy="776139"/>
          </a:xfrm>
          <a:prstGeom prst="rect">
            <a:avLst/>
          </a:prstGeom>
        </p:spPr>
        <p:txBody>
          <a:bodyPr/>
          <a:lstStyle>
            <a:lvl1pPr>
              <a:defRPr cap="none"/>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pic>
        <p:nvPicPr>
          <p:cNvPr id="7" name="Picture 6">
            <a:extLst>
              <a:ext uri="{FF2B5EF4-FFF2-40B4-BE49-F238E27FC236}">
                <a16:creationId xmlns="" xmlns:a16="http://schemas.microsoft.com/office/drawing/2014/main" id="{4092F2E5-8145-4B12-83BC-C2A6B4DF96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67206" y="178866"/>
            <a:ext cx="1440000" cy="273333"/>
          </a:xfrm>
          <a:prstGeom prst="rect">
            <a:avLst/>
          </a:prstGeom>
        </p:spPr>
      </p:pic>
      <p:sp>
        <p:nvSpPr>
          <p:cNvPr id="9" name="Content Placeholder 2">
            <a:extLst>
              <a:ext uri="{FF2B5EF4-FFF2-40B4-BE49-F238E27FC236}">
                <a16:creationId xmlns="" xmlns:a16="http://schemas.microsoft.com/office/drawing/2014/main" id="{C8F7B11C-8A3E-47E6-AFB5-0AD29871CA6F}"/>
              </a:ext>
            </a:extLst>
          </p:cNvPr>
          <p:cNvSpPr>
            <a:spLocks noGrp="1"/>
          </p:cNvSpPr>
          <p:nvPr>
            <p:ph idx="1"/>
          </p:nvPr>
        </p:nvSpPr>
        <p:spPr>
          <a:xfrm>
            <a:off x="345019" y="1350335"/>
            <a:ext cx="5760000" cy="5051730"/>
          </a:xfrm>
          <a:prstGeom prst="rect">
            <a:avLst/>
          </a:prstGeom>
        </p:spPr>
        <p:txBody>
          <a:bodyPr/>
          <a:lstStyle>
            <a:lvl1pPr marL="252000" indent="-252000">
              <a:spcBef>
                <a:spcPts val="900"/>
              </a:spcBef>
              <a:buFont typeface="Arial" panose="020B0604020202020204" pitchFamily="34" charset="0"/>
              <a:buChar char="•"/>
              <a:defRPr sz="2800"/>
            </a:lvl1pPr>
            <a:lvl2pPr marL="612000" indent="-252000">
              <a:spcBef>
                <a:spcPts val="600"/>
              </a:spcBef>
              <a:buFont typeface="Arial" panose="020B0604020202020204" pitchFamily="34" charset="0"/>
              <a:buChar char="–"/>
              <a:defRPr sz="2400"/>
            </a:lvl2pPr>
            <a:lvl3pPr marL="972000" indent="-252000">
              <a:spcBef>
                <a:spcPts val="600"/>
              </a:spcBef>
              <a:buFont typeface="Courier New" panose="02070309020205020404" pitchFamily="49" charset="0"/>
              <a:buChar char="o"/>
              <a:defRPr sz="2000"/>
            </a:lvl3pPr>
            <a:lvl4pPr marL="1152000">
              <a:spcBef>
                <a:spcPts val="600"/>
              </a:spcBef>
              <a:defRPr sz="1800"/>
            </a:lvl4pPr>
            <a:lvl5pPr marL="1332000">
              <a:spcBef>
                <a:spcPts val="6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 xmlns:a16="http://schemas.microsoft.com/office/drawing/2014/main" id="{C28F494D-591C-4D38-BE05-BFDA40D2E08A}"/>
              </a:ext>
            </a:extLst>
          </p:cNvPr>
          <p:cNvSpPr>
            <a:spLocks noGrp="1"/>
          </p:cNvSpPr>
          <p:nvPr>
            <p:ph idx="10"/>
          </p:nvPr>
        </p:nvSpPr>
        <p:spPr>
          <a:xfrm>
            <a:off x="6197542" y="1350335"/>
            <a:ext cx="5760000" cy="5051730"/>
          </a:xfrm>
          <a:prstGeom prst="rect">
            <a:avLst/>
          </a:prstGeom>
        </p:spPr>
        <p:txBody>
          <a:bodyPr/>
          <a:lstStyle>
            <a:lvl1pPr marL="252000" indent="-252000">
              <a:spcBef>
                <a:spcPts val="900"/>
              </a:spcBef>
              <a:buFont typeface="Arial" panose="020B0604020202020204" pitchFamily="34" charset="0"/>
              <a:buChar char="•"/>
              <a:defRPr sz="2800"/>
            </a:lvl1pPr>
            <a:lvl2pPr marL="612000" indent="-252000">
              <a:spcBef>
                <a:spcPts val="600"/>
              </a:spcBef>
              <a:buFont typeface="Arial" panose="020B0604020202020204" pitchFamily="34" charset="0"/>
              <a:buChar char="–"/>
              <a:defRPr sz="2400"/>
            </a:lvl2pPr>
            <a:lvl3pPr marL="972000" indent="-252000">
              <a:spcBef>
                <a:spcPts val="600"/>
              </a:spcBef>
              <a:buFont typeface="Courier New" panose="02070309020205020404" pitchFamily="49" charset="0"/>
              <a:buChar char="o"/>
              <a:defRPr sz="2000"/>
            </a:lvl3pPr>
            <a:lvl4pPr marL="1152000">
              <a:spcBef>
                <a:spcPts val="600"/>
              </a:spcBef>
              <a:defRPr sz="1800"/>
            </a:lvl4pPr>
            <a:lvl5pPr marL="1332000">
              <a:spcBef>
                <a:spcPts val="6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object 142">
            <a:extLst>
              <a:ext uri="{FF2B5EF4-FFF2-40B4-BE49-F238E27FC236}">
                <a16:creationId xmlns="" xmlns:a16="http://schemas.microsoft.com/office/drawing/2014/main" id="{C316E88F-6C5A-4843-9063-66B858D2780D}"/>
              </a:ext>
            </a:extLst>
          </p:cNvPr>
          <p:cNvSpPr txBox="1"/>
          <p:nvPr userDrawn="1"/>
        </p:nvSpPr>
        <p:spPr>
          <a:xfrm>
            <a:off x="10727508" y="455935"/>
            <a:ext cx="428002" cy="102592"/>
          </a:xfrm>
          <a:prstGeom prst="rect">
            <a:avLst/>
          </a:prstGeom>
        </p:spPr>
        <p:txBody>
          <a:bodyPr vert="horz" wrap="none" lIns="0" tIns="0" rIns="0" bIns="0" rtlCol="0">
            <a:spAutoFit/>
          </a:bodyPr>
          <a:lstStyle/>
          <a:p>
            <a:pPr marL="12700">
              <a:lnSpc>
                <a:spcPts val="810"/>
              </a:lnSpc>
            </a:pPr>
            <a:r>
              <a:rPr lang="en-GB" sz="800" b="1" spc="-25" dirty="0">
                <a:solidFill>
                  <a:schemeClr val="accent6"/>
                </a:solidFill>
                <a:cs typeface="Arial"/>
              </a:rPr>
              <a:t>ENERGY</a:t>
            </a:r>
            <a:endParaRPr sz="800" dirty="0">
              <a:solidFill>
                <a:schemeClr val="accent6"/>
              </a:solidFill>
              <a:cs typeface="Arial"/>
            </a:endParaRPr>
          </a:p>
        </p:txBody>
      </p:sp>
    </p:spTree>
    <p:extLst>
      <p:ext uri="{BB962C8B-B14F-4D97-AF65-F5344CB8AC3E}">
        <p14:creationId xmlns:p14="http://schemas.microsoft.com/office/powerpoint/2010/main" val="326011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0"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3" name="Title 2"/>
          <p:cNvSpPr>
            <a:spLocks noGrp="1"/>
          </p:cNvSpPr>
          <p:nvPr>
            <p:ph type="title" hasCustomPrompt="1"/>
          </p:nvPr>
        </p:nvSpPr>
        <p:spPr>
          <a:xfrm>
            <a:off x="345019" y="332076"/>
            <a:ext cx="10463964" cy="776139"/>
          </a:xfrm>
          <a:prstGeom prst="rect">
            <a:avLst/>
          </a:prstGeom>
        </p:spPr>
        <p:txBody>
          <a:bodyPr/>
          <a:lstStyle>
            <a:lvl1pPr>
              <a:defRPr cap="none"/>
            </a:lvl1pPr>
          </a:lstStyle>
          <a:p>
            <a:r>
              <a:rPr lang="en-US" dirty="0"/>
              <a:t>Click to edit master title style</a:t>
            </a: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pic>
        <p:nvPicPr>
          <p:cNvPr id="7" name="Picture 6">
            <a:extLst>
              <a:ext uri="{FF2B5EF4-FFF2-40B4-BE49-F238E27FC236}">
                <a16:creationId xmlns="" xmlns:a16="http://schemas.microsoft.com/office/drawing/2014/main" id="{4092F2E5-8145-4B12-83BC-C2A6B4DF96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67206" y="178866"/>
            <a:ext cx="1440000" cy="273333"/>
          </a:xfrm>
          <a:prstGeom prst="rect">
            <a:avLst/>
          </a:prstGeom>
        </p:spPr>
      </p:pic>
      <p:sp>
        <p:nvSpPr>
          <p:cNvPr id="9" name="object 142">
            <a:extLst>
              <a:ext uri="{FF2B5EF4-FFF2-40B4-BE49-F238E27FC236}">
                <a16:creationId xmlns="" xmlns:a16="http://schemas.microsoft.com/office/drawing/2014/main" id="{297ECA8D-4EB6-4341-AD0E-1F09DC7758D0}"/>
              </a:ext>
            </a:extLst>
          </p:cNvPr>
          <p:cNvSpPr txBox="1"/>
          <p:nvPr userDrawn="1"/>
        </p:nvSpPr>
        <p:spPr>
          <a:xfrm>
            <a:off x="10727508" y="455935"/>
            <a:ext cx="428002" cy="102592"/>
          </a:xfrm>
          <a:prstGeom prst="rect">
            <a:avLst/>
          </a:prstGeom>
        </p:spPr>
        <p:txBody>
          <a:bodyPr vert="horz" wrap="none" lIns="0" tIns="0" rIns="0" bIns="0" rtlCol="0">
            <a:spAutoFit/>
          </a:bodyPr>
          <a:lstStyle/>
          <a:p>
            <a:pPr marL="12700">
              <a:lnSpc>
                <a:spcPts val="810"/>
              </a:lnSpc>
            </a:pPr>
            <a:r>
              <a:rPr lang="en-GB" sz="800" b="1" spc="-25" dirty="0">
                <a:solidFill>
                  <a:schemeClr val="accent6"/>
                </a:solidFill>
                <a:cs typeface="Arial"/>
              </a:rPr>
              <a:t>ENERGY</a:t>
            </a:r>
            <a:endParaRPr sz="800" dirty="0">
              <a:solidFill>
                <a:schemeClr val="accent6"/>
              </a:solidFill>
              <a:cs typeface="Arial"/>
            </a:endParaRPr>
          </a:p>
        </p:txBody>
      </p:sp>
    </p:spTree>
    <p:extLst>
      <p:ext uri="{BB962C8B-B14F-4D97-AF65-F5344CB8AC3E}">
        <p14:creationId xmlns:p14="http://schemas.microsoft.com/office/powerpoint/2010/main" val="172363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4"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pic>
        <p:nvPicPr>
          <p:cNvPr id="7" name="Picture 6">
            <a:extLst>
              <a:ext uri="{FF2B5EF4-FFF2-40B4-BE49-F238E27FC236}">
                <a16:creationId xmlns="" xmlns:a16="http://schemas.microsoft.com/office/drawing/2014/main" id="{4F62EA08-D519-45A5-A0E6-A1D79A3B272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67206" y="178866"/>
            <a:ext cx="1440000" cy="273333"/>
          </a:xfrm>
          <a:prstGeom prst="rect">
            <a:avLst/>
          </a:prstGeom>
        </p:spPr>
      </p:pic>
      <p:sp>
        <p:nvSpPr>
          <p:cNvPr id="9" name="Title 1">
            <a:extLst>
              <a:ext uri="{FF2B5EF4-FFF2-40B4-BE49-F238E27FC236}">
                <a16:creationId xmlns="" xmlns:a16="http://schemas.microsoft.com/office/drawing/2014/main" id="{AB8AFB3E-64A0-4134-9897-1D10A1C63FCD}"/>
              </a:ext>
            </a:extLst>
          </p:cNvPr>
          <p:cNvSpPr>
            <a:spLocks noGrp="1"/>
          </p:cNvSpPr>
          <p:nvPr>
            <p:ph type="title"/>
          </p:nvPr>
        </p:nvSpPr>
        <p:spPr>
          <a:xfrm>
            <a:off x="831850" y="1709738"/>
            <a:ext cx="10515600" cy="2852737"/>
          </a:xfrm>
          <a:prstGeom prst="rect">
            <a:avLst/>
          </a:prstGeom>
        </p:spPr>
        <p:txBody>
          <a:bodyPr anchor="b"/>
          <a:lstStyle>
            <a:lvl1pPr>
              <a:defRPr sz="3200" cap="small" baseline="0"/>
            </a:lvl1pPr>
          </a:lstStyle>
          <a:p>
            <a:r>
              <a:rPr lang="en-US"/>
              <a:t>Click to edit Master title style</a:t>
            </a:r>
            <a:endParaRPr lang="en-GB"/>
          </a:p>
        </p:txBody>
      </p:sp>
      <p:sp>
        <p:nvSpPr>
          <p:cNvPr id="10" name="Text Placeholder 2">
            <a:extLst>
              <a:ext uri="{FF2B5EF4-FFF2-40B4-BE49-F238E27FC236}">
                <a16:creationId xmlns="" xmlns:a16="http://schemas.microsoft.com/office/drawing/2014/main" id="{53DE304F-FD39-4FC2-95FC-3A23DFD4224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object 142">
            <a:extLst>
              <a:ext uri="{FF2B5EF4-FFF2-40B4-BE49-F238E27FC236}">
                <a16:creationId xmlns="" xmlns:a16="http://schemas.microsoft.com/office/drawing/2014/main" id="{2E24036D-C552-4434-BD70-00A79514319A}"/>
              </a:ext>
            </a:extLst>
          </p:cNvPr>
          <p:cNvSpPr txBox="1"/>
          <p:nvPr userDrawn="1"/>
        </p:nvSpPr>
        <p:spPr>
          <a:xfrm>
            <a:off x="10727508" y="455935"/>
            <a:ext cx="428002" cy="102592"/>
          </a:xfrm>
          <a:prstGeom prst="rect">
            <a:avLst/>
          </a:prstGeom>
        </p:spPr>
        <p:txBody>
          <a:bodyPr vert="horz" wrap="none" lIns="0" tIns="0" rIns="0" bIns="0" rtlCol="0">
            <a:spAutoFit/>
          </a:bodyPr>
          <a:lstStyle/>
          <a:p>
            <a:pPr marL="12700">
              <a:lnSpc>
                <a:spcPts val="810"/>
              </a:lnSpc>
            </a:pPr>
            <a:r>
              <a:rPr lang="en-GB" sz="800" b="1" spc="-25" dirty="0">
                <a:solidFill>
                  <a:schemeClr val="accent6"/>
                </a:solidFill>
                <a:cs typeface="Arial"/>
              </a:rPr>
              <a:t>ENERGY</a:t>
            </a:r>
            <a:endParaRPr sz="800" dirty="0">
              <a:solidFill>
                <a:schemeClr val="accent6"/>
              </a:solidFill>
              <a:cs typeface="Arial"/>
            </a:endParaRPr>
          </a:p>
        </p:txBody>
      </p:sp>
    </p:spTree>
    <p:extLst>
      <p:ext uri="{BB962C8B-B14F-4D97-AF65-F5344CB8AC3E}">
        <p14:creationId xmlns:p14="http://schemas.microsoft.com/office/powerpoint/2010/main" val="356417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8"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pic>
        <p:nvPicPr>
          <p:cNvPr id="7" name="Picture 6">
            <a:extLst>
              <a:ext uri="{FF2B5EF4-FFF2-40B4-BE49-F238E27FC236}">
                <a16:creationId xmlns="" xmlns:a16="http://schemas.microsoft.com/office/drawing/2014/main" id="{4F62EA08-D519-45A5-A0E6-A1D79A3B272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67206" y="178866"/>
            <a:ext cx="1440000" cy="273333"/>
          </a:xfrm>
          <a:prstGeom prst="rect">
            <a:avLst/>
          </a:prstGeom>
        </p:spPr>
      </p:pic>
      <p:sp>
        <p:nvSpPr>
          <p:cNvPr id="9" name="object 142">
            <a:extLst>
              <a:ext uri="{FF2B5EF4-FFF2-40B4-BE49-F238E27FC236}">
                <a16:creationId xmlns="" xmlns:a16="http://schemas.microsoft.com/office/drawing/2014/main" id="{34B6C19C-7D2C-4BA3-A3AB-76924CB46F5C}"/>
              </a:ext>
            </a:extLst>
          </p:cNvPr>
          <p:cNvSpPr txBox="1"/>
          <p:nvPr userDrawn="1"/>
        </p:nvSpPr>
        <p:spPr>
          <a:xfrm>
            <a:off x="10727508" y="455935"/>
            <a:ext cx="428002" cy="102592"/>
          </a:xfrm>
          <a:prstGeom prst="rect">
            <a:avLst/>
          </a:prstGeom>
        </p:spPr>
        <p:txBody>
          <a:bodyPr vert="horz" wrap="none" lIns="0" tIns="0" rIns="0" bIns="0" rtlCol="0">
            <a:spAutoFit/>
          </a:bodyPr>
          <a:lstStyle/>
          <a:p>
            <a:pPr marL="12700">
              <a:lnSpc>
                <a:spcPts val="810"/>
              </a:lnSpc>
            </a:pPr>
            <a:r>
              <a:rPr lang="en-GB" sz="800" b="1" spc="-25" dirty="0">
                <a:solidFill>
                  <a:schemeClr val="accent6"/>
                </a:solidFill>
                <a:cs typeface="Arial"/>
              </a:rPr>
              <a:t>ENERGY</a:t>
            </a:r>
            <a:endParaRPr sz="800" dirty="0">
              <a:solidFill>
                <a:schemeClr val="accent6"/>
              </a:solidFill>
              <a:cs typeface="Arial"/>
            </a:endParaRPr>
          </a:p>
        </p:txBody>
      </p:sp>
    </p:spTree>
    <p:extLst>
      <p:ext uri="{BB962C8B-B14F-4D97-AF65-F5344CB8AC3E}">
        <p14:creationId xmlns:p14="http://schemas.microsoft.com/office/powerpoint/2010/main" val="276839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C83243C-33FC-49EE-A0C4-7BDCA9E8228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2"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 xmlns:a16="http://schemas.microsoft.com/office/drawing/2014/main" id="{AC83243C-33FC-49EE-A0C4-7BDCA9E822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20A2565-FD6C-43B9-821F-A93EF06203EA}"/>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1087106">
              <a:lnSpc>
                <a:spcPct val="80000"/>
              </a:lnSpc>
              <a:spcBef>
                <a:spcPct val="0"/>
              </a:spcBef>
              <a:spcAft>
                <a:spcPct val="0"/>
              </a:spcAft>
            </a:pPr>
            <a:endParaRPr lang="en-US" sz="3200" dirty="0">
              <a:solidFill>
                <a:srgbClr val="FFFFFF"/>
              </a:solidFill>
              <a:latin typeface="Arial Black" panose="020B0A04020102020204" pitchFamily="34" charset="0"/>
              <a:sym typeface="Arial Black" panose="020B0A04020102020204" pitchFamily="34" charset="0"/>
            </a:endParaRPr>
          </a:p>
        </p:txBody>
      </p:sp>
      <p:sp>
        <p:nvSpPr>
          <p:cNvPr id="6" name="Slide Number Placeholder 5">
            <a:extLst>
              <a:ext uri="{FF2B5EF4-FFF2-40B4-BE49-F238E27FC236}">
                <a16:creationId xmlns="" xmlns:a16="http://schemas.microsoft.com/office/drawing/2014/main" id="{6B98E0DD-4A64-45A3-AB01-FDE176A6506E}"/>
              </a:ext>
            </a:extLst>
          </p:cNvPr>
          <p:cNvSpPr>
            <a:spLocks noGrp="1"/>
          </p:cNvSpPr>
          <p:nvPr>
            <p:ph type="sldNum" sz="quarter" idx="4"/>
          </p:nvPr>
        </p:nvSpPr>
        <p:spPr>
          <a:xfrm>
            <a:off x="11268881" y="6597549"/>
            <a:ext cx="770951" cy="171451"/>
          </a:xfrm>
          <a:prstGeom prst="rect">
            <a:avLst/>
          </a:prstGeom>
        </p:spPr>
        <p:txBody>
          <a:bodyPr anchor="ctr"/>
          <a:lstStyle>
            <a:lvl1pPr algn="r">
              <a:defRPr sz="1067">
                <a:solidFill>
                  <a:schemeClr val="tx2"/>
                </a:solidFill>
              </a:defRPr>
            </a:lvl1pPr>
          </a:lstStyle>
          <a:p>
            <a:fld id="{0D558541-60C9-42A2-8392-FF12533A6B7A}" type="slidenum">
              <a:rPr lang="en-US" smtClean="0">
                <a:solidFill>
                  <a:srgbClr val="919191"/>
                </a:solidFill>
              </a:rPr>
              <a:pPr/>
              <a:t>‹#›</a:t>
            </a:fld>
            <a:endParaRPr lang="en-US" dirty="0">
              <a:solidFill>
                <a:srgbClr val="919191"/>
              </a:solidFill>
            </a:endParaRPr>
          </a:p>
        </p:txBody>
      </p:sp>
    </p:spTree>
    <p:extLst>
      <p:ext uri="{BB962C8B-B14F-4D97-AF65-F5344CB8AC3E}">
        <p14:creationId xmlns:p14="http://schemas.microsoft.com/office/powerpoint/2010/main" val="226142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227" y="274638"/>
            <a:ext cx="11494175" cy="1143000"/>
          </a:xfrm>
        </p:spPr>
        <p:txBody>
          <a:bodyPr/>
          <a:lstStyle/>
          <a:p>
            <a:r>
              <a:rPr lang="en-US"/>
              <a:t>Click to edit Master title style</a:t>
            </a:r>
          </a:p>
        </p:txBody>
      </p:sp>
      <p:sp>
        <p:nvSpPr>
          <p:cNvPr id="3" name="Content Placeholder 2"/>
          <p:cNvSpPr>
            <a:spLocks noGrp="1"/>
          </p:cNvSpPr>
          <p:nvPr>
            <p:ph idx="1"/>
          </p:nvPr>
        </p:nvSpPr>
        <p:spPr>
          <a:xfrm>
            <a:off x="342227" y="1417641"/>
            <a:ext cx="11494175" cy="4708525"/>
          </a:xfrm>
        </p:spPr>
        <p:txBody>
          <a:bodyPr/>
          <a:lstStyle>
            <a:lvl1pPr marL="0" indent="0">
              <a:buNone/>
              <a:defRPr sz="2025"/>
            </a:lvl1pPr>
            <a:lvl2pPr marL="302400" indent="-257175" algn="l">
              <a:buFont typeface="Arial"/>
              <a:buChar char="•"/>
              <a:defRPr sz="1575"/>
            </a:lvl2pPr>
            <a:lvl3pPr>
              <a:defRPr sz="1350"/>
            </a:lvl3pPr>
          </a:lstStyle>
          <a:p>
            <a:pPr lvl="0"/>
            <a:r>
              <a:rPr lang="en-US"/>
              <a:t>Click to edit Master text styles</a:t>
            </a:r>
          </a:p>
          <a:p>
            <a:pPr lvl="1"/>
            <a:r>
              <a:rPr lang="en-US"/>
              <a:t>Second level</a:t>
            </a:r>
          </a:p>
        </p:txBody>
      </p:sp>
      <p:cxnSp>
        <p:nvCxnSpPr>
          <p:cNvPr id="11" name="Straight Connector 10"/>
          <p:cNvCxnSpPr/>
          <p:nvPr userDrawn="1"/>
        </p:nvCxnSpPr>
        <p:spPr>
          <a:xfrm>
            <a:off x="342225" y="1196385"/>
            <a:ext cx="1147724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2225" y="6126163"/>
            <a:ext cx="1147724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61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9808153" y="6060013"/>
            <a:ext cx="2216211" cy="791244"/>
          </a:xfrm>
          <a:prstGeom prst="rect">
            <a:avLst/>
          </a:prstGeom>
          <a:solidFill>
            <a:schemeClr val="bg1"/>
          </a:solid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US" sz="1800"/>
          </a:p>
        </p:txBody>
      </p:sp>
      <p:pic>
        <p:nvPicPr>
          <p:cNvPr id="4" name="Picture 3" descr="Cover image 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9" t="5085" r="11726" b="21445"/>
          <a:stretch/>
        </p:blipFill>
        <p:spPr>
          <a:xfrm>
            <a:off x="263606" y="1052826"/>
            <a:ext cx="11668751" cy="5598368"/>
          </a:xfrm>
          <a:prstGeom prst="rect">
            <a:avLst/>
          </a:prstGeom>
        </p:spPr>
      </p:pic>
      <p:sp>
        <p:nvSpPr>
          <p:cNvPr id="2" name="Title 1"/>
          <p:cNvSpPr>
            <a:spLocks noGrp="1"/>
          </p:cNvSpPr>
          <p:nvPr>
            <p:ph type="ctrTitle" hasCustomPrompt="1"/>
          </p:nvPr>
        </p:nvSpPr>
        <p:spPr>
          <a:xfrm>
            <a:off x="914400" y="1287641"/>
            <a:ext cx="10363200" cy="686666"/>
          </a:xfrm>
        </p:spPr>
        <p:txBody>
          <a:bodyPr/>
          <a:lstStyle>
            <a:lvl1pPr algn="ctr">
              <a:defRPr>
                <a:solidFill>
                  <a:schemeClr val="tx1"/>
                </a:solidFill>
              </a:defRPr>
            </a:lvl1pPr>
          </a:lstStyle>
          <a:p>
            <a:r>
              <a:rPr lang="ga-IE" dirty="0"/>
              <a:t>Title goes here 33pt</a:t>
            </a:r>
            <a:endParaRPr lang="en-US" dirty="0"/>
          </a:p>
        </p:txBody>
      </p:sp>
      <p:sp>
        <p:nvSpPr>
          <p:cNvPr id="3" name="Subtitle 2"/>
          <p:cNvSpPr>
            <a:spLocks noGrp="1"/>
          </p:cNvSpPr>
          <p:nvPr>
            <p:ph type="subTitle" idx="1" hasCustomPrompt="1"/>
          </p:nvPr>
        </p:nvSpPr>
        <p:spPr>
          <a:xfrm>
            <a:off x="1828800" y="1974308"/>
            <a:ext cx="8534400" cy="507999"/>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Sub text goes here 24pt</a:t>
            </a:r>
            <a:endParaRPr lang="en-US" dirty="0"/>
          </a:p>
        </p:txBody>
      </p:sp>
      <p:pic>
        <p:nvPicPr>
          <p:cNvPr id="11" name="Picture 10" descr="BNM_LOGO_tagline_gradient_72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243" y="268540"/>
            <a:ext cx="2971031" cy="626702"/>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b="3929"/>
          <a:stretch/>
        </p:blipFill>
        <p:spPr>
          <a:xfrm>
            <a:off x="252467" y="6651194"/>
            <a:ext cx="225317" cy="200063"/>
          </a:xfrm>
          <a:prstGeom prst="rect">
            <a:avLst/>
          </a:prstGeom>
        </p:spPr>
      </p:pic>
      <p:sp>
        <p:nvSpPr>
          <p:cNvPr id="9" name="Text Placeholder 4"/>
          <p:cNvSpPr>
            <a:spLocks noGrp="1"/>
          </p:cNvSpPr>
          <p:nvPr>
            <p:ph type="body" sz="quarter" idx="10" hasCustomPrompt="1"/>
          </p:nvPr>
        </p:nvSpPr>
        <p:spPr>
          <a:xfrm>
            <a:off x="1828802" y="2505526"/>
            <a:ext cx="8534399" cy="392113"/>
          </a:xfrm>
        </p:spPr>
        <p:txBody>
          <a:bodyPr/>
          <a:lstStyle>
            <a:lvl1pPr algn="ctr">
              <a:defRPr sz="1800" baseline="0">
                <a:solidFill>
                  <a:schemeClr val="tx1"/>
                </a:solidFill>
              </a:defRPr>
            </a:lvl1pPr>
          </a:lstStyle>
          <a:p>
            <a:pPr lvl="0"/>
            <a:r>
              <a:rPr lang="en-US" dirty="0"/>
              <a:t>Add Date and Location </a:t>
            </a:r>
          </a:p>
        </p:txBody>
      </p:sp>
    </p:spTree>
    <p:extLst>
      <p:ext uri="{BB962C8B-B14F-4D97-AF65-F5344CB8AC3E}">
        <p14:creationId xmlns:p14="http://schemas.microsoft.com/office/powerpoint/2010/main" val="299576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Rectangle 9"/>
          <p:cNvSpPr/>
          <p:nvPr userDrawn="1"/>
        </p:nvSpPr>
        <p:spPr>
          <a:xfrm>
            <a:off x="9808153" y="6060013"/>
            <a:ext cx="2216211" cy="791244"/>
          </a:xfrm>
          <a:prstGeom prst="rect">
            <a:avLst/>
          </a:prstGeom>
          <a:solidFill>
            <a:schemeClr val="bg1"/>
          </a:solid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US" sz="1800"/>
          </a:p>
        </p:txBody>
      </p:sp>
      <p:pic>
        <p:nvPicPr>
          <p:cNvPr id="4" name="Picture 3" descr="Cover image 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9" t="5085" r="11726" b="21445"/>
          <a:stretch/>
        </p:blipFill>
        <p:spPr>
          <a:xfrm>
            <a:off x="263606" y="1052826"/>
            <a:ext cx="11668751" cy="5598368"/>
          </a:xfrm>
          <a:prstGeom prst="rect">
            <a:avLst/>
          </a:prstGeom>
        </p:spPr>
      </p:pic>
      <p:sp>
        <p:nvSpPr>
          <p:cNvPr id="2" name="Title 1"/>
          <p:cNvSpPr>
            <a:spLocks noGrp="1"/>
          </p:cNvSpPr>
          <p:nvPr>
            <p:ph type="ctrTitle" hasCustomPrompt="1"/>
          </p:nvPr>
        </p:nvSpPr>
        <p:spPr>
          <a:xfrm>
            <a:off x="914400" y="1287641"/>
            <a:ext cx="10363200" cy="686666"/>
          </a:xfrm>
          <a:prstGeom prst="rect">
            <a:avLst/>
          </a:prstGeom>
        </p:spPr>
        <p:txBody>
          <a:bodyPr/>
          <a:lstStyle>
            <a:lvl1pPr algn="ctr">
              <a:defRPr>
                <a:solidFill>
                  <a:schemeClr val="tx1"/>
                </a:solidFill>
              </a:defRPr>
            </a:lvl1pPr>
          </a:lstStyle>
          <a:p>
            <a:r>
              <a:rPr lang="ga-IE" dirty="0"/>
              <a:t>Title goes here 33pt</a:t>
            </a:r>
            <a:endParaRPr lang="en-US" dirty="0"/>
          </a:p>
        </p:txBody>
      </p:sp>
      <p:sp>
        <p:nvSpPr>
          <p:cNvPr id="3" name="Subtitle 2"/>
          <p:cNvSpPr>
            <a:spLocks noGrp="1"/>
          </p:cNvSpPr>
          <p:nvPr>
            <p:ph type="subTitle" idx="1" hasCustomPrompt="1"/>
          </p:nvPr>
        </p:nvSpPr>
        <p:spPr>
          <a:xfrm>
            <a:off x="1828800" y="1974308"/>
            <a:ext cx="8534400" cy="507999"/>
          </a:xfrm>
          <a:prstGeom prst="rect">
            <a:avLst/>
          </a:prstGeo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Sub text goes here 24pt</a:t>
            </a:r>
            <a:endParaRPr lang="en-US" dirty="0"/>
          </a:p>
        </p:txBody>
      </p:sp>
      <p:pic>
        <p:nvPicPr>
          <p:cNvPr id="11" name="Picture 10" descr="BNM_LOGO_tagline_gradient_72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243" y="268540"/>
            <a:ext cx="2971031" cy="626702"/>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b="3929"/>
          <a:stretch/>
        </p:blipFill>
        <p:spPr>
          <a:xfrm>
            <a:off x="252467" y="6651194"/>
            <a:ext cx="225317" cy="200063"/>
          </a:xfrm>
          <a:prstGeom prst="rect">
            <a:avLst/>
          </a:prstGeom>
        </p:spPr>
      </p:pic>
      <p:sp>
        <p:nvSpPr>
          <p:cNvPr id="9" name="Text Placeholder 4"/>
          <p:cNvSpPr>
            <a:spLocks noGrp="1"/>
          </p:cNvSpPr>
          <p:nvPr>
            <p:ph type="body" sz="quarter" idx="10" hasCustomPrompt="1"/>
          </p:nvPr>
        </p:nvSpPr>
        <p:spPr>
          <a:xfrm>
            <a:off x="1828802" y="2505526"/>
            <a:ext cx="8534399" cy="392113"/>
          </a:xfrm>
          <a:prstGeom prst="rect">
            <a:avLst/>
          </a:prstGeom>
        </p:spPr>
        <p:txBody>
          <a:bodyPr/>
          <a:lstStyle>
            <a:lvl1pPr algn="ctr">
              <a:defRPr sz="1800" baseline="0">
                <a:solidFill>
                  <a:schemeClr val="tx1"/>
                </a:solidFill>
              </a:defRPr>
            </a:lvl1pPr>
          </a:lstStyle>
          <a:p>
            <a:pPr lvl="0"/>
            <a:r>
              <a:rPr lang="en-US" dirty="0"/>
              <a:t>Add Date and Location </a:t>
            </a:r>
          </a:p>
        </p:txBody>
      </p:sp>
    </p:spTree>
    <p:extLst>
      <p:ext uri="{BB962C8B-B14F-4D97-AF65-F5344CB8AC3E}">
        <p14:creationId xmlns:p14="http://schemas.microsoft.com/office/powerpoint/2010/main" val="47748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59" name="think-cell Slide" r:id="rId14" imgW="423" imgH="424" progId="TCLayout.ActiveDocument.1">
                  <p:embed/>
                </p:oleObj>
              </mc:Choice>
              <mc:Fallback>
                <p:oleObj name="think-cell Slide" r:id="rId14" imgW="423" imgH="424" progId="TCLayout.ActiveDocument.1">
                  <p:embed/>
                  <p:pic>
                    <p:nvPicPr>
                      <p:cNvPr id="2" name="Object 1" hidden="1"/>
                      <p:cNvPicPr/>
                      <p:nvPr/>
                    </p:nvPicPr>
                    <p:blipFill>
                      <a:blip r:embed="rId15"/>
                      <a:stretch>
                        <a:fillRect/>
                      </a:stretch>
                    </p:blipFill>
                    <p:spPr>
                      <a:xfrm>
                        <a:off x="2118" y="2118"/>
                        <a:ext cx="2116" cy="2116"/>
                      </a:xfrm>
                      <a:prstGeom prst="rect">
                        <a:avLst/>
                      </a:prstGeom>
                    </p:spPr>
                  </p:pic>
                </p:oleObj>
              </mc:Fallback>
            </mc:AlternateContent>
          </a:graphicData>
        </a:graphic>
      </p:graphicFrame>
      <p:sp>
        <p:nvSpPr>
          <p:cNvPr id="3" name="Slide Number Placeholder 5">
            <a:extLst>
              <a:ext uri="{FF2B5EF4-FFF2-40B4-BE49-F238E27FC236}">
                <a16:creationId xmlns="" xmlns:a16="http://schemas.microsoft.com/office/drawing/2014/main" id="{0B050037-7FBD-47EF-BE65-FA83D29CAFA7}"/>
              </a:ext>
            </a:extLst>
          </p:cNvPr>
          <p:cNvSpPr>
            <a:spLocks noGrp="1"/>
          </p:cNvSpPr>
          <p:nvPr>
            <p:ph type="sldNum" sz="quarter" idx="4"/>
          </p:nvPr>
        </p:nvSpPr>
        <p:spPr>
          <a:xfrm>
            <a:off x="11268881" y="6597549"/>
            <a:ext cx="770951" cy="171451"/>
          </a:xfrm>
          <a:prstGeom prst="rect">
            <a:avLst/>
          </a:prstGeom>
        </p:spPr>
        <p:txBody>
          <a:bodyPr anchor="ctr"/>
          <a:lstStyle>
            <a:lvl1pPr algn="r">
              <a:defRPr sz="1200">
                <a:solidFill>
                  <a:schemeClr val="tx2"/>
                </a:solidFill>
              </a:defRPr>
            </a:lvl1pPr>
          </a:lstStyle>
          <a:p>
            <a:pPr defTabSz="1087106"/>
            <a:fld id="{0D558541-60C9-42A2-8392-FF12533A6B7A}" type="slidenum">
              <a:rPr lang="en-US" smtClean="0">
                <a:solidFill>
                  <a:srgbClr val="919191"/>
                </a:solidFill>
              </a:rPr>
              <a:pPr defTabSz="1087106"/>
              <a:t>‹#›</a:t>
            </a:fld>
            <a:endParaRPr lang="en-US" dirty="0">
              <a:solidFill>
                <a:srgbClr val="919191"/>
              </a:solidFill>
            </a:endParaRPr>
          </a:p>
        </p:txBody>
      </p:sp>
    </p:spTree>
    <p:extLst>
      <p:ext uri="{BB962C8B-B14F-4D97-AF65-F5344CB8AC3E}">
        <p14:creationId xmlns:p14="http://schemas.microsoft.com/office/powerpoint/2010/main" val="33629579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708" r:id="rId9"/>
    <p:sldLayoutId id="2147483726" r:id="rId10"/>
  </p:sldLayoutIdLst>
  <p:hf hdr="0" ftr="0" dt="0"/>
  <p:txStyles>
    <p:titleStyle>
      <a:lvl1pPr algn="l" defTabSz="1734634" rtl="0" eaLnBrk="1" latinLnBrk="0" hangingPunct="1">
        <a:lnSpc>
          <a:spcPct val="80000"/>
        </a:lnSpc>
        <a:spcBef>
          <a:spcPct val="0"/>
        </a:spcBef>
        <a:buNone/>
        <a:defRPr sz="3200" b="0" i="0" kern="1200" cap="all" spc="-133" baseline="0">
          <a:solidFill>
            <a:schemeClr val="tx1"/>
          </a:solidFill>
          <a:latin typeface="Arial Black" charset="0"/>
          <a:ea typeface="Arial Black" charset="0"/>
          <a:cs typeface="Arial Black" charset="0"/>
        </a:defRPr>
      </a:lvl1pPr>
    </p:titleStyle>
    <p:body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mn-lt"/>
          <a:ea typeface="Arial Black" charset="0"/>
          <a:cs typeface="Arial Black" charset="0"/>
        </a:defRPr>
      </a:lvl1pPr>
      <a:lvl2pPr marL="0" indent="0" algn="l" defTabSz="1734634" rtl="0" eaLnBrk="1" latinLnBrk="0" hangingPunct="1">
        <a:lnSpc>
          <a:spcPct val="90000"/>
        </a:lnSpc>
        <a:spcBef>
          <a:spcPts val="800"/>
        </a:spcBef>
        <a:buFont typeface="Arial" charset="0"/>
        <a:buNone/>
        <a:defRPr sz="2133" b="0" i="0" kern="1200" cap="none" baseline="0">
          <a:solidFill>
            <a:schemeClr val="tx1"/>
          </a:solidFill>
          <a:latin typeface="+mn-lt"/>
          <a:ea typeface="Arial Black" charset="0"/>
          <a:cs typeface="Arial Black" charset="0"/>
        </a:defRPr>
      </a:lvl2pPr>
      <a:lvl3pPr marL="192613" indent="-192613" algn="l" defTabSz="1734634" rtl="0" eaLnBrk="1" latinLnBrk="0" hangingPunct="1">
        <a:lnSpc>
          <a:spcPct val="90000"/>
        </a:lnSpc>
        <a:spcBef>
          <a:spcPts val="800"/>
        </a:spcBef>
        <a:buFont typeface="Arial" charset="0"/>
        <a:buChar char="•"/>
        <a:tabLst/>
        <a:defRPr sz="2133" b="0" i="0" kern="1200" cap="none" baseline="0">
          <a:solidFill>
            <a:schemeClr val="tx1"/>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mn-lt"/>
          <a:ea typeface="Arial Black" charset="0"/>
          <a:cs typeface="Arial Black" charset="0"/>
        </a:defRPr>
      </a:lvl4pPr>
      <a:lvl5pPr marL="0" indent="0" algn="l" defTabSz="1734634" rtl="0" eaLnBrk="1" latinLnBrk="0" hangingPunct="1">
        <a:lnSpc>
          <a:spcPct val="90000"/>
        </a:lnSpc>
        <a:spcBef>
          <a:spcPts val="800"/>
        </a:spcBef>
        <a:buFont typeface="Arial" charset="0"/>
        <a:buNone/>
        <a:defRPr sz="2133" b="0" i="0" kern="1200" cap="none" baseline="0">
          <a:solidFill>
            <a:schemeClr val="tx2"/>
          </a:solidFill>
          <a:latin typeface="+mn-lt"/>
          <a:ea typeface="Arial Black" charset="0"/>
          <a:cs typeface="Arial Black" charset="0"/>
        </a:defRPr>
      </a:lvl5pPr>
      <a:lvl6pPr marL="228594" indent="-182029" algn="l" defTabSz="1734634" rtl="0" eaLnBrk="1" latinLnBrk="0" hangingPunct="1">
        <a:lnSpc>
          <a:spcPct val="90000"/>
        </a:lnSpc>
        <a:spcBef>
          <a:spcPts val="800"/>
        </a:spcBef>
        <a:buFont typeface="Arial" charset="0"/>
        <a:buChar char="•"/>
        <a:tabLst/>
        <a:defRPr sz="2133" b="0" i="0" kern="1200" cap="none" baseline="0">
          <a:solidFill>
            <a:schemeClr val="tx2"/>
          </a:solidFill>
          <a:latin typeface="+mn-lt"/>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mn-lt"/>
          <a:ea typeface="Arial Bold" charset="0"/>
          <a:cs typeface="Arial Bold" charset="0"/>
        </a:defRPr>
      </a:lvl7pPr>
      <a:lvl8pPr marL="0" indent="0" algn="l" defTabSz="1734634" rtl="0" eaLnBrk="1" latinLnBrk="0" hangingPunct="1">
        <a:lnSpc>
          <a:spcPct val="90000"/>
        </a:lnSpc>
        <a:spcBef>
          <a:spcPts val="800"/>
        </a:spcBef>
        <a:buFont typeface="Arial" charset="0"/>
        <a:buNone/>
        <a:defRPr sz="1867" b="0" i="0" kern="1200" cap="none" baseline="0">
          <a:solidFill>
            <a:schemeClr val="tx1"/>
          </a:solidFill>
          <a:latin typeface="+mn-lt"/>
          <a:ea typeface="Arial Bold" charset="0"/>
          <a:cs typeface="Arial Bold" charset="0"/>
        </a:defRPr>
      </a:lvl8pPr>
      <a:lvl9pPr marL="192613" indent="-192613" algn="l" defTabSz="1734634" rtl="0" eaLnBrk="1" latinLnBrk="0" hangingPunct="1">
        <a:lnSpc>
          <a:spcPct val="90000"/>
        </a:lnSpc>
        <a:spcBef>
          <a:spcPts val="800"/>
        </a:spcBef>
        <a:buFont typeface="Arial" charset="0"/>
        <a:buChar char="•"/>
        <a:tabLst/>
        <a:defRPr sz="1867" b="0" i="0" kern="1200" cap="none" baseline="0">
          <a:solidFill>
            <a:schemeClr val="tx1"/>
          </a:solidFill>
          <a:latin typeface="+mn-lt"/>
          <a:ea typeface="Arial Black" charset="0"/>
          <a:cs typeface="Arial Black" charset="0"/>
        </a:defRPr>
      </a:lvl9pPr>
    </p:bodyStyle>
    <p:otherStyle>
      <a:defPPr>
        <a:defRPr lang="en-US"/>
      </a:defPPr>
      <a:lvl1pPr marL="0" algn="l" defTabSz="1734634" rtl="0" eaLnBrk="1" latinLnBrk="0" hangingPunct="1">
        <a:defRPr sz="3467" kern="1200">
          <a:solidFill>
            <a:schemeClr val="tx1"/>
          </a:solidFill>
          <a:latin typeface="+mn-lt"/>
          <a:ea typeface="+mn-ea"/>
          <a:cs typeface="+mn-cs"/>
        </a:defRPr>
      </a:lvl1pPr>
      <a:lvl2pPr marL="867317" algn="l" defTabSz="1734634" rtl="0" eaLnBrk="1" latinLnBrk="0" hangingPunct="1">
        <a:defRPr sz="3467" kern="1200">
          <a:solidFill>
            <a:schemeClr val="tx1"/>
          </a:solidFill>
          <a:latin typeface="+mn-lt"/>
          <a:ea typeface="+mn-ea"/>
          <a:cs typeface="+mn-cs"/>
        </a:defRPr>
      </a:lvl2pPr>
      <a:lvl3pPr marL="1734634" algn="l" defTabSz="1734634" rtl="0" eaLnBrk="1" latinLnBrk="0" hangingPunct="1">
        <a:defRPr sz="3467" kern="1200">
          <a:solidFill>
            <a:schemeClr val="tx1"/>
          </a:solidFill>
          <a:latin typeface="+mn-lt"/>
          <a:ea typeface="+mn-ea"/>
          <a:cs typeface="+mn-cs"/>
        </a:defRPr>
      </a:lvl3pPr>
      <a:lvl4pPr marL="2601951" algn="l" defTabSz="1734634" rtl="0" eaLnBrk="1" latinLnBrk="0" hangingPunct="1">
        <a:defRPr sz="3467" kern="1200">
          <a:solidFill>
            <a:schemeClr val="tx1"/>
          </a:solidFill>
          <a:latin typeface="+mn-lt"/>
          <a:ea typeface="+mn-ea"/>
          <a:cs typeface="+mn-cs"/>
        </a:defRPr>
      </a:lvl4pPr>
      <a:lvl5pPr marL="3469269" algn="l" defTabSz="1734634" rtl="0" eaLnBrk="1" latinLnBrk="0" hangingPunct="1">
        <a:defRPr sz="3467" kern="1200">
          <a:solidFill>
            <a:schemeClr val="tx1"/>
          </a:solidFill>
          <a:latin typeface="+mn-lt"/>
          <a:ea typeface="+mn-ea"/>
          <a:cs typeface="+mn-cs"/>
        </a:defRPr>
      </a:lvl5pPr>
      <a:lvl6pPr marL="4336586" algn="l" defTabSz="1734634" rtl="0" eaLnBrk="1" latinLnBrk="0" hangingPunct="1">
        <a:defRPr sz="3467" kern="1200">
          <a:solidFill>
            <a:schemeClr val="tx1"/>
          </a:solidFill>
          <a:latin typeface="+mn-lt"/>
          <a:ea typeface="+mn-ea"/>
          <a:cs typeface="+mn-cs"/>
        </a:defRPr>
      </a:lvl6pPr>
      <a:lvl7pPr marL="5203903" algn="l" defTabSz="1734634" rtl="0" eaLnBrk="1" latinLnBrk="0" hangingPunct="1">
        <a:defRPr sz="3467" kern="1200">
          <a:solidFill>
            <a:schemeClr val="tx1"/>
          </a:solidFill>
          <a:latin typeface="+mn-lt"/>
          <a:ea typeface="+mn-ea"/>
          <a:cs typeface="+mn-cs"/>
        </a:defRPr>
      </a:lvl7pPr>
      <a:lvl8pPr marL="6071220" algn="l" defTabSz="1734634" rtl="0" eaLnBrk="1" latinLnBrk="0" hangingPunct="1">
        <a:defRPr sz="3467" kern="1200">
          <a:solidFill>
            <a:schemeClr val="tx1"/>
          </a:solidFill>
          <a:latin typeface="+mn-lt"/>
          <a:ea typeface="+mn-ea"/>
          <a:cs typeface="+mn-cs"/>
        </a:defRPr>
      </a:lvl8pPr>
      <a:lvl9pPr marL="6938537" algn="l" defTabSz="1734634" rtl="0" eaLnBrk="1" latinLnBrk="0" hangingPunct="1">
        <a:defRPr sz="3467"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928">
          <p15:clr>
            <a:srgbClr val="F26B43"/>
          </p15:clr>
        </p15:guide>
        <p15:guide id="2" pos="3840">
          <p15:clr>
            <a:srgbClr val="F26B43"/>
          </p15:clr>
        </p15:guide>
        <p15:guide id="3" pos="217">
          <p15:clr>
            <a:srgbClr val="F26B43"/>
          </p15:clr>
        </p15:guide>
        <p15:guide id="4" pos="7456">
          <p15:clr>
            <a:srgbClr val="F26B43"/>
          </p15:clr>
        </p15:guide>
        <p15:guide id="5" orient="horz" pos="1136">
          <p15:clr>
            <a:srgbClr val="F26B43"/>
          </p15:clr>
        </p15:guide>
        <p15:guide id="6" orient="horz" pos="208">
          <p15:clr>
            <a:srgbClr val="F26B43"/>
          </p15:clr>
        </p15:guide>
        <p15:guide id="7" orient="horz" pos="3824">
          <p15:clr>
            <a:srgbClr val="F26B43"/>
          </p15:clr>
        </p15:guide>
        <p15:guide id="8" orient="horz" pos="2032">
          <p15:clr>
            <a:srgbClr val="F26B43"/>
          </p15:clr>
        </p15:guide>
        <p15:guide id="9" orient="horz" pos="41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895600" y="1731788"/>
            <a:ext cx="6400800" cy="532370"/>
          </a:xfrm>
        </p:spPr>
        <p:txBody>
          <a:bodyPr/>
          <a:lstStyle/>
          <a:p>
            <a:r>
              <a:rPr lang="en-IE" sz="3000" b="1" dirty="0">
                <a:solidFill>
                  <a:schemeClr val="accent3">
                    <a:lumMod val="75000"/>
                  </a:schemeClr>
                </a:solidFill>
                <a:latin typeface="Arial" panose="020B0604020202020204" pitchFamily="34" charset="0"/>
                <a:cs typeface="Arial" panose="020B0604020202020204" pitchFamily="34" charset="0"/>
              </a:rPr>
              <a:t>Mod_01_21</a:t>
            </a:r>
          </a:p>
          <a:p>
            <a:r>
              <a:rPr lang="en-IE" sz="3000" dirty="0">
                <a:solidFill>
                  <a:schemeClr val="accent3">
                    <a:lumMod val="75000"/>
                  </a:schemeClr>
                </a:solidFill>
                <a:latin typeface="Arial" panose="020B0604020202020204" pitchFamily="34" charset="0"/>
                <a:cs typeface="Arial" panose="020B0604020202020204" pitchFamily="34" charset="0"/>
              </a:rPr>
              <a:t>Removal of difference charges where operational constraints are binding</a:t>
            </a:r>
          </a:p>
        </p:txBody>
      </p:sp>
    </p:spTree>
    <p:extLst>
      <p:ext uri="{BB962C8B-B14F-4D97-AF65-F5344CB8AC3E}">
        <p14:creationId xmlns:p14="http://schemas.microsoft.com/office/powerpoint/2010/main" val="28691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83362-BBE8-4CC5-AC89-8903A9B3E126}"/>
              </a:ext>
            </a:extLst>
          </p:cNvPr>
          <p:cNvSpPr>
            <a:spLocks noGrp="1"/>
          </p:cNvSpPr>
          <p:nvPr>
            <p:ph type="title"/>
          </p:nvPr>
        </p:nvSpPr>
        <p:spPr/>
        <p:txBody>
          <a:bodyPr/>
          <a:lstStyle/>
          <a:p>
            <a:r>
              <a:rPr lang="en-GB" dirty="0"/>
              <a:t>Summary</a:t>
            </a:r>
          </a:p>
        </p:txBody>
      </p:sp>
      <p:sp>
        <p:nvSpPr>
          <p:cNvPr id="6" name="Content Placeholder 5"/>
          <p:cNvSpPr>
            <a:spLocks noGrp="1"/>
          </p:cNvSpPr>
          <p:nvPr>
            <p:ph idx="1"/>
          </p:nvPr>
        </p:nvSpPr>
        <p:spPr>
          <a:xfrm>
            <a:off x="342226" y="1252009"/>
            <a:ext cx="11579480" cy="4937759"/>
          </a:xfrm>
        </p:spPr>
        <p:txBody>
          <a:bodyPr>
            <a:normAutofit lnSpcReduction="10000"/>
          </a:bodyPr>
          <a:lstStyle/>
          <a:p>
            <a:pPr>
              <a:lnSpc>
                <a:spcPct val="100000"/>
              </a:lnSpc>
            </a:pPr>
            <a:r>
              <a:rPr lang="en-US" sz="2000" dirty="0">
                <a:latin typeface="Calibri" panose="020F0502020204030204" pitchFamily="34" charset="0"/>
                <a:cs typeface="Calibri" panose="020F0502020204030204" pitchFamily="34" charset="0"/>
              </a:rPr>
              <a:t>Explanation of Proposed Change</a:t>
            </a:r>
          </a:p>
          <a:p>
            <a:pPr marR="1905" fontAlgn="auto">
              <a:lnSpc>
                <a:spcPct val="100000"/>
              </a:lnSpc>
              <a:spcAft>
                <a:spcPts val="25"/>
              </a:spcAft>
            </a:pPr>
            <a:r>
              <a:rPr lang="en-IE" sz="2000" b="0" dirty="0">
                <a:latin typeface="Calibri" panose="020F0502020204030204" pitchFamily="34" charset="0"/>
                <a:cs typeface="Calibri" panose="020F0502020204030204" pitchFamily="34" charset="0"/>
              </a:rPr>
              <a:t>Under this proposed option, units bound by a binding constraint would be flagged with a System Service Flag.  This includes units that are included in the constraints that are available to deliver but OFF at the time.  This will remove the unintended consequence of exposing plants holding an RO to difference payments in circumstances beyond their control due to an operational constraint.</a:t>
            </a:r>
          </a:p>
          <a:p>
            <a:pPr marR="1905" fontAlgn="auto">
              <a:lnSpc>
                <a:spcPct val="100000"/>
              </a:lnSpc>
              <a:spcAft>
                <a:spcPts val="25"/>
              </a:spcAft>
            </a:pPr>
            <a:r>
              <a:rPr lang="en-US" sz="2000" b="0" dirty="0">
                <a:latin typeface="Calibri" panose="020F0502020204030204" pitchFamily="34" charset="0"/>
                <a:cs typeface="Calibri" panose="020F0502020204030204" pitchFamily="34" charset="0"/>
              </a:rPr>
              <a:t>In addition, this Mod would allow for the signals in the Imbalance Settlement Price to be maintained.</a:t>
            </a:r>
          </a:p>
          <a:p>
            <a:pPr>
              <a:lnSpc>
                <a:spcPct val="100000"/>
              </a:lnSpc>
            </a:pPr>
            <a:r>
              <a:rPr lang="en-US" sz="2000" dirty="0">
                <a:latin typeface="Calibri" panose="020F0502020204030204" pitchFamily="34" charset="0"/>
                <a:cs typeface="Calibri" panose="020F0502020204030204" pitchFamily="34" charset="0"/>
              </a:rPr>
              <a:t>Legal drafting</a:t>
            </a:r>
          </a:p>
          <a:p>
            <a:pPr>
              <a:lnSpc>
                <a:spcPct val="100000"/>
              </a:lnSpc>
            </a:pPr>
            <a:r>
              <a:rPr lang="en-IE" sz="2000" b="0" dirty="0">
                <a:latin typeface="Calibri" panose="020F0502020204030204" pitchFamily="34" charset="0"/>
                <a:cs typeface="Calibri" panose="020F0502020204030204" pitchFamily="34" charset="0"/>
              </a:rPr>
              <a:t>In terms of implementation, a TSC modification (Appendix N: Flagging and Tagging) would need to be progressed through the Modification process together with a revision to the TSOs’ Methodology for Determining System Operator and Non-Marginal Flags.</a:t>
            </a:r>
          </a:p>
          <a:p>
            <a:pPr>
              <a:lnSpc>
                <a:spcPct val="100000"/>
              </a:lnSpc>
            </a:pPr>
            <a:r>
              <a:rPr lang="en-US" sz="2000" dirty="0">
                <a:latin typeface="Calibri" panose="020F0502020204030204" pitchFamily="34" charset="0"/>
                <a:cs typeface="Calibri" panose="020F0502020204030204" pitchFamily="34" charset="0"/>
              </a:rPr>
              <a:t>Potential Impacts</a:t>
            </a:r>
          </a:p>
          <a:p>
            <a:pPr>
              <a:lnSpc>
                <a:spcPct val="100000"/>
              </a:lnSpc>
            </a:pPr>
            <a:r>
              <a:rPr lang="en-US" sz="2000" b="0" dirty="0">
                <a:latin typeface="Calibri" panose="020F0502020204030204" pitchFamily="34" charset="0"/>
                <a:cs typeface="Calibri" panose="020F0502020204030204" pitchFamily="34" charset="0"/>
              </a:rPr>
              <a:t>There are concerns around the potential impacts this Mod could have on the difference between payments and charges and therefore the socialization fund. However, given that RO events are intended to be infrequent, we consider that this impact to be minimal.</a:t>
            </a:r>
          </a:p>
        </p:txBody>
      </p:sp>
      <p:sp>
        <p:nvSpPr>
          <p:cNvPr id="5" name="Slide Number Placeholder 4">
            <a:extLst>
              <a:ext uri="{FF2B5EF4-FFF2-40B4-BE49-F238E27FC236}">
                <a16:creationId xmlns="" xmlns:a16="http://schemas.microsoft.com/office/drawing/2014/main" id="{38A13618-4820-4362-B6F9-53D9783C58C0}"/>
              </a:ext>
            </a:extLst>
          </p:cNvPr>
          <p:cNvSpPr>
            <a:spLocks noGrp="1"/>
          </p:cNvSpPr>
          <p:nvPr>
            <p:ph type="sldNum" sz="quarter" idx="4294967295"/>
          </p:nvPr>
        </p:nvSpPr>
        <p:spPr>
          <a:xfrm>
            <a:off x="9448800" y="6356350"/>
            <a:ext cx="2743200" cy="365125"/>
          </a:xfrm>
        </p:spPr>
        <p:txBody>
          <a:bodyPr/>
          <a:lstStyle/>
          <a:p>
            <a:fld id="{125EE8F5-089C-4544-BDD9-1509F9832AE3}" type="slidenum">
              <a:rPr lang="en-US" smtClean="0"/>
              <a:pPr/>
              <a:t>2</a:t>
            </a:fld>
            <a:endParaRPr lang="en-US"/>
          </a:p>
        </p:txBody>
      </p:sp>
    </p:spTree>
    <p:extLst>
      <p:ext uri="{BB962C8B-B14F-4D97-AF65-F5344CB8AC3E}">
        <p14:creationId xmlns:p14="http://schemas.microsoft.com/office/powerpoint/2010/main" val="133175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83362-BBE8-4CC5-AC89-8903A9B3E126}"/>
              </a:ext>
            </a:extLst>
          </p:cNvPr>
          <p:cNvSpPr>
            <a:spLocks noGrp="1"/>
          </p:cNvSpPr>
          <p:nvPr>
            <p:ph type="title"/>
          </p:nvPr>
        </p:nvSpPr>
        <p:spPr/>
        <p:txBody>
          <a:bodyPr/>
          <a:lstStyle/>
          <a:p>
            <a:r>
              <a:rPr lang="en-GB" dirty="0"/>
              <a:t>Impact on difference payments for generators  in jan-21 if mod was implemented</a:t>
            </a:r>
          </a:p>
        </p:txBody>
      </p:sp>
      <p:sp>
        <p:nvSpPr>
          <p:cNvPr id="5" name="Slide Number Placeholder 4">
            <a:extLst>
              <a:ext uri="{FF2B5EF4-FFF2-40B4-BE49-F238E27FC236}">
                <a16:creationId xmlns="" xmlns:a16="http://schemas.microsoft.com/office/drawing/2014/main" id="{38A13618-4820-4362-B6F9-53D9783C58C0}"/>
              </a:ext>
            </a:extLst>
          </p:cNvPr>
          <p:cNvSpPr>
            <a:spLocks noGrp="1"/>
          </p:cNvSpPr>
          <p:nvPr>
            <p:ph type="sldNum" sz="quarter" idx="4294967295"/>
          </p:nvPr>
        </p:nvSpPr>
        <p:spPr>
          <a:xfrm>
            <a:off x="9448800" y="6356350"/>
            <a:ext cx="2743200" cy="365125"/>
          </a:xfrm>
        </p:spPr>
        <p:txBody>
          <a:bodyPr/>
          <a:lstStyle/>
          <a:p>
            <a:fld id="{125EE8F5-089C-4544-BDD9-1509F9832AE3}" type="slidenum">
              <a:rPr lang="en-US" smtClean="0"/>
              <a:pPr/>
              <a:t>3</a:t>
            </a:fld>
            <a:endParaRPr lang="en-US"/>
          </a:p>
        </p:txBody>
      </p:sp>
      <p:sp>
        <p:nvSpPr>
          <p:cNvPr id="4" name="Content Placeholder 3">
            <a:extLst>
              <a:ext uri="{FF2B5EF4-FFF2-40B4-BE49-F238E27FC236}">
                <a16:creationId xmlns="" xmlns:a16="http://schemas.microsoft.com/office/drawing/2014/main" id="{AC3E2315-2A8B-464E-96FE-288A21608A7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7266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83362-BBE8-4CC5-AC89-8903A9B3E126}"/>
              </a:ext>
            </a:extLst>
          </p:cNvPr>
          <p:cNvSpPr>
            <a:spLocks noGrp="1"/>
          </p:cNvSpPr>
          <p:nvPr>
            <p:ph type="title"/>
          </p:nvPr>
        </p:nvSpPr>
        <p:spPr/>
        <p:txBody>
          <a:bodyPr/>
          <a:lstStyle/>
          <a:p>
            <a:r>
              <a:rPr lang="en-GB" dirty="0"/>
              <a:t>justification</a:t>
            </a:r>
          </a:p>
        </p:txBody>
      </p:sp>
      <p:sp>
        <p:nvSpPr>
          <p:cNvPr id="6" name="Content Placeholder 5"/>
          <p:cNvSpPr>
            <a:spLocks noGrp="1"/>
          </p:cNvSpPr>
          <p:nvPr>
            <p:ph idx="1"/>
          </p:nvPr>
        </p:nvSpPr>
        <p:spPr>
          <a:xfrm>
            <a:off x="342226" y="1252009"/>
            <a:ext cx="11335424" cy="4937759"/>
          </a:xfrm>
        </p:spPr>
        <p:txBody>
          <a:bodyPr>
            <a:normAutofit/>
          </a:bodyPr>
          <a:lstStyle/>
          <a:p>
            <a:r>
              <a:rPr lang="en-US" sz="2000" dirty="0">
                <a:latin typeface="Calibri" panose="020F0502020204030204" pitchFamily="34" charset="0"/>
                <a:cs typeface="Calibri" panose="020F0502020204030204" pitchFamily="34" charset="0"/>
              </a:rPr>
              <a:t>The proposed Mod furthers the following Code Objectives:</a:t>
            </a:r>
          </a:p>
          <a:p>
            <a:pPr>
              <a:spcAft>
                <a:spcPts val="0"/>
              </a:spcAft>
            </a:pPr>
            <a:r>
              <a:rPr lang="en-IE" sz="2000" b="0" dirty="0">
                <a:latin typeface="Calibri" panose="020F0502020204030204" pitchFamily="34" charset="0"/>
                <a:cs typeface="Calibri" panose="020F0502020204030204" pitchFamily="34" charset="0"/>
              </a:rPr>
              <a:t>(b) to facilitate the efficient, economic, and coordinated operation, administration and development of the Single Electricity Market in a financially secure manner; </a:t>
            </a:r>
            <a:endParaRPr lang="en-GB" sz="2000" b="0" dirty="0">
              <a:latin typeface="Calibri" panose="020F0502020204030204" pitchFamily="34" charset="0"/>
              <a:cs typeface="Calibri" panose="020F0502020204030204" pitchFamily="34" charset="0"/>
            </a:endParaRPr>
          </a:p>
          <a:p>
            <a:pPr>
              <a:spcAft>
                <a:spcPts val="0"/>
              </a:spcAft>
            </a:pPr>
            <a:r>
              <a:rPr lang="en-IE" sz="2000" b="0" dirty="0">
                <a:latin typeface="Calibri" panose="020F0502020204030204" pitchFamily="34" charset="0"/>
                <a:cs typeface="Calibri" panose="020F0502020204030204" pitchFamily="34" charset="0"/>
              </a:rPr>
              <a:t>(c) to facilitate the participation of electricity undertakings engaged in the generation, supply or sale of electricity in the trading arrangements under the Single Electricity Market; </a:t>
            </a:r>
            <a:endParaRPr lang="en-GB" sz="2000" b="0" dirty="0">
              <a:latin typeface="Calibri" panose="020F0502020204030204" pitchFamily="34" charset="0"/>
              <a:cs typeface="Calibri" panose="020F0502020204030204" pitchFamily="34" charset="0"/>
            </a:endParaRPr>
          </a:p>
          <a:p>
            <a:pPr>
              <a:spcAft>
                <a:spcPts val="0"/>
              </a:spcAft>
            </a:pPr>
            <a:r>
              <a:rPr lang="en-IE" sz="2000" b="0" dirty="0">
                <a:latin typeface="Calibri" panose="020F0502020204030204" pitchFamily="34" charset="0"/>
                <a:cs typeface="Calibri" panose="020F0502020204030204" pitchFamily="34" charset="0"/>
              </a:rPr>
              <a:t>(d) to promote competition in the Single Electricity Market; </a:t>
            </a:r>
            <a:endParaRPr lang="en-GB" sz="2000" b="0" dirty="0">
              <a:latin typeface="Calibri" panose="020F0502020204030204" pitchFamily="34" charset="0"/>
              <a:cs typeface="Calibri" panose="020F0502020204030204" pitchFamily="34" charset="0"/>
            </a:endParaRPr>
          </a:p>
          <a:p>
            <a:pPr>
              <a:spcAft>
                <a:spcPts val="0"/>
              </a:spcAft>
            </a:pPr>
            <a:r>
              <a:rPr lang="en-IE" sz="2000" b="0" dirty="0">
                <a:latin typeface="Calibri" panose="020F0502020204030204" pitchFamily="34" charset="0"/>
                <a:cs typeface="Calibri" panose="020F0502020204030204" pitchFamily="34" charset="0"/>
              </a:rPr>
              <a:t>(e) to provide transparency in the operation of the Single Electricity Market; and</a:t>
            </a:r>
            <a:endParaRPr lang="en-GB" sz="2000" b="0" dirty="0">
              <a:latin typeface="Calibri" panose="020F0502020204030204" pitchFamily="34" charset="0"/>
              <a:cs typeface="Calibri" panose="020F0502020204030204" pitchFamily="34" charset="0"/>
            </a:endParaRPr>
          </a:p>
          <a:p>
            <a:pPr>
              <a:spcAft>
                <a:spcPts val="0"/>
              </a:spcAft>
            </a:pPr>
            <a:r>
              <a:rPr lang="en-IE" sz="2000" b="0" dirty="0">
                <a:latin typeface="Calibri" panose="020F0502020204030204" pitchFamily="34" charset="0"/>
                <a:cs typeface="Calibri" panose="020F0502020204030204" pitchFamily="34" charset="0"/>
              </a:rPr>
              <a:t>(f) to ensure no undue discrimination between persons who are parties to the Code.</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Without Modification:</a:t>
            </a:r>
          </a:p>
          <a:p>
            <a:r>
              <a:rPr lang="en-IE" sz="2000" b="0" dirty="0">
                <a:latin typeface="Calibri" panose="020F0502020204030204" pitchFamily="34" charset="0"/>
                <a:cs typeface="Calibri" panose="020F0502020204030204" pitchFamily="34" charset="0"/>
              </a:rPr>
              <a:t>If this Modification proposal is not implemented, Generator Units which hold Reliability Option (RO) obligations will continue to be exposed by facing Difference Charges (where the imbalance price is higher than the RO strike price) while being unable to be dispatched up by the System Operators due to the presence of an Operational Constraint on the system.</a:t>
            </a:r>
            <a:endParaRPr lang="en-US" sz="2000" b="0" dirty="0">
              <a:latin typeface="Calibri" panose="020F0502020204030204" pitchFamily="34" charset="0"/>
              <a:cs typeface="Calibri" panose="020F0502020204030204" pitchFamily="34" charset="0"/>
            </a:endParaRPr>
          </a:p>
          <a:p>
            <a:endParaRPr lang="en-US" b="0" dirty="0">
              <a:latin typeface="Calibri" panose="020F0502020204030204" pitchFamily="34" charset="0"/>
              <a:cs typeface="Calibri" panose="020F0502020204030204" pitchFamily="34" charset="0"/>
            </a:endParaRPr>
          </a:p>
          <a:p>
            <a:pPr lvl="0"/>
            <a:endParaRPr lang="en-IE" sz="2400" b="0" dirty="0"/>
          </a:p>
          <a:p>
            <a:endParaRPr lang="en-IE" dirty="0"/>
          </a:p>
        </p:txBody>
      </p:sp>
      <p:sp>
        <p:nvSpPr>
          <p:cNvPr id="5" name="Slide Number Placeholder 4">
            <a:extLst>
              <a:ext uri="{FF2B5EF4-FFF2-40B4-BE49-F238E27FC236}">
                <a16:creationId xmlns="" xmlns:a16="http://schemas.microsoft.com/office/drawing/2014/main" id="{38A13618-4820-4362-B6F9-53D9783C58C0}"/>
              </a:ext>
            </a:extLst>
          </p:cNvPr>
          <p:cNvSpPr>
            <a:spLocks noGrp="1"/>
          </p:cNvSpPr>
          <p:nvPr>
            <p:ph type="sldNum" sz="quarter" idx="4294967295"/>
          </p:nvPr>
        </p:nvSpPr>
        <p:spPr>
          <a:xfrm>
            <a:off x="9448800" y="6356350"/>
            <a:ext cx="2743200" cy="365125"/>
          </a:xfrm>
        </p:spPr>
        <p:txBody>
          <a:bodyPr/>
          <a:lstStyle/>
          <a:p>
            <a:fld id="{125EE8F5-089C-4544-BDD9-1509F9832AE3}" type="slidenum">
              <a:rPr lang="en-US" smtClean="0"/>
              <a:pPr/>
              <a:t>4</a:t>
            </a:fld>
            <a:endParaRPr lang="en-US"/>
          </a:p>
        </p:txBody>
      </p:sp>
    </p:spTree>
    <p:extLst>
      <p:ext uri="{BB962C8B-B14F-4D97-AF65-F5344CB8AC3E}">
        <p14:creationId xmlns:p14="http://schemas.microsoft.com/office/powerpoint/2010/main" val="1693614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WL1TcAMTLyWc.fN9AvQGQ"/>
</p:tagLst>
</file>

<file path=ppt/theme/theme1.xml><?xml version="1.0" encoding="utf-8"?>
<a:theme xmlns:a="http://schemas.openxmlformats.org/drawingml/2006/main" name="Strategy-Energy_Aug2020">
  <a:themeElements>
    <a:clrScheme name="Strategy Plus">
      <a:dk1>
        <a:srgbClr val="000000"/>
      </a:dk1>
      <a:lt1>
        <a:srgbClr val="FFFFFF"/>
      </a:lt1>
      <a:dk2>
        <a:srgbClr val="919191"/>
      </a:dk2>
      <a:lt2>
        <a:srgbClr val="FF0000"/>
      </a:lt2>
      <a:accent1>
        <a:srgbClr val="BC001D"/>
      </a:accent1>
      <a:accent2>
        <a:srgbClr val="920026"/>
      </a:accent2>
      <a:accent3>
        <a:srgbClr val="FF9128"/>
      </a:accent3>
      <a:accent4>
        <a:srgbClr val="C74C00"/>
      </a:accent4>
      <a:accent5>
        <a:srgbClr val="008063"/>
      </a:accent5>
      <a:accent6>
        <a:srgbClr val="2EAA00"/>
      </a:accent6>
      <a:hlink>
        <a:srgbClr val="FF0000"/>
      </a:hlink>
      <a:folHlink>
        <a:srgbClr val="71001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wrap="none" lIns="0" tIns="0" rIns="0" bIns="0" rtlCol="0">
        <a:noAutofit/>
      </a:bodyPr>
      <a:lstStyle>
        <a:defPPr marL="457200" indent="-457200" algn="just">
          <a:lnSpc>
            <a:spcPct val="200000"/>
          </a:lnSpc>
          <a:buFont typeface="Arial" panose="020B0604020202020204" pitchFamily="34" charset="0"/>
          <a:buChar char="•"/>
          <a:defRPr sz="2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86811831C6F943A75C3AB05CFC8DA5" ma:contentTypeVersion="8" ma:contentTypeDescription="Create a new document." ma:contentTypeScope="" ma:versionID="2a601d2ef58cd505a9f288a3246b50da">
  <xsd:schema xmlns:xsd="http://www.w3.org/2001/XMLSchema" xmlns:xs="http://www.w3.org/2001/XMLSchema" xmlns:p="http://schemas.microsoft.com/office/2006/metadata/properties" xmlns:ns2="3cada6dc-2705-46ed-bab2-0b2cd6d935ca" xmlns:ns3="83dee237-e653-49f0-9104-674b0aa2bf9b" targetNamespace="http://schemas.microsoft.com/office/2006/metadata/properties" ma:root="true" ma:fieldsID="c261870c7d94452954f45993fe8769eb" ns2:_="" ns3:_="">
    <xsd:import namespace="3cada6dc-2705-46ed-bab2-0b2cd6d935ca"/>
    <xsd:import namespace="83dee237-e653-49f0-9104-674b0aa2bf9b"/>
    <xsd:element name="properties">
      <xsd:complexType>
        <xsd:sequence>
          <xsd:element name="documentManagement">
            <xsd:complexType>
              <xsd:all>
                <xsd:element ref="ns2:iab7cdb7554d4997ae876b11632fa575" minOccurs="0"/>
                <xsd:element ref="ns2:TaxCatchAll" minOccurs="0"/>
                <xsd:element ref="ns2:TaxCatchAllLabel" minOccurs="0"/>
                <xsd:element ref="ns3:Document_x0020_Type" minOccurs="0"/>
                <xsd:element ref="ns3:Market"/>
                <xsd:element ref="ns3:Mod_x0020_Id" minOccurs="0"/>
                <xsd:element ref="ns3:Meeting_x0020_No" minOccurs="0"/>
                <xsd:element ref="ns3:Doc_x0020_Type" minOccurs="0"/>
                <xsd:element ref="ns3:WG_x0020_Link" minOccurs="0"/>
                <xsd:element ref="ns3:Work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da6dc-2705-46ed-bab2-0b2cd6d935ca" elementFormDefault="qualified">
    <xsd:import namespace="http://schemas.microsoft.com/office/2006/documentManagement/types"/>
    <xsd:import namespace="http://schemas.microsoft.com/office/infopath/2007/PartnerControls"/>
    <xsd:element name="iab7cdb7554d4997ae876b11632fa575" ma:index="8" nillable="true" ma:taxonomy="true" ma:internalName="iab7cdb7554d4997ae876b11632fa575" ma:taxonomyFieldName="File_x0020_Category" ma:displayName="File Category" ma:default="" ma:fieldId="{2ab7cdb7-554d-4997-ae87-6b11632fa575}" ma:taxonomyMulti="true" ma:sspId="bba0571d-0b8e-466e-908c-4c59ad63fd5c" ma:termSetId="d6e1f201-92b0-484d-8c3e-6dc5f6daf18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5c619c4-3b62-4197-a5dd-cc1647151811}" ma:internalName="TaxCatchAll" ma:showField="CatchAllData" ma:web="163ea899-1ba7-4893-aeeb-6935f5518c4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5c619c4-3b62-4197-a5dd-cc1647151811}" ma:internalName="TaxCatchAllLabel" ma:readOnly="true" ma:showField="CatchAllDataLabel" ma:web="163ea899-1ba7-4893-aeeb-6935f5518c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dee237-e653-49f0-9104-674b0aa2bf9b" elementFormDefault="qualified">
    <xsd:import namespace="http://schemas.microsoft.com/office/2006/documentManagement/types"/>
    <xsd:import namespace="http://schemas.microsoft.com/office/infopath/2007/PartnerControls"/>
    <xsd:element name="Document_x0020_Type" ma:index="12" nillable="true" ma:displayName="Document Type" ma:format="Dropdown" ma:internalName="Document_x0020_Type">
      <xsd:simpleType>
        <xsd:restriction base="dms:Choice">
          <xsd:enumeration value="Actions log"/>
          <xsd:enumeration value="Agenda"/>
          <xsd:enumeration value="Archive"/>
          <xsd:enumeration value="Final Recommendation Report"/>
          <xsd:enumeration value="Working Group Report"/>
          <xsd:enumeration value="General Documents"/>
          <xsd:enumeration value="Meeting Docs"/>
          <xsd:enumeration value="Meeting Notes"/>
          <xsd:enumeration value="Minutes"/>
          <xsd:enumeration value="Mod proposal outcome"/>
          <xsd:enumeration value="New Mods"/>
          <xsd:enumeration value="Presentations"/>
          <xsd:enumeration value="RA Decision Letters"/>
          <xsd:enumeration value="RA Semo Meeting"/>
          <xsd:enumeration value="SEMO Update"/>
          <xsd:enumeration value="Team Meetings"/>
          <xsd:enumeration value="Trackers"/>
          <xsd:enumeration value="Withdrawal notification"/>
        </xsd:restriction>
      </xsd:simpleType>
    </xsd:element>
    <xsd:element name="Market" ma:index="13" ma:displayName="Market" ma:format="Dropdown" ma:internalName="Market">
      <xsd:simpleType>
        <xsd:restriction base="dms:Choice">
          <xsd:enumeration value="Balancing Market"/>
          <xsd:enumeration value="Capacity Market"/>
          <xsd:enumeration value="SEMOpx Market"/>
        </xsd:restriction>
      </xsd:simpleType>
    </xsd:element>
    <xsd:element name="Mod_x0020_Id" ma:index="14" nillable="true" ma:displayName="Mod Id" ma:format="Dropdown" ma:internalName="Mod_x0020_Id">
      <xsd:simpleType>
        <xsd:restriction base="dms:Choice">
          <xsd:enumeration value="Mod_01_20"/>
          <xsd:enumeration value="Mod_02_20"/>
          <xsd:enumeration value="Mod_03_20"/>
          <xsd:enumeration value="Mod_04_20"/>
          <xsd:enumeration value="Mod_05_20"/>
          <xsd:enumeration value="Mod_06_20"/>
          <xsd:enumeration value="Mod_07_20"/>
          <xsd:enumeration value="Mod_08_20"/>
          <xsd:enumeration value="Mod_09_20"/>
          <xsd:enumeration value="Mod_10_20"/>
          <xsd:enumeration value="Mod_11_20"/>
          <xsd:enumeration value="Mod_12_20"/>
          <xsd:enumeration value="Mod_13_20"/>
          <xsd:enumeration value="Mod_14_20"/>
          <xsd:enumeration value="Mod_15_20"/>
          <xsd:enumeration value="Mod_16_20"/>
          <xsd:enumeration value="Mod_17_20"/>
          <xsd:enumeration value="Mod_18_20"/>
          <xsd:enumeration value="Mod_19_20"/>
          <xsd:enumeration value="Mod_20_20"/>
          <xsd:enumeration value="Mod_21_20"/>
          <xsd:enumeration value="Mod_22_20"/>
          <xsd:enumeration value="Mod_23_20"/>
          <xsd:enumeration value="Mod_24_20"/>
          <xsd:enumeration value="Mod_25_20"/>
          <xsd:enumeration value="Mod_26_20"/>
          <xsd:enumeration value="Mod_27_20"/>
          <xsd:enumeration value="Mod_28_20"/>
          <xsd:enumeration value="Mod_29_20"/>
          <xsd:enumeration value="Mod_30_20"/>
          <xsd:enumeration value="Mod_31_20"/>
          <xsd:enumeration value="Mod_32_20"/>
          <xsd:enumeration value="Mod_33_20"/>
          <xsd:enumeration value="Mod_34_20"/>
          <xsd:enumeration value="Mod_35_20"/>
          <xsd:enumeration value="Mod_36_20"/>
          <xsd:enumeration value="Mod_37_20"/>
          <xsd:enumeration value="Mod_38_20"/>
          <xsd:enumeration value="Mod_39_20"/>
          <xsd:enumeration value="Mod_40_20"/>
          <xsd:enumeration value="CMC_01_20"/>
          <xsd:enumeration value="CMC_02_20"/>
          <xsd:enumeration value="CMC_03_20"/>
          <xsd:enumeration value="CMC_04_20"/>
          <xsd:enumeration value="CMC_05_20"/>
          <xsd:enumeration value="CMC_06_20"/>
          <xsd:enumeration value="CMC_07_20"/>
          <xsd:enumeration value="CMC_08_20"/>
          <xsd:enumeration value="CMC_09_20"/>
          <xsd:enumeration value="CMC_10_20"/>
          <xsd:enumeration value="CMC_11_20"/>
          <xsd:enumeration value="CMC_12_20"/>
          <xsd:enumeration value="CMC_13_20"/>
          <xsd:enumeration value="CMC_14_20"/>
          <xsd:enumeration value="CMC_15_20"/>
          <xsd:enumeration value="CMC_16_20"/>
          <xsd:enumeration value="CMC_17_20"/>
          <xsd:enumeration value="CMC_18_20"/>
          <xsd:enumeration value="CMC_19_20"/>
          <xsd:enumeration value="CMC_20_20"/>
          <xsd:enumeration value="SPX_01_20"/>
          <xsd:enumeration value="SPX_02_20"/>
          <xsd:enumeration value="SPX_03_20"/>
          <xsd:enumeration value="SPX_04_20"/>
          <xsd:enumeration value="SPX_05_20"/>
          <xsd:enumeration value="SPX_06_20"/>
          <xsd:enumeration value="SPX_07_20"/>
          <xsd:enumeration value="SPX_08_20"/>
          <xsd:enumeration value="SPX_09_20"/>
          <xsd:enumeration value="SPX_10_20"/>
          <xsd:enumeration value="SPX_01_18"/>
          <xsd:enumeration value="SPX_02_18"/>
          <xsd:enumeration value="SPX_03_18"/>
          <xsd:enumeration value="SPX_04_18"/>
          <xsd:enumeration value="SPX_05_18"/>
          <xsd:enumeration value="SPX_06_18"/>
          <xsd:enumeration value="SPX_07_18"/>
          <xsd:enumeration value="SPX_08_18"/>
          <xsd:enumeration value="SPX_09_18"/>
          <xsd:enumeration value="SPX_10_18"/>
          <xsd:enumeration value="MCF_01"/>
          <xsd:enumeration value="MCF_02"/>
          <xsd:enumeration value="MCF_03"/>
          <xsd:enumeration value="MCF_04"/>
          <xsd:enumeration value="MCF_05"/>
          <xsd:enumeration value="MCF_06"/>
          <xsd:enumeration value="MCF_07"/>
          <xsd:enumeration value="MOD_01_18"/>
          <xsd:enumeration value="MOD_02_18"/>
          <xsd:enumeration value="MOD_03_18"/>
          <xsd:enumeration value="MOD_04_18"/>
          <xsd:enumeration value="MOD_05_18"/>
          <xsd:enumeration value="MOD_06_18"/>
          <xsd:enumeration value="MOD_07_18"/>
          <xsd:enumeration value="MOD_08_18"/>
          <xsd:enumeration value="MOD_09_18"/>
          <xsd:enumeration value="MOD_10_18"/>
          <xsd:enumeration value="MOD_11_18"/>
          <xsd:enumeration value="MOD_12_18"/>
          <xsd:enumeration value="MOD_13_18"/>
          <xsd:enumeration value="MOD_14_18"/>
          <xsd:enumeration value="Mod_15_18"/>
          <xsd:enumeration value="Mod_16_18"/>
          <xsd:enumeration value="Mod_17_18"/>
          <xsd:enumeration value="Mod_18_18"/>
          <xsd:enumeration value="Mod_19_18"/>
          <xsd:enumeration value="Mod_20_18"/>
          <xsd:enumeration value="Mod_21_18"/>
          <xsd:enumeration value="Mod_22_18"/>
          <xsd:enumeration value="Mod_23_18"/>
          <xsd:enumeration value="Mod_24_18"/>
          <xsd:enumeration value="Mod_25_18"/>
          <xsd:enumeration value="Mod_26_18"/>
          <xsd:enumeration value="Mod_27_18"/>
          <xsd:enumeration value="Mod_28_18"/>
          <xsd:enumeration value="Mod_29_18"/>
          <xsd:enumeration value="Mod_30_18"/>
          <xsd:enumeration value="Mod_31_18"/>
          <xsd:enumeration value="Mod_32_18"/>
          <xsd:enumeration value="Mod_33_18"/>
          <xsd:enumeration value="Mod_34_18"/>
          <xsd:enumeration value="Mod_35_18"/>
          <xsd:enumeration value="Mod_36_18"/>
          <xsd:enumeration value="Mod_37_18"/>
          <xsd:enumeration value="Mod_38_18"/>
          <xsd:enumeration value="Mod_1_19"/>
          <xsd:enumeration value="Mod_2_19"/>
          <xsd:enumeration value="Mod_3_19"/>
          <xsd:enumeration value="Mod_4_19"/>
          <xsd:enumeration value="Mod_5_19"/>
          <xsd:enumeration value="Mod_6_19"/>
          <xsd:enumeration value="Mod_7_19"/>
          <xsd:enumeration value="Mod_8_19"/>
          <xsd:enumeration value="Mod_9_19"/>
          <xsd:enumeration value="Mod_10_19"/>
          <xsd:enumeration value="Mod_11_19"/>
          <xsd:enumeration value="Mod_12_19"/>
          <xsd:enumeration value="Mod_13_19"/>
          <xsd:enumeration value="Mod_14_19"/>
          <xsd:enumeration value="Mod_15_19"/>
          <xsd:enumeration value="Mod_16_19"/>
          <xsd:enumeration value="Mod_17_19"/>
          <xsd:enumeration value="Mod_18_19"/>
          <xsd:enumeration value="Mod_19_19"/>
          <xsd:enumeration value="Mod_20_19"/>
          <xsd:enumeration value="Mod_21_19"/>
          <xsd:enumeration value="Mod_22_19"/>
          <xsd:enumeration value="Mod_23_19"/>
          <xsd:enumeration value="Mod_24_19"/>
          <xsd:enumeration value="Mod_25_19"/>
          <xsd:enumeration value="Mod_26_19"/>
          <xsd:enumeration value="Mod_27_19"/>
          <xsd:enumeration value="Mod_28_19"/>
          <xsd:enumeration value="Mod_29_19"/>
          <xsd:enumeration value="Mod_30_19"/>
          <xsd:enumeration value="Mod_31_19"/>
          <xsd:enumeration value="Mod_32_19"/>
          <xsd:enumeration value="Mod_33_19"/>
          <xsd:enumeration value="Mod_34_19"/>
          <xsd:enumeration value="Mod_35_19"/>
          <xsd:enumeration value="Mod_36_19"/>
          <xsd:enumeration value="Mod_37_19"/>
          <xsd:enumeration value="Mod_38_19"/>
          <xsd:enumeration value="Mod_39_19"/>
          <xsd:enumeration value="Mod_40_19"/>
          <xsd:enumeration value="CMC_01_21"/>
          <xsd:enumeration value="CMC_02_21"/>
          <xsd:enumeration value="CMC_03_21"/>
          <xsd:enumeration value="CMC_04_21"/>
          <xsd:enumeration value="CMC_05_21"/>
          <xsd:enumeration value="CMC_06_21"/>
          <xsd:enumeration value="CMC_07_21"/>
          <xsd:enumeration value="CMC_08_21"/>
          <xsd:enumeration value="CMC_09_21"/>
          <xsd:enumeration value="CMC_10_21"/>
          <xsd:enumeration value="MOD_01_21"/>
          <xsd:enumeration value="MOD_02_21"/>
          <xsd:enumeration value="MOD_03_21"/>
          <xsd:enumeration value="MOD_04_21"/>
          <xsd:enumeration value="MOD_05_21"/>
          <xsd:enumeration value="MOD_06_21"/>
          <xsd:enumeration value="MOD_07_21"/>
          <xsd:enumeration value="MOD_08_21"/>
          <xsd:enumeration value="MOD_09_21"/>
          <xsd:enumeration value="MOD_10_21"/>
          <xsd:enumeration value="SPX_01_21"/>
          <xsd:enumeration value="SPX_02_21"/>
          <xsd:enumeration value="SPX_03_21"/>
          <xsd:enumeration value="SPX_04_21"/>
          <xsd:enumeration value="SPX_05_21"/>
          <xsd:enumeration value="SPX_06_21"/>
          <xsd:enumeration value="SPX_07_21"/>
          <xsd:enumeration value="SPX_08_21"/>
          <xsd:enumeration value="SPX_09_21"/>
          <xsd:enumeration value="SPX_10_21"/>
        </xsd:restriction>
      </xsd:simpleType>
    </xsd:element>
    <xsd:element name="Meeting_x0020_No" ma:index="15" nillable="true" ma:displayName="Meeting No" ma:format="Dropdown" ma:internalName="Meeting_x0020_No">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enumeration value="92"/>
          <xsd:enumeration value="93"/>
          <xsd:enumeration value="94"/>
          <xsd:enumeration value="95"/>
          <xsd:enumeration value="96"/>
          <xsd:enumeration value="97"/>
          <xsd:enumeration value="98"/>
          <xsd:enumeration value="99"/>
          <xsd:enumeration value="100"/>
          <xsd:enumeration value="101"/>
          <xsd:enumeration value="102"/>
          <xsd:enumeration value="103"/>
          <xsd:enumeration value="104"/>
          <xsd:enumeration value="105"/>
          <xsd:enumeration value="106"/>
          <xsd:enumeration value="107"/>
          <xsd:enumeration value="108"/>
          <xsd:enumeration value="109"/>
          <xsd:enumeration value="110"/>
          <xsd:enumeration value="111"/>
          <xsd:enumeration value="112"/>
          <xsd:enumeration value="113"/>
          <xsd:enumeration value="114"/>
          <xsd:enumeration value="115"/>
          <xsd:enumeration value="116"/>
          <xsd:enumeration value="117"/>
          <xsd:enumeration value="118"/>
          <xsd:enumeration value="119"/>
          <xsd:enumeration value="120"/>
          <xsd:enumeration value="121"/>
          <xsd:enumeration value="122"/>
          <xsd:enumeration value="123"/>
          <xsd:enumeration value="124"/>
          <xsd:enumeration value="125"/>
          <xsd:enumeration value="126"/>
          <xsd:enumeration value="127"/>
          <xsd:enumeration value="128"/>
          <xsd:enumeration value="129"/>
          <xsd:enumeration value="130"/>
          <xsd:enumeration value="131"/>
          <xsd:enumeration value="132"/>
          <xsd:enumeration value="133"/>
          <xsd:enumeration value="134"/>
          <xsd:enumeration value="135"/>
          <xsd:enumeration value="136"/>
          <xsd:enumeration value="137"/>
          <xsd:enumeration value="138"/>
          <xsd:enumeration value="139"/>
          <xsd:enumeration value="140"/>
          <xsd:enumeration value="141"/>
          <xsd:enumeration value="142"/>
          <xsd:enumeration value="143"/>
          <xsd:enumeration value="144"/>
          <xsd:enumeration value="145"/>
          <xsd:enumeration value="146"/>
          <xsd:enumeration value="147"/>
          <xsd:enumeration value="148"/>
          <xsd:enumeration value="149"/>
          <xsd:enumeration value="150"/>
          <xsd:enumeration value="151"/>
          <xsd:enumeration value="152"/>
          <xsd:enumeration value="153"/>
          <xsd:enumeration value="154"/>
          <xsd:enumeration value="155"/>
          <xsd:enumeration value="156"/>
          <xsd:enumeration value="157"/>
          <xsd:enumeration value="158"/>
          <xsd:enumeration value="159"/>
          <xsd:enumeration value="160"/>
          <xsd:enumeration value="161"/>
          <xsd:enumeration value="162"/>
          <xsd:enumeration value="163"/>
          <xsd:enumeration value="164"/>
          <xsd:enumeration value="165"/>
          <xsd:enumeration value="166"/>
          <xsd:enumeration value="167"/>
          <xsd:enumeration value="168"/>
          <xsd:enumeration value="169"/>
          <xsd:enumeration value="170"/>
          <xsd:enumeration value="171"/>
          <xsd:enumeration value="172"/>
          <xsd:enumeration value="173"/>
          <xsd:enumeration value="174"/>
          <xsd:enumeration value="175"/>
          <xsd:enumeration value="176"/>
          <xsd:enumeration value="177"/>
          <xsd:enumeration value="178"/>
          <xsd:enumeration value="179"/>
          <xsd:enumeration value="180"/>
          <xsd:enumeration value="181"/>
          <xsd:enumeration value="182"/>
          <xsd:enumeration value="183"/>
          <xsd:enumeration value="184"/>
          <xsd:enumeration value="185"/>
          <xsd:enumeration value="186"/>
          <xsd:enumeration value="187"/>
          <xsd:enumeration value="188"/>
          <xsd:enumeration value="189"/>
          <xsd:enumeration value="190"/>
          <xsd:enumeration value="191"/>
          <xsd:enumeration value="192"/>
          <xsd:enumeration value="193"/>
          <xsd:enumeration value="194"/>
          <xsd:enumeration value="195"/>
          <xsd:enumeration value="196"/>
          <xsd:enumeration value="197"/>
          <xsd:enumeration value="198"/>
          <xsd:enumeration value="199"/>
          <xsd:enumeration value="200"/>
          <xsd:enumeration value="201"/>
          <xsd:enumeration value="202"/>
          <xsd:enumeration value="203"/>
          <xsd:enumeration value="204"/>
          <xsd:enumeration value="205"/>
          <xsd:enumeration value="206"/>
          <xsd:enumeration value="207"/>
          <xsd:enumeration value="208"/>
          <xsd:enumeration value="209"/>
          <xsd:enumeration value="210"/>
          <xsd:enumeration value="211"/>
          <xsd:enumeration value="212"/>
          <xsd:enumeration value="213"/>
          <xsd:enumeration value="214"/>
          <xsd:enumeration value="215"/>
          <xsd:enumeration value="216"/>
          <xsd:enumeration value="217"/>
          <xsd:enumeration value="218"/>
          <xsd:enumeration value="219"/>
          <xsd:enumeration value="220"/>
          <xsd:enumeration value="221"/>
          <xsd:enumeration value="222"/>
          <xsd:enumeration value="223"/>
          <xsd:enumeration value="224"/>
          <xsd:enumeration value="225"/>
          <xsd:enumeration value="226"/>
          <xsd:enumeration value="227"/>
          <xsd:enumeration value="228"/>
          <xsd:enumeration value="229"/>
          <xsd:enumeration value="230"/>
          <xsd:enumeration value="231"/>
          <xsd:enumeration value="232"/>
          <xsd:enumeration value="233"/>
          <xsd:enumeration value="234"/>
          <xsd:enumeration value="235"/>
          <xsd:enumeration value="236"/>
          <xsd:enumeration value="237"/>
          <xsd:enumeration value="238"/>
          <xsd:enumeration value="239"/>
          <xsd:enumeration value="240"/>
          <xsd:enumeration value="241"/>
          <xsd:enumeration value="242"/>
          <xsd:enumeration value="243"/>
          <xsd:enumeration value="244"/>
          <xsd:enumeration value="245"/>
          <xsd:enumeration value="246"/>
          <xsd:enumeration value="247"/>
          <xsd:enumeration value="248"/>
          <xsd:enumeration value="249"/>
          <xsd:enumeration value="250"/>
          <xsd:enumeration value="251"/>
          <xsd:enumeration value="252"/>
          <xsd:enumeration value="253"/>
          <xsd:enumeration value="254"/>
          <xsd:enumeration value="255"/>
          <xsd:enumeration value="256"/>
          <xsd:enumeration value="257"/>
          <xsd:enumeration value="258"/>
          <xsd:enumeration value="259"/>
          <xsd:enumeration value="260"/>
          <xsd:enumeration value="261"/>
          <xsd:enumeration value="262"/>
          <xsd:enumeration value="263"/>
          <xsd:enumeration value="264"/>
          <xsd:enumeration value="265"/>
          <xsd:enumeration value="266"/>
          <xsd:enumeration value="267"/>
          <xsd:enumeration value="268"/>
          <xsd:enumeration value="269"/>
          <xsd:enumeration value="270"/>
          <xsd:enumeration value="271"/>
          <xsd:enumeration value="272"/>
          <xsd:enumeration value="273"/>
          <xsd:enumeration value="274"/>
          <xsd:enumeration value="275"/>
          <xsd:enumeration value="276"/>
          <xsd:enumeration value="277"/>
          <xsd:enumeration value="278"/>
          <xsd:enumeration value="279"/>
          <xsd:enumeration value="280"/>
          <xsd:enumeration value="281"/>
          <xsd:enumeration value="282"/>
          <xsd:enumeration value="283"/>
          <xsd:enumeration value="284"/>
          <xsd:enumeration value="285"/>
          <xsd:enumeration value="286"/>
          <xsd:enumeration value="287"/>
          <xsd:enumeration value="288"/>
          <xsd:enumeration value="289"/>
          <xsd:enumeration value="290"/>
          <xsd:enumeration value="291"/>
          <xsd:enumeration value="292"/>
          <xsd:enumeration value="293"/>
          <xsd:enumeration value="294"/>
          <xsd:enumeration value="295"/>
          <xsd:enumeration value="296"/>
          <xsd:enumeration value="297"/>
          <xsd:enumeration value="298"/>
          <xsd:enumeration value="299"/>
          <xsd:enumeration value="300"/>
        </xsd:restriction>
      </xsd:simpleType>
    </xsd:element>
    <xsd:element name="Doc_x0020_Type" ma:index="16" nillable="true" ma:displayName="Doc Category" ma:format="Dropdown" ma:internalName="Doc_x0020_Type" ma:readOnly="false">
      <xsd:simpleType>
        <xsd:restriction base="dms:Choice">
          <xsd:enumeration value="Meeting No"/>
          <xsd:enumeration value="Working Group"/>
          <xsd:enumeration value="Mod  ID"/>
          <xsd:enumeration value="Trackers"/>
          <xsd:enumeration value="SL Docs"/>
          <xsd:enumeration value="Internal Mods Meetings"/>
        </xsd:restriction>
      </xsd:simpleType>
    </xsd:element>
    <xsd:element name="WG_x0020_Link" ma:index="17" nillable="true" ma:displayName="WG Link" ma:format="Hyperlink" ma:internalName="WG_x0020_Link">
      <xsd:complexType>
        <xsd:complexContent>
          <xsd:extension base="dms:URL">
            <xsd:sequence>
              <xsd:element name="Url" type="dms:ValidUrl" minOccurs="0" nillable="true"/>
              <xsd:element name="Description" type="xsd:string" nillable="true"/>
            </xsd:sequence>
          </xsd:extension>
        </xsd:complexContent>
      </xsd:complexType>
    </xsd:element>
    <xsd:element name="Working_x0020_Group" ma:index="18" nillable="true" ma:displayName="Working Group" ma:default="Working Group 1" ma:format="Dropdown" ma:internalName="Working_x0020_Group">
      <xsd:simpleType>
        <xsd:restriction base="dms:Choice">
          <xsd:enumeration value="Working Group 1"/>
          <xsd:enumeration value="Working Group 2"/>
          <xsd:enumeration value="Working Group 3"/>
          <xsd:enumeration value="Working Group 4"/>
          <xsd:enumeration value="Working Group 5"/>
          <xsd:enumeration value="Working Group 6"/>
          <xsd:enumeration value="Working Group 7"/>
          <xsd:enumeration value="Working Group 8"/>
          <xsd:enumeration value="Working Group 9"/>
          <xsd:enumeration value="Working Group 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ab7cdb7554d4997ae876b11632fa575 xmlns="3cada6dc-2705-46ed-bab2-0b2cd6d935ca">
      <Terms xmlns="http://schemas.microsoft.com/office/infopath/2007/PartnerControls"/>
    </iab7cdb7554d4997ae876b11632fa575>
    <Mod_x0020_Id xmlns="83dee237-e653-49f0-9104-674b0aa2bf9b">MOD_01_21</Mod_x0020_Id>
    <WG_x0020_Link xmlns="83dee237-e653-49f0-9104-674b0aa2bf9b">
      <Url xsi:nil="true"/>
      <Description xsi:nil="true"/>
    </WG_x0020_Link>
    <Working_x0020_Group xmlns="83dee237-e653-49f0-9104-674b0aa2bf9b">Working Group 1</Working_x0020_Group>
    <Market xmlns="83dee237-e653-49f0-9104-674b0aa2bf9b">Balancing Market</Market>
    <Doc_x0020_Type xmlns="83dee237-e653-49f0-9104-674b0aa2bf9b">Mod  ID</Doc_x0020_Type>
    <TaxCatchAll xmlns="3cada6dc-2705-46ed-bab2-0b2cd6d935ca"/>
    <Document_x0020_Type xmlns="83dee237-e653-49f0-9104-674b0aa2bf9b">Presentations</Document_x0020_Type>
    <Meeting_x0020_No xmlns="83dee237-e653-49f0-9104-674b0aa2bf9b" xsi:nil="true"/>
  </documentManagement>
</p:properties>
</file>

<file path=customXml/itemProps1.xml><?xml version="1.0" encoding="utf-8"?>
<ds:datastoreItem xmlns:ds="http://schemas.openxmlformats.org/officeDocument/2006/customXml" ds:itemID="{D3A26FF6-5FDD-42BA-9564-F25D89618832}">
  <ds:schemaRefs>
    <ds:schemaRef ds:uri="http://schemas.microsoft.com/sharepoint/v3/contenttype/forms"/>
  </ds:schemaRefs>
</ds:datastoreItem>
</file>

<file path=customXml/itemProps2.xml><?xml version="1.0" encoding="utf-8"?>
<ds:datastoreItem xmlns:ds="http://schemas.openxmlformats.org/officeDocument/2006/customXml" ds:itemID="{771D5298-63FC-4C96-8D81-571798AD3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da6dc-2705-46ed-bab2-0b2cd6d935ca"/>
    <ds:schemaRef ds:uri="83dee237-e653-49f0-9104-674b0aa2bf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8DBA1A-3CC3-41E5-AA51-21AB0D9F4A0D}">
  <ds:schemaRef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83dee237-e653-49f0-9104-674b0aa2bf9b"/>
    <ds:schemaRef ds:uri="http://schemas.microsoft.com/office/2006/metadata/properties"/>
    <ds:schemaRef ds:uri="http://schemas.microsoft.com/office/infopath/2007/PartnerControls"/>
    <ds:schemaRef ds:uri="3cada6dc-2705-46ed-bab2-0b2cd6d935ca"/>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1496</TotalTime>
  <Words>386</Words>
  <Application>Microsoft Office PowerPoint</Application>
  <PresentationFormat>Custom</PresentationFormat>
  <Paragraphs>25</Paragraphs>
  <Slides>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Strategy-Energy_Aug2020</vt:lpstr>
      <vt:lpstr>think-cell Slide</vt:lpstr>
      <vt:lpstr>PowerPoint Presentation</vt:lpstr>
      <vt:lpstr>Summary</vt:lpstr>
      <vt:lpstr>Impact on difference payments for generators  in jan-21 if mod was implemented</vt:lpstr>
      <vt:lpstr>justification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EPL Staff Meeting</dc:title>
  <dc:creator>John McNiff</dc:creator>
  <cp:lastModifiedBy>Linnane, Sandra</cp:lastModifiedBy>
  <cp:revision>71</cp:revision>
  <dcterms:created xsi:type="dcterms:W3CDTF">2020-11-18T12:29:34Z</dcterms:created>
  <dcterms:modified xsi:type="dcterms:W3CDTF">2021-02-22T11:27:26Z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2679fc-0e6f-4ae9-bf26-e110c030bb10_Enabled">
    <vt:lpwstr>True</vt:lpwstr>
  </property>
  <property fmtid="{D5CDD505-2E9C-101B-9397-08002B2CF9AE}" pid="3" name="MSIP_Label_642679fc-0e6f-4ae9-bf26-e110c030bb10_SiteId">
    <vt:lpwstr>d9dbf65b-a265-4603-a52f-8cee241dfade</vt:lpwstr>
  </property>
  <property fmtid="{D5CDD505-2E9C-101B-9397-08002B2CF9AE}" pid="4" name="MSIP_Label_642679fc-0e6f-4ae9-bf26-e110c030bb10_Owner">
    <vt:lpwstr>John.McNiff@bordnamona.com</vt:lpwstr>
  </property>
  <property fmtid="{D5CDD505-2E9C-101B-9397-08002B2CF9AE}" pid="5" name="MSIP_Label_642679fc-0e6f-4ae9-bf26-e110c030bb10_SetDate">
    <vt:lpwstr>2020-11-18T12:59:09.3586089Z</vt:lpwstr>
  </property>
  <property fmtid="{D5CDD505-2E9C-101B-9397-08002B2CF9AE}" pid="6" name="MSIP_Label_642679fc-0e6f-4ae9-bf26-e110c030bb10_Name">
    <vt:lpwstr>BNM - Internal Business Use</vt:lpwstr>
  </property>
  <property fmtid="{D5CDD505-2E9C-101B-9397-08002B2CF9AE}" pid="7" name="MSIP_Label_642679fc-0e6f-4ae9-bf26-e110c030bb10_Application">
    <vt:lpwstr>Microsoft Azure Information Protection</vt:lpwstr>
  </property>
  <property fmtid="{D5CDD505-2E9C-101B-9397-08002B2CF9AE}" pid="8" name="MSIP_Label_642679fc-0e6f-4ae9-bf26-e110c030bb10_Extended_MSFT_Method">
    <vt:lpwstr>Automatic</vt:lpwstr>
  </property>
  <property fmtid="{D5CDD505-2E9C-101B-9397-08002B2CF9AE}" pid="9" name="MSIP_Label_60abe344-58ae-49d6-a7c8-0494236b1254_Enabled">
    <vt:lpwstr>True</vt:lpwstr>
  </property>
  <property fmtid="{D5CDD505-2E9C-101B-9397-08002B2CF9AE}" pid="10" name="MSIP_Label_60abe344-58ae-49d6-a7c8-0494236b1254_SiteId">
    <vt:lpwstr>d9dbf65b-a265-4603-a52f-8cee241dfade</vt:lpwstr>
  </property>
  <property fmtid="{D5CDD505-2E9C-101B-9397-08002B2CF9AE}" pid="11" name="MSIP_Label_60abe344-58ae-49d6-a7c8-0494236b1254_Owner">
    <vt:lpwstr>John.McNiff@bordnamona.com</vt:lpwstr>
  </property>
  <property fmtid="{D5CDD505-2E9C-101B-9397-08002B2CF9AE}" pid="12" name="MSIP_Label_60abe344-58ae-49d6-a7c8-0494236b1254_SetDate">
    <vt:lpwstr>2020-11-18T12:59:09.3586089Z</vt:lpwstr>
  </property>
  <property fmtid="{D5CDD505-2E9C-101B-9397-08002B2CF9AE}" pid="13" name="MSIP_Label_60abe344-58ae-49d6-a7c8-0494236b1254_Name">
    <vt:lpwstr>IB_Retention - 3 Years (LM)</vt:lpwstr>
  </property>
  <property fmtid="{D5CDD505-2E9C-101B-9397-08002B2CF9AE}" pid="14" name="MSIP_Label_60abe344-58ae-49d6-a7c8-0494236b1254_Application">
    <vt:lpwstr>Microsoft Azure Information Protection</vt:lpwstr>
  </property>
  <property fmtid="{D5CDD505-2E9C-101B-9397-08002B2CF9AE}" pid="15" name="MSIP_Label_60abe344-58ae-49d6-a7c8-0494236b1254_Parent">
    <vt:lpwstr>642679fc-0e6f-4ae9-bf26-e110c030bb10</vt:lpwstr>
  </property>
  <property fmtid="{D5CDD505-2E9C-101B-9397-08002B2CF9AE}" pid="16" name="MSIP_Label_60abe344-58ae-49d6-a7c8-0494236b1254_Extended_MSFT_Method">
    <vt:lpwstr>Automatic</vt:lpwstr>
  </property>
  <property fmtid="{D5CDD505-2E9C-101B-9397-08002B2CF9AE}" pid="17" name="Sensitivity">
    <vt:lpwstr>BNM - Internal Business Use IB_Retention - 3 Years (LM)</vt:lpwstr>
  </property>
  <property fmtid="{D5CDD505-2E9C-101B-9397-08002B2CF9AE}" pid="18" name="ContentTypeId">
    <vt:lpwstr>0x0101007A86811831C6F943A75C3AB05CFC8DA5</vt:lpwstr>
  </property>
  <property fmtid="{D5CDD505-2E9C-101B-9397-08002B2CF9AE}" pid="19" name="File Category">
    <vt:lpwstr/>
  </property>
</Properties>
</file>