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78" r:id="rId5"/>
    <p:sldId id="280" r:id="rId6"/>
    <p:sldId id="281" r:id="rId7"/>
    <p:sldId id="282" r:id="rId8"/>
    <p:sldId id="283" r:id="rId9"/>
    <p:sldId id="257" r:id="rId10"/>
    <p:sldId id="279" r:id="rId11"/>
    <p:sldId id="284" r:id="rId12"/>
    <p:sldId id="285" r:id="rId13"/>
    <p:sldId id="286" r:id="rId14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D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15FF3-C255-4279-AD6D-04F7EADB2ED9}" type="datetimeFigureOut">
              <a:rPr lang="en-GB" smtClean="0"/>
              <a:pPr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F7B8A-4474-4B10-82F9-7636B03751D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766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F4A29-030D-4B4F-B785-7ED1ED9ADCB5}" type="datetimeFigureOut">
              <a:rPr lang="en-IE" smtClean="0"/>
              <a:pPr/>
              <a:t>09/02/2021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964B5-F27B-4079-9831-3A1C4054BA1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124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A7B11-4628-462A-86EF-271E26CD9CFA}" type="slidenum">
              <a:rPr lang="en-IE" smtClean="0"/>
              <a:pPr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87084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A7B11-4628-462A-86EF-271E26CD9CFA}" type="slidenum">
              <a:rPr lang="en-IE" smtClean="0"/>
              <a:pPr/>
              <a:t>10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8708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221605"/>
            <a:ext cx="5447348" cy="102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le 1"/>
          <p:cNvSpPr/>
          <p:nvPr userDrawn="1"/>
        </p:nvSpPr>
        <p:spPr>
          <a:xfrm>
            <a:off x="863588" y="476672"/>
            <a:ext cx="7416824" cy="2448272"/>
          </a:xfrm>
          <a:prstGeom prst="round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2302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1.docx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2.docx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685800" y="871538"/>
            <a:ext cx="777240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R="0" lvl="0" indent="0" algn="ctr" defTabSz="4572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8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j-ea"/>
                <a:cs typeface="Arial"/>
              </a:defRPr>
            </a:lvl1pPr>
            <a:lvl2pPr defTabSz="45720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2pPr>
            <a:lvl3pPr defTabSz="45720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3pPr>
            <a:lvl4pPr defTabSz="45720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4pPr>
            <a:lvl5pPr defTabSz="45720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5pPr>
            <a:lvl6pPr marL="457200" defTabSz="45720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6pPr>
            <a:lvl7pPr marL="914400" defTabSz="45720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7pPr>
            <a:lvl8pPr marL="1371600" defTabSz="45720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8pPr>
            <a:lvl9pPr marL="1828800" defTabSz="45720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dirty="0" smtClean="0"/>
              <a:t>Mod_03_21 </a:t>
            </a:r>
            <a:endParaRPr lang="en-GB" dirty="0"/>
          </a:p>
          <a:p>
            <a:r>
              <a:rPr lang="en-GB" dirty="0"/>
              <a:t>Splitting variable CEADSU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3581400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en-GB" dirty="0">
                <a:latin typeface="Calibri" pitchFamily="34" charset="0"/>
                <a:cs typeface="Arial" charset="0"/>
              </a:rPr>
              <a:t>  </a:t>
            </a:r>
          </a:p>
          <a:p>
            <a:pPr>
              <a:lnSpc>
                <a:spcPts val="2900"/>
              </a:lnSpc>
            </a:pPr>
            <a:r>
              <a:rPr lang="en-GB" dirty="0" smtClean="0">
                <a:latin typeface="Calibri" pitchFamily="34" charset="0"/>
                <a:cs typeface="Arial" charset="0"/>
              </a:rPr>
              <a:t>11</a:t>
            </a:r>
            <a:r>
              <a:rPr lang="en-GB" baseline="30000" dirty="0" smtClean="0">
                <a:latin typeface="Calibri" pitchFamily="34" charset="0"/>
                <a:cs typeface="Arial" charset="0"/>
              </a:rPr>
              <a:t>th</a:t>
            </a:r>
            <a:r>
              <a:rPr lang="en-GB" dirty="0" smtClean="0">
                <a:latin typeface="Calibri" pitchFamily="34" charset="0"/>
                <a:cs typeface="Arial" charset="0"/>
              </a:rPr>
              <a:t> February 2021</a:t>
            </a:r>
            <a:endParaRPr lang="en-GB" dirty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16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685800" y="871538"/>
            <a:ext cx="777240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R="0" lvl="0" indent="0" algn="ctr" defTabSz="4572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8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j-ea"/>
                <a:cs typeface="Arial"/>
              </a:defRPr>
            </a:lvl1pPr>
            <a:lvl2pPr defTabSz="45720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2pPr>
            <a:lvl3pPr defTabSz="45720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3pPr>
            <a:lvl4pPr defTabSz="45720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4pPr>
            <a:lvl5pPr defTabSz="45720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5pPr>
            <a:lvl6pPr marL="457200" defTabSz="45720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6pPr>
            <a:lvl7pPr marL="914400" defTabSz="45720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7pPr>
            <a:lvl8pPr marL="1371600" defTabSz="45720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8pPr>
            <a:lvl9pPr marL="1828800" defTabSz="45720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3581400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en-GB" dirty="0">
                <a:latin typeface="Calibri" pitchFamily="34" charset="0"/>
                <a:cs typeface="Arial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5596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7989" y="146450"/>
            <a:ext cx="1109811" cy="46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81000" y="1600200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/>
              <a:t> </a:t>
            </a:r>
            <a:r>
              <a:rPr lang="en-GB" dirty="0" smtClean="0"/>
              <a:t>CEADSU variable introduced with Mod_17_19 ‘</a:t>
            </a:r>
            <a:r>
              <a:rPr lang="en-GB" i="1" dirty="0" smtClean="0"/>
              <a:t>DS</a:t>
            </a:r>
            <a:r>
              <a:rPr lang="en-US" i="1" dirty="0" smtClean="0"/>
              <a:t>U </a:t>
            </a:r>
            <a:r>
              <a:rPr lang="en-US" i="1" dirty="0"/>
              <a:t>State Aid Compliance Interim </a:t>
            </a:r>
            <a:r>
              <a:rPr lang="en-US" i="1" dirty="0" smtClean="0"/>
              <a:t>Approach</a:t>
            </a:r>
            <a:r>
              <a:rPr lang="en-US" dirty="0" smtClean="0"/>
              <a:t>’;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 During Implementation design, the vendor highlighted that CEADSU needed to be split into 3 sub-variables due to different VAT treatment for sale/purchase in EU/Non EU;</a:t>
            </a:r>
            <a:endParaRPr lang="en-GB" dirty="0"/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/>
              <a:t> </a:t>
            </a:r>
            <a:r>
              <a:rPr lang="en-GB" dirty="0" smtClean="0"/>
              <a:t>Mod implemented with Release F on 3</a:t>
            </a:r>
            <a:r>
              <a:rPr lang="en-GB" baseline="30000" dirty="0" smtClean="0"/>
              <a:t>rd</a:t>
            </a:r>
            <a:r>
              <a:rPr lang="en-GB" dirty="0" smtClean="0"/>
              <a:t> November 2020, but only first called into action with the high prices of November 26</a:t>
            </a:r>
            <a:r>
              <a:rPr lang="en-GB" baseline="30000" dirty="0" smtClean="0"/>
              <a:t>th</a:t>
            </a:r>
            <a:r>
              <a:rPr lang="en-GB" dirty="0" smtClean="0"/>
              <a:t> ;</a:t>
            </a:r>
          </a:p>
          <a:p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 At Meeting 102 (3</a:t>
            </a:r>
            <a:r>
              <a:rPr lang="en-GB" baseline="30000" dirty="0" smtClean="0"/>
              <a:t>rd</a:t>
            </a:r>
            <a:r>
              <a:rPr lang="en-GB" dirty="0" smtClean="0"/>
              <a:t> December 2020), DSU representative raised the issue that Settlement Documents only contained the sub-variables and not the original CEADSU;</a:t>
            </a:r>
          </a:p>
          <a:p>
            <a:pPr>
              <a:buFont typeface="Wingdings" pitchFamily="2" charset="2"/>
              <a:buChar char="Ø"/>
            </a:pPr>
            <a:endParaRPr lang="en-GB" dirty="0"/>
          </a:p>
          <a:p>
            <a:pPr>
              <a:buFont typeface="Wingdings" pitchFamily="2" charset="2"/>
              <a:buChar char="Ø"/>
            </a:pPr>
            <a:r>
              <a:rPr lang="en-GB" dirty="0"/>
              <a:t> </a:t>
            </a:r>
            <a:r>
              <a:rPr lang="en-GB" dirty="0" smtClean="0"/>
              <a:t>This Modification seeks to correct this inconsistency by clarifying the sub-variables within the legal drafting of the T&amp;SC.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57200" y="495405"/>
            <a:ext cx="7924800" cy="647595"/>
            <a:chOff x="0" y="0"/>
            <a:chExt cx="8229599" cy="647595"/>
          </a:xfrm>
        </p:grpSpPr>
        <p:sp>
          <p:nvSpPr>
            <p:cNvPr id="10" name="Rounded Rectangle 9"/>
            <p:cNvSpPr/>
            <p:nvPr/>
          </p:nvSpPr>
          <p:spPr>
            <a:xfrm>
              <a:off x="0" y="0"/>
              <a:ext cx="8229599" cy="64759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31613" y="31613"/>
              <a:ext cx="8166373" cy="5843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l" defTabSz="12001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700" kern="1200" dirty="0" smtClean="0">
                  <a:solidFill>
                    <a:schemeClr val="bg1"/>
                  </a:solidFill>
                </a:rPr>
                <a:t>Mod_03_21 – Splitting variable </a:t>
              </a:r>
              <a:r>
                <a:rPr lang="en-IE" sz="2700" dirty="0" smtClean="0">
                  <a:solidFill>
                    <a:schemeClr val="bg1"/>
                  </a:solidFill>
                </a:rPr>
                <a:t>CEADSU - Background</a:t>
              </a:r>
              <a:endParaRPr lang="en-US" sz="2700" b="0" kern="1200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2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7989" y="146450"/>
            <a:ext cx="1109811" cy="46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5800" y="1524000"/>
                <a:ext cx="8496944" cy="4366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E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E" i="1">
                              <a:latin typeface="Cambria Math"/>
                            </a:rPr>
                            <m:t>𝐶𝐸𝐴𝐷𝑆𝑈</m:t>
                          </m:r>
                        </m:e>
                        <m:sub>
                          <m:r>
                            <a:rPr lang="en-IE" i="1">
                              <a:latin typeface="Cambria Math"/>
                            </a:rPr>
                            <m:t>𝑣</m:t>
                          </m:r>
                          <m:r>
                            <a:rPr lang="en-IE" i="1">
                              <a:latin typeface="Cambria Math"/>
                            </a:rPr>
                            <m:t>𝛾</m:t>
                          </m:r>
                        </m:sub>
                      </m:sSub>
                      <m:r>
                        <a:rPr lang="en-IE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en-IE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IE" i="1">
                              <a:latin typeface="Cambria Math"/>
                            </a:rPr>
                            <m:t>𝑥</m:t>
                          </m:r>
                          <m:r>
                            <a:rPr lang="en-IE" i="1">
                              <a:latin typeface="Cambria Math"/>
                            </a:rPr>
                            <m:t> ∈</m:t>
                          </m:r>
                          <m:sSub>
                            <m:sSubPr>
                              <m:ctrlPr>
                                <a:rPr lang="en-IE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E" i="1">
                                  <a:latin typeface="Cambria Math"/>
                                </a:rPr>
                                <m:t>𝑃𝑇𝐷𝐴</m:t>
                              </m:r>
                            </m:e>
                            <m:sub>
                              <m:r>
                                <a:rPr lang="en-IE" i="1">
                                  <a:latin typeface="Cambria Math"/>
                                </a:rPr>
                                <m:t>𝑥𝑣h</m:t>
                              </m:r>
                            </m:sub>
                          </m:sSub>
                          <m:r>
                            <a:rPr lang="en-IE" i="1">
                              <a:latin typeface="Cambria Math"/>
                            </a:rPr>
                            <m:t> &gt;</m:t>
                          </m:r>
                          <m:sSub>
                            <m:sSubPr>
                              <m:ctrlPr>
                                <a:rPr lang="en-IE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E" i="1">
                                  <a:latin typeface="Cambria Math"/>
                                </a:rPr>
                                <m:t>𝑃𝑆𝑇𝑅</m:t>
                              </m:r>
                            </m:e>
                            <m:sub>
                              <m:r>
                                <a:rPr lang="en-IE" i="1"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sub>
                        <m:sup/>
                        <m:e>
                          <m:d>
                            <m:dPr>
                              <m:ctrlPr>
                                <a:rPr lang="en-IE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IE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IE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E" i="1">
                                      <a:latin typeface="Cambria Math"/>
                                    </a:rPr>
                                    <m:t>𝑞𝑇𝐷𝐴</m:t>
                                  </m:r>
                                </m:e>
                                <m:sub>
                                  <m:r>
                                    <a:rPr lang="en-IE" i="1">
                                      <a:latin typeface="Cambria Math"/>
                                    </a:rPr>
                                    <m:t>𝑥𝑣h</m:t>
                                  </m:r>
                                </m:sub>
                              </m:sSub>
                              <m:r>
                                <a:rPr lang="en-IE" i="1">
                                  <a:latin typeface="Cambria Math"/>
                                </a:rPr>
                                <m:t> × </m:t>
                              </m:r>
                              <m:r>
                                <a:rPr lang="en-IE" i="1">
                                  <a:latin typeface="Cambria Math"/>
                                </a:rPr>
                                <m:t>𝑀𝑖𝑛</m:t>
                              </m:r>
                              <m:d>
                                <m:dPr>
                                  <m:ctrlPr>
                                    <a:rPr lang="en-IE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𝐷𝑇𝐷𝐴</m:t>
                                      </m:r>
                                    </m:e>
                                    <m:sub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>
                                    <a:rPr lang="en-IE" i="1">
                                      <a:latin typeface="Cambria Math"/>
                                    </a:rPr>
                                    <m:t>, </m:t>
                                  </m:r>
                                  <m:r>
                                    <a:rPr lang="en-IE" i="1">
                                      <a:latin typeface="Cambria Math"/>
                                    </a:rPr>
                                    <m:t>𝐷𝐼𝑆𝑃</m:t>
                                  </m:r>
                                </m:e>
                              </m:d>
                              <m:r>
                                <a:rPr lang="en-IE" i="1">
                                  <a:latin typeface="Cambria Math"/>
                                </a:rPr>
                                <m:t>×</m:t>
                              </m:r>
                              <m:d>
                                <m:dPr>
                                  <m:ctrlPr>
                                    <a:rPr lang="en-IE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𝑃𝑇𝐷𝐴</m:t>
                                      </m:r>
                                    </m:e>
                                    <m:sub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𝑥𝑣h</m:t>
                                      </m:r>
                                    </m:sub>
                                  </m:sSub>
                                  <m:r>
                                    <a:rPr lang="en-IE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I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𝑃𝐼𝑀𝐵</m:t>
                                      </m:r>
                                    </m:e>
                                    <m:sub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𝛾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nary>
                      <m:r>
                        <a:rPr lang="en-IE" i="1">
                          <a:latin typeface="Cambria Math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en-IE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IE" i="1">
                              <a:latin typeface="Cambria Math"/>
                            </a:rPr>
                            <m:t>𝑥</m:t>
                          </m:r>
                          <m:r>
                            <a:rPr lang="en-IE" i="1">
                              <a:latin typeface="Cambria Math"/>
                            </a:rPr>
                            <m:t> ∈</m:t>
                          </m:r>
                          <m:sSub>
                            <m:sSubPr>
                              <m:ctrlPr>
                                <a:rPr lang="en-IE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E" i="1">
                                  <a:latin typeface="Cambria Math"/>
                                </a:rPr>
                                <m:t>𝑃𝑇𝐼𝐷</m:t>
                              </m:r>
                            </m:e>
                            <m:sub>
                              <m:r>
                                <a:rPr lang="en-IE" i="1">
                                  <a:latin typeface="Cambria Math"/>
                                </a:rPr>
                                <m:t>𝑥𝑣h</m:t>
                              </m:r>
                            </m:sub>
                          </m:sSub>
                          <m:r>
                            <a:rPr lang="en-IE" i="1">
                              <a:latin typeface="Cambria Math"/>
                            </a:rPr>
                            <m:t> &gt;</m:t>
                          </m:r>
                          <m:sSub>
                            <m:sSubPr>
                              <m:ctrlPr>
                                <a:rPr lang="en-IE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E" i="1">
                                  <a:latin typeface="Cambria Math"/>
                                </a:rPr>
                                <m:t>𝑃𝑆𝑇𝑅</m:t>
                              </m:r>
                            </m:e>
                            <m:sub>
                              <m:r>
                                <a:rPr lang="en-IE" i="1"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sub>
                        <m:sup/>
                        <m:e>
                          <m:d>
                            <m:dPr>
                              <m:ctrlPr>
                                <a:rPr lang="en-IE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IE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IE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E" i="1">
                                      <a:latin typeface="Cambria Math"/>
                                    </a:rPr>
                                    <m:t>𝑞𝑇𝐼𝐷</m:t>
                                  </m:r>
                                </m:e>
                                <m:sub>
                                  <m:r>
                                    <a:rPr lang="en-IE" i="1">
                                      <a:latin typeface="Cambria Math"/>
                                    </a:rPr>
                                    <m:t>𝑥𝑣h</m:t>
                                  </m:r>
                                </m:sub>
                              </m:sSub>
                              <m:r>
                                <a:rPr lang="en-IE" i="1">
                                  <a:latin typeface="Cambria Math"/>
                                </a:rPr>
                                <m:t> × </m:t>
                              </m:r>
                              <m:r>
                                <a:rPr lang="en-IE" i="1">
                                  <a:latin typeface="Cambria Math"/>
                                </a:rPr>
                                <m:t>𝑀𝑖𝑛</m:t>
                              </m:r>
                              <m:d>
                                <m:dPr>
                                  <m:ctrlPr>
                                    <a:rPr lang="en-IE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𝐷𝑇𝐼𝐷</m:t>
                                      </m:r>
                                    </m:e>
                                    <m:sub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>
                                    <a:rPr lang="en-IE" i="1">
                                      <a:latin typeface="Cambria Math"/>
                                    </a:rPr>
                                    <m:t>, </m:t>
                                  </m:r>
                                  <m:r>
                                    <a:rPr lang="en-IE" i="1">
                                      <a:latin typeface="Cambria Math"/>
                                    </a:rPr>
                                    <m:t>𝐷𝐼𝑆𝑃</m:t>
                                  </m:r>
                                </m:e>
                              </m:d>
                              <m:r>
                                <a:rPr lang="en-IE" i="1">
                                  <a:latin typeface="Cambria Math"/>
                                </a:rPr>
                                <m:t>×</m:t>
                              </m:r>
                              <m:d>
                                <m:dPr>
                                  <m:ctrlPr>
                                    <a:rPr lang="en-IE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𝑃𝑇𝐼𝐷</m:t>
                                      </m:r>
                                    </m:e>
                                    <m:sub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𝑥𝑣h</m:t>
                                      </m:r>
                                    </m:sub>
                                  </m:sSub>
                                  <m:r>
                                    <a:rPr lang="en-IE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I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𝑃𝐼𝑀𝐵</m:t>
                                      </m:r>
                                    </m:e>
                                    <m:sub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𝛾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nary>
                      <m:r>
                        <a:rPr lang="en-IE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IE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E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E" i="1">
                                  <a:latin typeface="Cambria Math"/>
                                </a:rPr>
                                <m:t>𝑄𝑀𝐿𝐹</m:t>
                              </m:r>
                            </m:e>
                            <m:sub>
                              <m:r>
                                <a:rPr lang="en-IE" i="1">
                                  <a:latin typeface="Cambria Math"/>
                                </a:rPr>
                                <m:t>𝑣</m:t>
                              </m:r>
                              <m:r>
                                <a:rPr lang="en-IE" i="1">
                                  <a:latin typeface="Cambria Math"/>
                                </a:rPr>
                                <m:t>𝛾</m:t>
                              </m:r>
                            </m:sub>
                          </m:sSub>
                          <m:r>
                            <a:rPr lang="en-IE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E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E" i="1">
                                  <a:latin typeface="Cambria Math"/>
                                </a:rPr>
                                <m:t>𝑄𝐸𝑋</m:t>
                              </m:r>
                            </m:e>
                            <m:sub>
                              <m:r>
                                <a:rPr lang="en-IE" i="1">
                                  <a:latin typeface="Cambria Math"/>
                                </a:rPr>
                                <m:t>𝑣</m:t>
                              </m:r>
                              <m:r>
                                <a:rPr lang="en-IE" i="1">
                                  <a:latin typeface="Cambria Math"/>
                                </a:rPr>
                                <m:t>𝛾</m:t>
                              </m:r>
                            </m:sub>
                          </m:sSub>
                          <m:r>
                            <a:rPr lang="en-IE" i="1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IE" i="1">
                                  <a:latin typeface="Cambria Math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supHide m:val="on"/>
                                  <m:ctrlPr>
                                    <a:rPr lang="en-IE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a:rPr lang="en-IE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IE" i="1">
                                      <a:latin typeface="Cambria Math"/>
                                    </a:rPr>
                                    <m:t> ∈</m:t>
                                  </m:r>
                                  <m:sSub>
                                    <m:sSubPr>
                                      <m:ctrlPr>
                                        <a:rPr lang="en-I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𝑃𝑇𝐷𝐴</m:t>
                                      </m:r>
                                    </m:e>
                                    <m:sub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𝑥𝑣h</m:t>
                                      </m:r>
                                    </m:sub>
                                  </m:sSub>
                                  <m:r>
                                    <a:rPr lang="en-IE" i="1">
                                      <a:latin typeface="Cambria Math"/>
                                    </a:rPr>
                                    <m:t> &gt;</m:t>
                                  </m:r>
                                  <m:sSub>
                                    <m:sSubPr>
                                      <m:ctrlPr>
                                        <a:rPr lang="en-I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𝑃𝑆𝑇𝑅</m:t>
                                      </m:r>
                                    </m:e>
                                    <m:sub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𝑚</m:t>
                                      </m:r>
                                    </m:sub>
                                  </m:sSub>
                                </m:sub>
                                <m:sup/>
                                <m:e>
                                  <m:d>
                                    <m:dPr>
                                      <m:ctrlPr>
                                        <a:rPr lang="en-IE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IE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E" i="1">
                                              <a:latin typeface="Cambria Math"/>
                                            </a:rPr>
                                            <m:t>𝑞𝑇𝐷𝐴</m:t>
                                          </m:r>
                                        </m:e>
                                        <m:sub>
                                          <m:r>
                                            <a:rPr lang="en-IE" i="1">
                                              <a:latin typeface="Cambria Math"/>
                                            </a:rPr>
                                            <m:t>𝑥𝑣h</m:t>
                                          </m:r>
                                        </m:sub>
                                      </m:sSub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× </m:t>
                                      </m:r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𝑀𝑖𝑛</m:t>
                                      </m:r>
                                      <m:d>
                                        <m:dPr>
                                          <m:ctrlPr>
                                            <a:rPr lang="en-IE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IE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IE" i="1">
                                                  <a:latin typeface="Cambria Math"/>
                                                </a:rPr>
                                                <m:t>𝐷𝑇𝐷𝐴</m:t>
                                              </m:r>
                                            </m:e>
                                            <m:sub>
                                              <m:r>
                                                <a:rPr lang="en-IE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sub>
                                          </m:sSub>
                                          <m:r>
                                            <a:rPr lang="en-IE" i="1">
                                              <a:latin typeface="Cambria Math"/>
                                            </a:rPr>
                                            <m:t>, </m:t>
                                          </m:r>
                                          <m:r>
                                            <a:rPr lang="en-IE" i="1">
                                              <a:latin typeface="Cambria Math"/>
                                            </a:rPr>
                                            <m:t>𝐷𝐼𝑆𝑃</m:t>
                                          </m:r>
                                        </m:e>
                                      </m:d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</m:d>
                                </m:e>
                              </m:nary>
                              <m:r>
                                <a:rPr lang="en-IE" i="1">
                                  <a:latin typeface="Cambria Math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limLoc m:val="undOvr"/>
                                  <m:supHide m:val="on"/>
                                  <m:ctrlPr>
                                    <a:rPr lang="en-IE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a:rPr lang="en-IE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IE" i="1">
                                      <a:latin typeface="Cambria Math"/>
                                    </a:rPr>
                                    <m:t> ∈</m:t>
                                  </m:r>
                                  <m:sSub>
                                    <m:sSubPr>
                                      <m:ctrlPr>
                                        <a:rPr lang="en-I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𝑃𝑇𝐼𝐷</m:t>
                                      </m:r>
                                    </m:e>
                                    <m:sub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𝑥𝑣h</m:t>
                                      </m:r>
                                    </m:sub>
                                  </m:sSub>
                                  <m:r>
                                    <a:rPr lang="en-IE" i="1">
                                      <a:latin typeface="Cambria Math"/>
                                    </a:rPr>
                                    <m:t> &gt;</m:t>
                                  </m:r>
                                  <m:sSub>
                                    <m:sSubPr>
                                      <m:ctrlPr>
                                        <a:rPr lang="en-IE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𝑃𝑆𝑇𝑅</m:t>
                                      </m:r>
                                    </m:e>
                                    <m:sub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𝑚</m:t>
                                      </m:r>
                                    </m:sub>
                                  </m:sSub>
                                </m:sub>
                                <m:sup/>
                                <m:e>
                                  <m:d>
                                    <m:dPr>
                                      <m:ctrlPr>
                                        <a:rPr lang="en-IE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IE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E" i="1">
                                              <a:latin typeface="Cambria Math"/>
                                            </a:rPr>
                                            <m:t>𝑞𝑇𝐼𝐷</m:t>
                                          </m:r>
                                        </m:e>
                                        <m:sub>
                                          <m:r>
                                            <a:rPr lang="en-IE" i="1">
                                              <a:latin typeface="Cambria Math"/>
                                            </a:rPr>
                                            <m:t>𝑥𝑣h</m:t>
                                          </m:r>
                                        </m:sub>
                                      </m:sSub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</m:d>
                                  <m:r>
                                    <a:rPr lang="en-IE" i="1">
                                      <a:latin typeface="Cambria Math"/>
                                    </a:rPr>
                                    <m:t>× </m:t>
                                  </m:r>
                                  <m:r>
                                    <a:rPr lang="en-IE" i="1">
                                      <a:latin typeface="Cambria Math"/>
                                    </a:rPr>
                                    <m:t>𝑀𝑖𝑛</m:t>
                                  </m:r>
                                  <m:d>
                                    <m:dPr>
                                      <m:ctrlPr>
                                        <a:rPr lang="en-IE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IE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E" i="1">
                                              <a:latin typeface="Cambria Math"/>
                                            </a:rPr>
                                            <m:t>𝐷𝑇𝐼𝐷</m:t>
                                          </m:r>
                                        </m:e>
                                        <m:sub>
                                          <m:r>
                                            <a:rPr lang="en-IE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, </m:t>
                                      </m:r>
                                      <m:r>
                                        <a:rPr lang="en-IE" i="1">
                                          <a:latin typeface="Cambria Math"/>
                                        </a:rPr>
                                        <m:t>𝐷𝐼𝑆𝑃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d>
                        </m:e>
                      </m:d>
                      <m:r>
                        <a:rPr lang="en-IE" i="1">
                          <a:latin typeface="Cambria Math"/>
                        </a:rPr>
                        <m:t>×</m:t>
                      </m:r>
                      <m:sSub>
                        <m:sSubPr>
                          <m:ctrlPr>
                            <a:rPr lang="en-IE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E" i="1">
                              <a:latin typeface="Cambria Math"/>
                            </a:rPr>
                            <m:t>𝑃𝐼𝑀𝐵</m:t>
                          </m:r>
                        </m:e>
                        <m:sub>
                          <m:r>
                            <a:rPr lang="en-IE" i="1">
                              <a:latin typeface="Cambria Math"/>
                            </a:rPr>
                            <m:t>𝛾</m:t>
                          </m:r>
                        </m:sub>
                      </m:sSub>
                    </m:oMath>
                  </m:oMathPara>
                </a14:m>
                <a:endParaRPr lang="en-IE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524000"/>
                <a:ext cx="8496944" cy="4366516"/>
              </a:xfrm>
              <a:prstGeom prst="rect">
                <a:avLst/>
              </a:prstGeom>
              <a:blipFill rotWithShape="1">
                <a:blip r:embed="rId6"/>
                <a:stretch>
                  <a:fillRect b="-7682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457200" y="495405"/>
            <a:ext cx="7924800" cy="647595"/>
            <a:chOff x="0" y="0"/>
            <a:chExt cx="8229599" cy="647595"/>
          </a:xfrm>
        </p:grpSpPr>
        <p:sp>
          <p:nvSpPr>
            <p:cNvPr id="10" name="Rounded Rectangle 9"/>
            <p:cNvSpPr/>
            <p:nvPr/>
          </p:nvSpPr>
          <p:spPr>
            <a:xfrm>
              <a:off x="0" y="0"/>
              <a:ext cx="8229599" cy="64759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31613" y="31613"/>
              <a:ext cx="8166373" cy="5843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700" dirty="0" smtClean="0">
                  <a:solidFill>
                    <a:schemeClr val="bg1"/>
                  </a:solidFill>
                </a:rPr>
                <a:t>Mod_03_21 – Current CEADSU </a:t>
              </a:r>
              <a:endParaRPr lang="en-US" sz="27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71192" y="1143000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 CEADSU variable introduced by Mod_17_19 in section H.14.1.1: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6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7989" y="146450"/>
            <a:ext cx="1109811" cy="46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81000" y="1371600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en-GB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457200" y="495405"/>
            <a:ext cx="7924800" cy="647595"/>
            <a:chOff x="0" y="0"/>
            <a:chExt cx="8229599" cy="647595"/>
          </a:xfrm>
        </p:grpSpPr>
        <p:sp>
          <p:nvSpPr>
            <p:cNvPr id="10" name="Rounded Rectangle 9"/>
            <p:cNvSpPr/>
            <p:nvPr/>
          </p:nvSpPr>
          <p:spPr>
            <a:xfrm>
              <a:off x="0" y="0"/>
              <a:ext cx="8229599" cy="64759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31613" y="31613"/>
              <a:ext cx="8166373" cy="5843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700" dirty="0" smtClean="0">
                  <a:solidFill>
                    <a:schemeClr val="bg1"/>
                  </a:solidFill>
                </a:rPr>
                <a:t>Mod_03_21 – </a:t>
              </a:r>
              <a:r>
                <a:rPr lang="en-IE" sz="2700" dirty="0">
                  <a:solidFill>
                    <a:schemeClr val="bg1"/>
                  </a:solidFill>
                </a:rPr>
                <a:t>Current CEADSU </a:t>
              </a:r>
              <a:endParaRPr lang="en-US" sz="2700" dirty="0"/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825578"/>
              </p:ext>
            </p:extLst>
          </p:nvPr>
        </p:nvGraphicFramePr>
        <p:xfrm>
          <a:off x="293672" y="1143000"/>
          <a:ext cx="7947663" cy="5710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Document" r:id="rId8" imgW="5929084" imgH="4110580" progId="Word.Document.12">
                  <p:embed/>
                </p:oleObj>
              </mc:Choice>
              <mc:Fallback>
                <p:oleObj name="Document" r:id="rId8" imgW="5929084" imgH="41105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93672" y="1143000"/>
                        <a:ext cx="7947663" cy="57108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7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7989" y="146450"/>
            <a:ext cx="1109811" cy="46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81000" y="1371600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en-GB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457200" y="495405"/>
            <a:ext cx="7924800" cy="647595"/>
            <a:chOff x="0" y="0"/>
            <a:chExt cx="8229599" cy="647595"/>
          </a:xfrm>
        </p:grpSpPr>
        <p:sp>
          <p:nvSpPr>
            <p:cNvPr id="10" name="Rounded Rectangle 9"/>
            <p:cNvSpPr/>
            <p:nvPr/>
          </p:nvSpPr>
          <p:spPr>
            <a:xfrm>
              <a:off x="0" y="0"/>
              <a:ext cx="8229599" cy="64759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31613" y="31613"/>
              <a:ext cx="8166373" cy="5843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700" dirty="0" smtClean="0">
                  <a:solidFill>
                    <a:schemeClr val="bg1"/>
                  </a:solidFill>
                </a:rPr>
                <a:t>Mod_03_21 – </a:t>
              </a:r>
              <a:r>
                <a:rPr lang="en-IE" sz="2700" dirty="0">
                  <a:solidFill>
                    <a:schemeClr val="bg1"/>
                  </a:solidFill>
                </a:rPr>
                <a:t>Current CEADSU </a:t>
              </a: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825578"/>
              </p:ext>
            </p:extLst>
          </p:nvPr>
        </p:nvGraphicFramePr>
        <p:xfrm>
          <a:off x="293672" y="1143000"/>
          <a:ext cx="7947663" cy="5710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8" imgW="5929084" imgH="4110580" progId="Word.Document.12">
                  <p:embed/>
                </p:oleObj>
              </mc:Choice>
              <mc:Fallback>
                <p:oleObj name="Document" r:id="rId8" imgW="5929084" imgH="41105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93672" y="1143000"/>
                        <a:ext cx="7947663" cy="57108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06504" y="1519617"/>
                <a:ext cx="1524000" cy="850939"/>
              </a:xfrm>
              <a:prstGeom prst="rect">
                <a:avLst/>
              </a:prstGeom>
              <a:noFill/>
              <a:ln w="57150">
                <a:solidFill>
                  <a:srgbClr val="FFFF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E" sz="1600" dirty="0" smtClean="0"/>
                  <a:t>Ex- Ante component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IE" sz="1600" i="1">
                            <a:latin typeface="Cambria Math"/>
                          </a:rPr>
                          <m:t>𝐶𝐸𝐴𝐷𝑆𝑈𝐷𝐴</m:t>
                        </m:r>
                      </m:e>
                      <m:sub>
                        <m:r>
                          <a:rPr lang="en-IE" sz="1600" i="1">
                            <a:latin typeface="Cambria Math"/>
                          </a:rPr>
                          <m:t>𝑣</m:t>
                        </m:r>
                        <m:r>
                          <a:rPr lang="en-IE" sz="1600" i="1">
                            <a:latin typeface="Cambria Math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IE" sz="1600" dirty="0" smtClean="0"/>
                  <a:t> </a:t>
                </a:r>
                <a:endParaRPr lang="en-IE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04" y="1519617"/>
                <a:ext cx="1524000" cy="850939"/>
              </a:xfrm>
              <a:prstGeom prst="rect">
                <a:avLst/>
              </a:prstGeom>
              <a:blipFill rotWithShape="1">
                <a:blip r:embed="rId10"/>
                <a:stretch>
                  <a:fillRect l="-386"/>
                </a:stretch>
              </a:blipFill>
              <a:ln w="5715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7997" y="2514600"/>
                <a:ext cx="1524000" cy="850939"/>
              </a:xfrm>
              <a:prstGeom prst="rect">
                <a:avLst/>
              </a:prstGeom>
              <a:noFill/>
              <a:ln w="38100">
                <a:solidFill>
                  <a:srgbClr val="81DEFF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E" sz="1600" dirty="0" smtClean="0"/>
                  <a:t>Intra-Day component: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IE" sz="1600" i="1">
                            <a:latin typeface="Cambria Math"/>
                          </a:rPr>
                          <m:t>𝐶𝐸𝐴𝐷𝑆𝑈𝐼𝐷𝑇</m:t>
                        </m:r>
                      </m:e>
                      <m:sub>
                        <m:r>
                          <a:rPr lang="en-IE" sz="1600" i="1">
                            <a:latin typeface="Cambria Math"/>
                          </a:rPr>
                          <m:t>𝑣</m:t>
                        </m:r>
                        <m:r>
                          <a:rPr lang="en-IE" sz="1600" i="1">
                            <a:latin typeface="Cambria Math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IE" sz="1600" dirty="0" smtClean="0"/>
                  <a:t> </a:t>
                </a:r>
                <a:endParaRPr lang="en-IE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97" y="2514600"/>
                <a:ext cx="1524000" cy="850939"/>
              </a:xfrm>
              <a:prstGeom prst="rect">
                <a:avLst/>
              </a:prstGeom>
              <a:blipFill rotWithShape="1">
                <a:blip r:embed="rId11"/>
                <a:stretch>
                  <a:fillRect l="-1172"/>
                </a:stretch>
              </a:blipFill>
              <a:ln w="38100">
                <a:solidFill>
                  <a:srgbClr val="81DEFF"/>
                </a:solidFill>
              </a:ln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7997" y="4230469"/>
                <a:ext cx="1524000" cy="850939"/>
              </a:xfrm>
              <a:prstGeom prst="rect">
                <a:avLst/>
              </a:prstGeom>
              <a:noFill/>
              <a:ln w="38100">
                <a:solidFill>
                  <a:schemeClr val="accent3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E" sz="1600" dirty="0" smtClean="0"/>
                  <a:t>Imbalance component: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IE" sz="1600" i="1">
                            <a:latin typeface="Cambria Math"/>
                          </a:rPr>
                          <m:t>𝐶𝐸𝐴𝐷𝑆𝑈𝐼𝑀𝐵</m:t>
                        </m:r>
                      </m:e>
                      <m:sub>
                        <m:r>
                          <a:rPr lang="en-IE" sz="1600" i="1">
                            <a:latin typeface="Cambria Math"/>
                          </a:rPr>
                          <m:t>𝑣</m:t>
                        </m:r>
                        <m:r>
                          <a:rPr lang="en-IE" sz="1600" i="1">
                            <a:latin typeface="Cambria Math"/>
                          </a:rPr>
                          <m:t>𝛾</m:t>
                        </m:r>
                      </m:sub>
                    </m:sSub>
                  </m:oMath>
                </a14:m>
                <a:endParaRPr lang="en-IE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97" y="4230469"/>
                <a:ext cx="1524000" cy="850939"/>
              </a:xfrm>
              <a:prstGeom prst="rect">
                <a:avLst/>
              </a:prstGeom>
              <a:blipFill rotWithShape="1">
                <a:blip r:embed="rId12"/>
                <a:stretch>
                  <a:fillRect l="-1172"/>
                </a:stretch>
              </a:blipFill>
              <a:ln w="38100">
                <a:solidFill>
                  <a:schemeClr val="accent3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7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7989" y="146450"/>
            <a:ext cx="1109811" cy="46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5536" y="2586993"/>
                <a:ext cx="8496944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E" i="1" smtClean="0"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sSubPr>
                      <m:e>
                        <m:r>
                          <a:rPr lang="en-IE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𝐶𝐸𝐴𝐷𝑆𝑈</m:t>
                        </m:r>
                      </m:e>
                      <m:sub>
                        <m:r>
                          <a:rPr lang="en-IE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𝑣</m:t>
                        </m:r>
                        <m:r>
                          <a:rPr lang="en-IE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IE" dirty="0">
                    <a:ea typeface="Calibri"/>
                    <a:cs typeface="Times New Roman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i="1">
                            <a:effectLst/>
                            <a:highlight>
                              <a:srgbClr val="FFFF00"/>
                            </a:highlight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sSubPr>
                      <m:e>
                        <m:r>
                          <a:rPr lang="en-IE" i="1">
                            <a:effectLst/>
                            <a:highlight>
                              <a:srgbClr val="FFFF00"/>
                            </a:highlight>
                            <a:latin typeface="Cambria Math"/>
                            <a:ea typeface="Calibri"/>
                            <a:cs typeface="Times New Roman"/>
                          </a:rPr>
                          <m:t>𝐶𝐸𝐴𝐷𝑆𝑈𝐷𝐴</m:t>
                        </m:r>
                      </m:e>
                      <m:sub>
                        <m:r>
                          <a:rPr lang="en-IE" i="1">
                            <a:effectLst/>
                            <a:highlight>
                              <a:srgbClr val="FFFF00"/>
                            </a:highlight>
                            <a:latin typeface="Cambria Math"/>
                            <a:ea typeface="Calibri"/>
                            <a:cs typeface="Times New Roman"/>
                          </a:rPr>
                          <m:t>𝑣</m:t>
                        </m:r>
                        <m:r>
                          <a:rPr lang="en-IE" i="1">
                            <a:effectLst/>
                            <a:highlight>
                              <a:srgbClr val="FFFF00"/>
                            </a:highlight>
                            <a:latin typeface="Cambria Math"/>
                            <a:ea typeface="Calibri"/>
                            <a:cs typeface="Times New Roman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IE" dirty="0">
                    <a:ea typeface="Calibri"/>
                    <a:cs typeface="Times New Roman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i="1">
                            <a:effectLst/>
                            <a:highlight>
                              <a:srgbClr val="00FFFF"/>
                            </a:highlight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sSubPr>
                      <m:e>
                        <m:r>
                          <a:rPr lang="en-IE" i="1">
                            <a:effectLst/>
                            <a:highlight>
                              <a:srgbClr val="00FFFF"/>
                            </a:highlight>
                            <a:latin typeface="Cambria Math"/>
                            <a:ea typeface="Calibri"/>
                            <a:cs typeface="Times New Roman"/>
                          </a:rPr>
                          <m:t>𝐶𝐸𝐴𝐷𝑆𝑈𝐼𝐷𝑇</m:t>
                        </m:r>
                      </m:e>
                      <m:sub>
                        <m:r>
                          <a:rPr lang="en-IE" i="1">
                            <a:effectLst/>
                            <a:highlight>
                              <a:srgbClr val="00FFFF"/>
                            </a:highlight>
                            <a:latin typeface="Cambria Math"/>
                            <a:ea typeface="Calibri"/>
                            <a:cs typeface="Times New Roman"/>
                          </a:rPr>
                          <m:t>𝑣</m:t>
                        </m:r>
                        <m:r>
                          <a:rPr lang="en-IE" i="1">
                            <a:effectLst/>
                            <a:highlight>
                              <a:srgbClr val="00FFFF"/>
                            </a:highlight>
                            <a:latin typeface="Cambria Math"/>
                            <a:ea typeface="Calibri"/>
                            <a:cs typeface="Times New Roman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IE" dirty="0">
                    <a:solidFill>
                      <a:srgbClr val="1F497D"/>
                    </a:solidFill>
                    <a:ea typeface="Calibri"/>
                    <a:cs typeface="Times New Roman"/>
                  </a:rPr>
                  <a:t>+</a:t>
                </a:r>
                <a:r>
                  <a:rPr lang="en-IE" dirty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i="1">
                            <a:effectLst/>
                            <a:highlight>
                              <a:srgbClr val="808000"/>
                            </a:highlight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sSubPr>
                      <m:e>
                        <m:r>
                          <a:rPr lang="en-IE" i="1">
                            <a:effectLst/>
                            <a:highlight>
                              <a:srgbClr val="808000"/>
                            </a:highlight>
                            <a:latin typeface="Cambria Math"/>
                            <a:ea typeface="Calibri"/>
                            <a:cs typeface="Times New Roman"/>
                          </a:rPr>
                          <m:t>𝐶𝐸𝐴𝐷𝑆𝑈𝐼𝑀𝐵</m:t>
                        </m:r>
                      </m:e>
                      <m:sub>
                        <m:r>
                          <a:rPr lang="en-IE" i="1">
                            <a:effectLst/>
                            <a:highlight>
                              <a:srgbClr val="808000"/>
                            </a:highlight>
                            <a:latin typeface="Cambria Math"/>
                            <a:ea typeface="Calibri"/>
                            <a:cs typeface="Times New Roman"/>
                          </a:rPr>
                          <m:t>𝑣</m:t>
                        </m:r>
                        <m:r>
                          <a:rPr lang="en-IE" i="1">
                            <a:effectLst/>
                            <a:highlight>
                              <a:srgbClr val="808000"/>
                            </a:highlight>
                            <a:latin typeface="Cambria Math"/>
                            <a:ea typeface="Calibri"/>
                            <a:cs typeface="Times New Roman"/>
                          </a:rPr>
                          <m:t>𝛾</m:t>
                        </m:r>
                      </m:sub>
                    </m:sSub>
                  </m:oMath>
                </a14:m>
                <a:endParaRPr lang="en-IE" dirty="0">
                  <a:ea typeface="Calibri"/>
                  <a:cs typeface="Times New Roman"/>
                </a:endParaRPr>
              </a:p>
              <a:p>
                <a:endParaRPr lang="en-IE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586993"/>
                <a:ext cx="8496944" cy="668516"/>
              </a:xfrm>
              <a:prstGeom prst="rect">
                <a:avLst/>
              </a:prstGeom>
              <a:blipFill rotWithShape="1">
                <a:blip r:embed="rId6"/>
                <a:stretch>
                  <a:fillRect t="-3636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457200" y="495405"/>
            <a:ext cx="7924800" cy="647595"/>
            <a:chOff x="0" y="0"/>
            <a:chExt cx="8229599" cy="647595"/>
          </a:xfrm>
        </p:grpSpPr>
        <p:sp>
          <p:nvSpPr>
            <p:cNvPr id="10" name="Rounded Rectangle 9"/>
            <p:cNvSpPr/>
            <p:nvPr/>
          </p:nvSpPr>
          <p:spPr>
            <a:xfrm>
              <a:off x="0" y="0"/>
              <a:ext cx="8229599" cy="64759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31613" y="31613"/>
              <a:ext cx="8166373" cy="5843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700" dirty="0" smtClean="0">
                  <a:solidFill>
                    <a:schemeClr val="bg1"/>
                  </a:solidFill>
                </a:rPr>
                <a:t>Mod_03_21 – Splitting variable CEADSU – Proposed  </a:t>
              </a:r>
              <a:endParaRPr lang="en-US" sz="27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57200" y="1676400"/>
            <a:ext cx="8496944" cy="668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IE" dirty="0" smtClean="0">
                <a:ea typeface="Calibri"/>
                <a:cs typeface="Times New Roman"/>
              </a:rPr>
              <a:t>Paragraph H.14.1.1 updated to :</a:t>
            </a:r>
            <a:endParaRPr lang="en-IE" dirty="0">
              <a:ea typeface="Calibri"/>
              <a:cs typeface="Times New Roman"/>
            </a:endParaRPr>
          </a:p>
          <a:p>
            <a:endParaRPr lang="en-IE" dirty="0"/>
          </a:p>
        </p:txBody>
      </p:sp>
      <p:sp>
        <p:nvSpPr>
          <p:cNvPr id="16" name="TextBox 15"/>
          <p:cNvSpPr txBox="1"/>
          <p:nvPr/>
        </p:nvSpPr>
        <p:spPr>
          <a:xfrm>
            <a:off x="488396" y="3810000"/>
            <a:ext cx="8496944" cy="668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IE" dirty="0" smtClean="0">
                <a:ea typeface="Calibri"/>
                <a:cs typeface="Times New Roman"/>
              </a:rPr>
              <a:t>Whit each sub-variable explained individually as per subsequent slides 7 to 9.</a:t>
            </a:r>
            <a:endParaRPr lang="en-IE" dirty="0">
              <a:ea typeface="Calibri"/>
              <a:cs typeface="Times New Roman"/>
            </a:endParaRPr>
          </a:p>
          <a:p>
            <a:endParaRPr lang="en-I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7989" y="146450"/>
            <a:ext cx="1109811" cy="46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8"/>
          <p:cNvGrpSpPr/>
          <p:nvPr/>
        </p:nvGrpSpPr>
        <p:grpSpPr>
          <a:xfrm>
            <a:off x="457200" y="495405"/>
            <a:ext cx="7924800" cy="647595"/>
            <a:chOff x="0" y="0"/>
            <a:chExt cx="8229599" cy="647595"/>
          </a:xfrm>
        </p:grpSpPr>
        <p:sp>
          <p:nvSpPr>
            <p:cNvPr id="10" name="Rounded Rectangle 9"/>
            <p:cNvSpPr/>
            <p:nvPr/>
          </p:nvSpPr>
          <p:spPr>
            <a:xfrm>
              <a:off x="0" y="0"/>
              <a:ext cx="8229599" cy="64759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31613" y="31613"/>
              <a:ext cx="8166373" cy="5843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700" dirty="0" smtClean="0">
                  <a:solidFill>
                    <a:schemeClr val="bg1"/>
                  </a:solidFill>
                </a:rPr>
                <a:t>Mod_03_21 – </a:t>
              </a:r>
              <a:r>
                <a:rPr lang="en-IE" sz="2700" dirty="0">
                  <a:solidFill>
                    <a:schemeClr val="bg1"/>
                  </a:solidFill>
                </a:rPr>
                <a:t>Splitting </a:t>
              </a:r>
              <a:r>
                <a:rPr lang="en-IE" sz="2700" dirty="0" smtClean="0">
                  <a:solidFill>
                    <a:schemeClr val="bg1"/>
                  </a:solidFill>
                </a:rPr>
                <a:t>CEADSU: (a) CEADSUDA</a:t>
              </a:r>
              <a:endParaRPr lang="en-US" sz="2700" b="0" kern="1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49" name="Rectangle 5248"/>
              <p:cNvSpPr/>
              <p:nvPr/>
            </p:nvSpPr>
            <p:spPr>
              <a:xfrm>
                <a:off x="152400" y="1524000"/>
                <a:ext cx="8777536" cy="42269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hangingPunct="0"/>
                <a:r>
                  <a:rPr lang="en-AU" sz="1400" dirty="0" smtClean="0"/>
                  <a:t>Where </a:t>
                </a:r>
                <a:endParaRPr lang="en-IE" sz="1400" dirty="0"/>
              </a:p>
              <a:p>
                <a:pPr lvl="0"/>
                <a14:m>
                  <m:oMath xmlns:m="http://schemas.openxmlformats.org/officeDocument/2006/math">
                    <m:d>
                      <m:dPr>
                        <m:ctrlPr>
                          <a:rPr lang="en-IE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IE" sz="1400" b="0" i="1" smtClean="0">
                            <a:latin typeface="Cambria Math"/>
                          </a:rPr>
                          <m:t>𝑎</m:t>
                        </m:r>
                      </m:e>
                    </m:d>
                    <m:sSub>
                      <m:sSubPr>
                        <m:ctrlPr>
                          <a:rPr lang="en-IE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IE" sz="1400" i="1">
                            <a:latin typeface="Cambria Math"/>
                          </a:rPr>
                          <m:t>𝐶𝐸𝐴𝐷𝑆𝑈𝐷𝐴</m:t>
                        </m:r>
                      </m:e>
                      <m:sub>
                        <m:r>
                          <a:rPr lang="en-IE" sz="1400" i="1">
                            <a:latin typeface="Cambria Math"/>
                          </a:rPr>
                          <m:t>𝑣</m:t>
                        </m:r>
                        <m:r>
                          <a:rPr lang="en-IE" sz="1400" i="1">
                            <a:latin typeface="Cambria Math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IE" sz="1400" dirty="0"/>
                  <a:t> is the Day Ahead component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IE" sz="1400" i="1">
                            <a:latin typeface="Cambria Math"/>
                          </a:rPr>
                          <m:t>𝐶𝐸𝐴𝐷𝑆𝑈</m:t>
                        </m:r>
                      </m:e>
                      <m:sub>
                        <m:r>
                          <a:rPr lang="en-IE" sz="1400" i="1">
                            <a:latin typeface="Cambria Math"/>
                          </a:rPr>
                          <m:t>𝑣</m:t>
                        </m:r>
                        <m:r>
                          <a:rPr lang="en-IE" sz="1400" i="1">
                            <a:latin typeface="Cambria Math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IE" sz="1400" dirty="0"/>
                  <a:t> calculated as follows:</a:t>
                </a:r>
              </a:p>
              <a:p>
                <a:pPr hangingPunct="0"/>
                <a:r>
                  <a:rPr lang="en-IE" sz="14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E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𝐶𝐸𝐴𝐷𝑆𝑈𝐷𝐴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  <m:r>
                            <a:rPr lang="en-GB" sz="1400" i="1">
                              <a:latin typeface="Cambria Math"/>
                            </a:rPr>
                            <m:t>𝛾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en-IE" sz="14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 ∈</m:t>
                          </m:r>
                          <m:sSub>
                            <m:sSubPr>
                              <m:ctrlPr>
                                <a:rPr lang="en-IE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𝑃𝑇𝐷𝐴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/>
                                </a:rPr>
                                <m:t>𝑥𝑣h</m:t>
                              </m:r>
                            </m:sub>
                          </m:sSub>
                          <m:r>
                            <a:rPr lang="en-IE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IE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𝑃𝑆𝑇𝑅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sub>
                        <m:sup/>
                        <m:e>
                          <m:d>
                            <m:dPr>
                              <m:ctrlPr>
                                <a:rPr lang="en-IE" sz="1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IE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𝑞𝑇𝐷𝐴</m:t>
                                  </m:r>
                                </m:e>
                                <m:sub>
                                  <m:r>
                                    <a:rPr lang="en-GB" sz="1400" i="1">
                                      <a:latin typeface="Cambria Math"/>
                                    </a:rPr>
                                    <m:t>𝑥𝑣h</m:t>
                                  </m:r>
                                </m:sub>
                              </m:sSub>
                              <m:r>
                                <a:rPr lang="en-GB" sz="1400" i="1">
                                  <a:latin typeface="Cambria Math"/>
                                </a:rPr>
                                <m:t> × 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𝑀𝑖𝑛</m:t>
                              </m:r>
                              <m:d>
                                <m:dPr>
                                  <m:ctrlPr>
                                    <a:rPr lang="en-IE" sz="1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E" sz="1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𝐷𝑇𝐷𝐴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>
                                    <a:rPr lang="en-GB" sz="1400" i="1">
                                      <a:latin typeface="Cambria Math"/>
                                    </a:rPr>
                                    <m:t>, 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𝐷𝐼𝑆𝑃</m:t>
                                  </m:r>
                                </m:e>
                              </m:d>
                              <m:r>
                                <a:rPr lang="en-GB" sz="1400" i="1">
                                  <a:latin typeface="Cambria Math"/>
                                </a:rPr>
                                <m:t>×</m:t>
                              </m:r>
                              <m:d>
                                <m:dPr>
                                  <m:ctrlPr>
                                    <a:rPr lang="en-IE" sz="1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E" sz="1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𝑃𝑇𝐷𝐴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𝑥𝑣h</m:t>
                                      </m:r>
                                    </m:sub>
                                  </m:sSub>
                                  <m:r>
                                    <a:rPr lang="en-GB" sz="1400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IE" sz="1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𝑃𝐼𝑀𝐵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𝛾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en-IE" sz="1400" dirty="0"/>
              </a:p>
              <a:p>
                <a:pPr hangingPunct="0"/>
                <a:r>
                  <a:rPr lang="en-AU" sz="1400" dirty="0"/>
                  <a:t>                         </a:t>
                </a:r>
                <a:endParaRPr lang="en-IE" sz="1400" dirty="0"/>
              </a:p>
              <a:p>
                <a:pPr hangingPunct="0"/>
                <a:r>
                  <a:rPr lang="en-AU" sz="1400" dirty="0"/>
                  <a:t>                              Where </a:t>
                </a:r>
                <a:endParaRPr lang="en-IE" sz="1400" dirty="0"/>
              </a:p>
              <a:p>
                <a:pPr lvl="5"/>
                <a14:m>
                  <m:oMath xmlns:m="http://schemas.openxmlformats.org/officeDocument/2006/math">
                    <m:d>
                      <m:dPr>
                        <m:ctrlPr>
                          <a:rPr lang="en-IE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IE" sz="1400" b="0" i="1" smtClean="0">
                            <a:latin typeface="Cambria Math"/>
                          </a:rPr>
                          <m:t>𝑖</m:t>
                        </m:r>
                      </m:e>
                    </m:d>
                    <m:r>
                      <a:rPr lang="en-IE" sz="1400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IE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IE" sz="1400" b="0" i="1" smtClean="0">
                            <a:latin typeface="Cambria Math"/>
                          </a:rPr>
                          <m:t>      </m:t>
                        </m:r>
                        <m:r>
                          <a:rPr lang="en-GB" sz="1400" i="1">
                            <a:latin typeface="Cambria Math"/>
                          </a:rPr>
                          <m:t>𝑞𝑇𝐷𝐴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𝑥𝑣h</m:t>
                        </m:r>
                      </m:sub>
                    </m:sSub>
                  </m:oMath>
                </a14:m>
                <a:r>
                  <a:rPr lang="en-IE" sz="1400" dirty="0"/>
                  <a:t> is the Day-ahead Trade Quantity in respect of Supplier Unit v for </a:t>
                </a:r>
                <a:r>
                  <a:rPr lang="en-IE" sz="1400" dirty="0" smtClean="0"/>
                  <a:t>Day-	ahead </a:t>
                </a:r>
                <a:r>
                  <a:rPr lang="en-IE" sz="1400" dirty="0"/>
                  <a:t>Trading Period h for Trade x;</a:t>
                </a:r>
              </a:p>
              <a:p>
                <a:pPr lvl="5"/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IE" sz="1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IE" sz="1400" b="0" i="1" smtClean="0">
                                <a:latin typeface="Cambria Math"/>
                              </a:rPr>
                              <m:t>𝑖𝑖</m:t>
                            </m:r>
                          </m:e>
                        </m:d>
                        <m:r>
                          <a:rPr lang="en-IE" sz="1400" b="0" i="1" smtClean="0">
                            <a:latin typeface="Cambria Math"/>
                          </a:rPr>
                          <m:t>     </m:t>
                        </m:r>
                        <m:r>
                          <a:rPr lang="en-GB" sz="1400" i="1">
                            <a:latin typeface="Cambria Math"/>
                          </a:rPr>
                          <m:t>𝐷𝑇𝐷𝐴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IE" sz="1400" dirty="0"/>
                  <a:t> is the Day-ahead Trade Duration of Trade, x;</a:t>
                </a:r>
              </a:p>
              <a:p>
                <a:pPr lvl="5"/>
                <a14:m>
                  <m:oMath xmlns:m="http://schemas.openxmlformats.org/officeDocument/2006/math">
                    <m:d>
                      <m:dPr>
                        <m:ctrlPr>
                          <a:rPr lang="en-IE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IE" sz="1400" b="0" i="1" smtClean="0">
                            <a:latin typeface="Cambria Math"/>
                          </a:rPr>
                          <m:t>𝑖𝑖𝑖</m:t>
                        </m:r>
                      </m:e>
                    </m:d>
                    <m:r>
                      <a:rPr lang="en-IE" sz="1400" b="0" i="1" smtClean="0">
                        <a:latin typeface="Cambria Math"/>
                      </a:rPr>
                      <m:t>    </m:t>
                    </m:r>
                    <m:r>
                      <a:rPr lang="en-GB" sz="1400" i="1">
                        <a:latin typeface="Cambria Math"/>
                      </a:rPr>
                      <m:t>𝐷𝐼𝑆𝑃</m:t>
                    </m:r>
                  </m:oMath>
                </a14:m>
                <a:r>
                  <a:rPr lang="en-IE" sz="1400" dirty="0"/>
                  <a:t> is the Imbalance Settlement Period Duration;</a:t>
                </a:r>
              </a:p>
              <a:p>
                <a:pPr lvl="5"/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IE" sz="1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IE" sz="1400" b="0" i="1" smtClean="0">
                                <a:latin typeface="Cambria Math"/>
                              </a:rPr>
                              <m:t>𝑖𝑣</m:t>
                            </m:r>
                          </m:e>
                        </m:d>
                        <m:r>
                          <a:rPr lang="en-IE" sz="1400" b="0" i="1" smtClean="0">
                            <a:latin typeface="Cambria Math"/>
                          </a:rPr>
                          <m:t>     </m:t>
                        </m:r>
                        <m:r>
                          <a:rPr lang="en-GB" sz="1400" i="1">
                            <a:latin typeface="Cambria Math"/>
                          </a:rPr>
                          <m:t>𝑃𝑇𝐷𝐴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𝑥𝑣h</m:t>
                        </m:r>
                      </m:sub>
                    </m:sSub>
                  </m:oMath>
                </a14:m>
                <a:r>
                  <a:rPr lang="en-IE" sz="1400" dirty="0"/>
                  <a:t> is the Day-ahead Trade Price for Trade, x, for Supplier Unit, v, within </a:t>
                </a:r>
                <a:r>
                  <a:rPr lang="en-IE" sz="1400" dirty="0" smtClean="0"/>
                  <a:t>	whose </a:t>
                </a:r>
                <a:r>
                  <a:rPr lang="en-IE" sz="1400" dirty="0"/>
                  <a:t>Day-ahead Trading Period, h, the Imbalance Settlement Period, γ, falls in </a:t>
                </a:r>
                <a:r>
                  <a:rPr lang="en-IE" sz="1400" dirty="0" smtClean="0"/>
                  <a:t>	whole </a:t>
                </a:r>
                <a:r>
                  <a:rPr lang="en-IE" sz="1400" dirty="0"/>
                  <a:t>or in part;</a:t>
                </a:r>
              </a:p>
              <a:p>
                <a:pPr lvl="5"/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IE" sz="1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IE" sz="1400" b="0" i="1" smtClean="0">
                                <a:latin typeface="Cambria Math"/>
                              </a:rPr>
                              <m:t>𝑣</m:t>
                            </m:r>
                          </m:e>
                        </m:d>
                        <m:r>
                          <a:rPr lang="en-IE" sz="1400" b="0" i="1" smtClean="0">
                            <a:latin typeface="Cambria Math"/>
                          </a:rPr>
                          <m:t>      </m:t>
                        </m:r>
                        <m:r>
                          <a:rPr lang="en-GB" sz="1400" i="1">
                            <a:latin typeface="Cambria Math"/>
                          </a:rPr>
                          <m:t>𝑃𝐼𝑀𝐵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IE" sz="1400" dirty="0"/>
                  <a:t> is the Imbalance Settlement Price in Imbalance Settlement Period, γ, </a:t>
                </a:r>
                <a:r>
                  <a:rPr lang="en-IE" sz="1400" dirty="0" smtClean="0"/>
                  <a:t>	calculated </a:t>
                </a:r>
                <a:r>
                  <a:rPr lang="en-IE" sz="1400" dirty="0"/>
                  <a:t>in accordance with Chapter E (Imbalance Pricing);</a:t>
                </a:r>
              </a:p>
              <a:p>
                <a:pPr lvl="5"/>
                <a14:m>
                  <m:oMath xmlns:m="http://schemas.openxmlformats.org/officeDocument/2006/math">
                    <m:d>
                      <m:dPr>
                        <m:ctrlPr>
                          <a:rPr lang="en-IE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IE" sz="1400" b="0" i="1" smtClean="0">
                            <a:latin typeface="Cambria Math"/>
                          </a:rPr>
                          <m:t>𝑣𝑖</m:t>
                        </m:r>
                      </m:e>
                    </m:d>
                    <m:r>
                      <a:rPr lang="en-IE" sz="1400" b="0" i="1" smtClean="0">
                        <a:latin typeface="Cambria Math"/>
                      </a:rPr>
                      <m:t>    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IE" sz="14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IE" sz="1400" i="1">
                            <a:latin typeface="Cambria Math"/>
                          </a:rPr>
                          <m:t>𝑥</m:t>
                        </m:r>
                        <m:r>
                          <a:rPr lang="en-IE" sz="1400" i="1">
                            <a:latin typeface="Cambria Math"/>
                          </a:rPr>
                          <m:t> ∈</m:t>
                        </m:r>
                        <m:sSub>
                          <m:sSubPr>
                            <m:ctrlPr>
                              <a:rPr lang="en-IE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E" sz="1400" i="1">
                                <a:latin typeface="Cambria Math"/>
                              </a:rPr>
                              <m:t>𝑃𝑇𝐷𝐴</m:t>
                            </m:r>
                          </m:e>
                          <m:sub>
                            <m:r>
                              <a:rPr lang="en-IE" sz="1400" i="1">
                                <a:latin typeface="Cambria Math"/>
                              </a:rPr>
                              <m:t>𝑥𝑣h</m:t>
                            </m:r>
                          </m:sub>
                        </m:sSub>
                        <m:r>
                          <a:rPr lang="en-IE" sz="1400" i="1">
                            <a:latin typeface="Cambria Math"/>
                          </a:rPr>
                          <m:t> &gt;</m:t>
                        </m:r>
                        <m:sSub>
                          <m:sSubPr>
                            <m:ctrlPr>
                              <a:rPr lang="en-IE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E" sz="1400" i="1">
                                <a:latin typeface="Cambria Math"/>
                              </a:rPr>
                              <m:t>𝑃𝑆𝑇𝑅</m:t>
                            </m:r>
                          </m:e>
                          <m:sub>
                            <m:r>
                              <a:rPr lang="en-IE" sz="1400" i="1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sub>
                      <m:sup/>
                      <m:e>
                        <m:r>
                          <a:rPr lang="en-IE" sz="1400" i="1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r>
                  <a:rPr lang="en-IE" sz="1400" dirty="0"/>
                  <a:t>is a summation over all Trades, x, where the price associated </a:t>
                </a:r>
                <a:r>
                  <a:rPr lang="en-IE" sz="1400" dirty="0" smtClean="0"/>
                  <a:t>	with </a:t>
                </a:r>
                <a:r>
                  <a:rPr lang="en-IE" sz="1400" dirty="0"/>
                  <a:t>that trade,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𝑃𝑇𝐷𝐴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𝑥𝑣h</m:t>
                        </m:r>
                      </m:sub>
                    </m:sSub>
                  </m:oMath>
                </a14:m>
                <a:r>
                  <a:rPr lang="en-IE" sz="1400" dirty="0"/>
                  <a:t>, is greater than the Strike Price for month, m,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IE" sz="1400" i="1">
                            <a:latin typeface="Cambria Math"/>
                          </a:rPr>
                          <m:t>𝑃𝑆𝑇𝑅</m:t>
                        </m:r>
                      </m:e>
                      <m:sub>
                        <m:r>
                          <a:rPr lang="en-IE" sz="1400" i="1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endParaRPr lang="en-IE" sz="1400" dirty="0"/>
              </a:p>
            </p:txBody>
          </p:sp>
        </mc:Choice>
        <mc:Fallback xmlns="">
          <p:sp>
            <p:nvSpPr>
              <p:cNvPr id="5249" name="Rectangle 52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0"/>
                <a:ext cx="8777536" cy="4226926"/>
              </a:xfrm>
              <a:prstGeom prst="rect">
                <a:avLst/>
              </a:prstGeom>
              <a:blipFill rotWithShape="1">
                <a:blip r:embed="rId6"/>
                <a:stretch>
                  <a:fillRect l="-139" t="-1443" r="-208" b="-5195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0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7989" y="146450"/>
            <a:ext cx="1109811" cy="46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8"/>
          <p:cNvGrpSpPr/>
          <p:nvPr/>
        </p:nvGrpSpPr>
        <p:grpSpPr>
          <a:xfrm>
            <a:off x="457200" y="495405"/>
            <a:ext cx="7924800" cy="647595"/>
            <a:chOff x="0" y="0"/>
            <a:chExt cx="8229599" cy="647595"/>
          </a:xfrm>
        </p:grpSpPr>
        <p:sp>
          <p:nvSpPr>
            <p:cNvPr id="10" name="Rounded Rectangle 9"/>
            <p:cNvSpPr/>
            <p:nvPr/>
          </p:nvSpPr>
          <p:spPr>
            <a:xfrm>
              <a:off x="0" y="0"/>
              <a:ext cx="8229599" cy="64759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31613" y="31613"/>
              <a:ext cx="8166373" cy="5843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700" dirty="0" smtClean="0">
                  <a:solidFill>
                    <a:schemeClr val="bg1"/>
                  </a:solidFill>
                </a:rPr>
                <a:t>Mod_03_21 – </a:t>
              </a:r>
              <a:r>
                <a:rPr lang="en-IE" sz="2700" dirty="0">
                  <a:solidFill>
                    <a:schemeClr val="bg1"/>
                  </a:solidFill>
                </a:rPr>
                <a:t>Splitting CEADSU: </a:t>
              </a:r>
              <a:r>
                <a:rPr lang="en-IE" sz="2700" dirty="0" smtClean="0">
                  <a:solidFill>
                    <a:schemeClr val="bg1"/>
                  </a:solidFill>
                </a:rPr>
                <a:t>(b) CEADSUIDT</a:t>
              </a:r>
              <a:endParaRPr lang="en-US" sz="27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49" name="Rectangle 5248"/>
              <p:cNvSpPr/>
              <p:nvPr/>
            </p:nvSpPr>
            <p:spPr>
              <a:xfrm>
                <a:off x="152400" y="1295400"/>
                <a:ext cx="8458200" cy="53639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hangingPunct="0"/>
                <a:endParaRPr lang="en-IE" sz="1400" dirty="0" smtClean="0"/>
              </a:p>
              <a:p>
                <a:pPr lvl="0">
                  <a:spcAft>
                    <a:spcPts val="0"/>
                  </a:spcAft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IE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IE" sz="1400" b="0" i="1" smtClean="0">
                            <a:latin typeface="Cambria Math"/>
                          </a:rPr>
                          <m:t>𝑏</m:t>
                        </m:r>
                      </m:e>
                    </m:d>
                    <m:sSub>
                      <m:sSubPr>
                        <m:ctrlPr>
                          <a:rPr lang="en-IE" sz="1400" i="1">
                            <a:latin typeface="Cambria Math"/>
                            <a:ea typeface="Calibri"/>
                            <a:cs typeface="Arial"/>
                          </a:rPr>
                        </m:ctrlPr>
                      </m:sSubPr>
                      <m:e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𝐶𝐸𝐴𝐷𝑆𝑈𝐼𝐷𝑇</m:t>
                        </m:r>
                      </m:e>
                      <m:sub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𝑣</m:t>
                        </m:r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IE" sz="1400" dirty="0">
                    <a:effectLst/>
                    <a:ea typeface="Calibri"/>
                    <a:cs typeface="Times New Roman"/>
                  </a:rPr>
                  <a:t> is the Intra Day component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</m:ctrlPr>
                      </m:sSubPr>
                      <m:e>
                        <m:r>
                          <a:rPr lang="en-IE" sz="1400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𝐶𝐸𝐴𝐷𝑆𝑈</m:t>
                        </m:r>
                      </m:e>
                      <m:sub>
                        <m:r>
                          <a:rPr lang="en-IE" sz="1400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𝑣</m:t>
                        </m:r>
                        <m:r>
                          <a:rPr lang="en-IE" sz="1400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IE" sz="1400" dirty="0">
                    <a:effectLst/>
                    <a:ea typeface="Calibri"/>
                    <a:cs typeface="Times New Roman"/>
                  </a:rPr>
                  <a:t> calculated as follows:</a:t>
                </a:r>
                <a:endParaRPr lang="en-IE" sz="1400" dirty="0">
                  <a:ea typeface="Calibri"/>
                  <a:cs typeface="Times New Roman"/>
                </a:endParaRPr>
              </a:p>
              <a:p>
                <a:pPr marL="629920" indent="-540385" algn="just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E" sz="1400" i="1">
                              <a:effectLst/>
                              <a:latin typeface="Cambria Math"/>
                              <a:ea typeface="Calibri"/>
                            </a:rPr>
                          </m:ctrlPr>
                        </m:sSubPr>
                        <m:e>
                          <m:r>
                            <a:rPr lang="en-GB" sz="1400" i="1">
                              <a:effectLst/>
                              <a:latin typeface="Cambria Math"/>
                              <a:ea typeface="Calibri"/>
                            </a:rPr>
                            <m:t>𝐶𝐸𝐴𝐷𝑆𝑈𝐼𝐷𝑇</m:t>
                          </m:r>
                        </m:e>
                        <m:sub>
                          <m:r>
                            <a:rPr lang="en-GB" sz="1400" i="1">
                              <a:effectLst/>
                              <a:latin typeface="Cambria Math"/>
                              <a:ea typeface="Calibri"/>
                            </a:rPr>
                            <m:t>𝑣</m:t>
                          </m:r>
                          <m:r>
                            <a:rPr lang="en-GB" sz="1400" i="1">
                              <a:effectLst/>
                              <a:latin typeface="Cambria Math"/>
                              <a:ea typeface="Calibri"/>
                            </a:rPr>
                            <m:t>𝛾</m:t>
                          </m:r>
                        </m:sub>
                      </m:sSub>
                      <m:r>
                        <a:rPr lang="en-GB" sz="1400" i="1">
                          <a:effectLst/>
                          <a:latin typeface="Cambria Math"/>
                          <a:ea typeface="Calibri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en-IE" sz="1400" i="1">
                              <a:effectLst/>
                              <a:latin typeface="Cambria Math"/>
                              <a:ea typeface="Calibri"/>
                            </a:rPr>
                          </m:ctrlPr>
                        </m:naryPr>
                        <m:sub>
                          <m:r>
                            <a:rPr lang="en-GB" sz="1400" i="1">
                              <a:effectLst/>
                              <a:latin typeface="Cambria Math"/>
                              <a:ea typeface="Calibri"/>
                            </a:rPr>
                            <m:t>𝑥</m:t>
                          </m:r>
                          <m:r>
                            <a:rPr lang="en-GB" sz="1400" i="1">
                              <a:effectLst/>
                              <a:latin typeface="Cambria Math"/>
                              <a:ea typeface="Calibri"/>
                            </a:rPr>
                            <m:t> ∈</m:t>
                          </m:r>
                          <m:sSub>
                            <m:sSubPr>
                              <m:ctrlPr>
                                <a:rPr lang="en-IE" sz="1400" i="1">
                                  <a:effectLst/>
                                  <a:latin typeface="Cambria Math"/>
                                  <a:ea typeface="Calibri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effectLst/>
                                  <a:latin typeface="Cambria Math"/>
                                  <a:ea typeface="Calibri"/>
                                </a:rPr>
                                <m:t>𝑃𝑇𝐼𝐷</m:t>
                              </m:r>
                            </m:e>
                            <m:sub>
                              <m:r>
                                <a:rPr lang="en-GB" sz="1400" i="1">
                                  <a:effectLst/>
                                  <a:latin typeface="Cambria Math"/>
                                  <a:ea typeface="Calibri"/>
                                </a:rPr>
                                <m:t>𝑥𝑣h</m:t>
                              </m:r>
                            </m:sub>
                          </m:sSub>
                          <m:r>
                            <a:rPr lang="en-IE" sz="1400" i="1">
                              <a:effectLst/>
                              <a:latin typeface="Cambria Math"/>
                              <a:ea typeface="Calibri"/>
                            </a:rPr>
                            <m:t> </m:t>
                          </m:r>
                          <m:r>
                            <a:rPr lang="en-GB" sz="1400" i="1">
                              <a:effectLst/>
                              <a:latin typeface="Cambria Math"/>
                              <a:ea typeface="Calibri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IE" sz="1400" i="1">
                                  <a:effectLst/>
                                  <a:latin typeface="Cambria Math"/>
                                  <a:ea typeface="Calibri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effectLst/>
                                  <a:latin typeface="Cambria Math"/>
                                  <a:ea typeface="Calibri"/>
                                </a:rPr>
                                <m:t>𝑃𝑆𝑇𝑅</m:t>
                              </m:r>
                            </m:e>
                            <m:sub>
                              <m:r>
                                <a:rPr lang="en-GB" sz="1400" i="1">
                                  <a:effectLst/>
                                  <a:latin typeface="Cambria Math"/>
                                  <a:ea typeface="Calibri"/>
                                </a:rPr>
                                <m:t>𝑚</m:t>
                              </m:r>
                            </m:sub>
                          </m:sSub>
                        </m:sub>
                        <m:sup/>
                        <m:e>
                          <m:d>
                            <m:dPr>
                              <m:ctrlPr>
                                <a:rPr lang="en-IE" sz="1400" i="1">
                                  <a:effectLst/>
                                  <a:latin typeface="Cambria Math"/>
                                  <a:ea typeface="Calibri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effectLst/>
                                  <a:latin typeface="Cambria Math"/>
                                  <a:ea typeface="Calibri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IE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  <m:t>𝑞𝑇𝐼𝐷</m:t>
                                  </m:r>
                                </m:e>
                                <m:sub>
                                  <m:r>
                                    <a:rPr lang="en-GB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  <m:t>𝑥𝑣h</m:t>
                                  </m:r>
                                </m:sub>
                              </m:sSub>
                              <m:r>
                                <a:rPr lang="en-GB" sz="1400" i="1">
                                  <a:effectLst/>
                                  <a:latin typeface="Cambria Math"/>
                                  <a:ea typeface="Calibri"/>
                                </a:rPr>
                                <m:t> × </m:t>
                              </m:r>
                              <m:r>
                                <a:rPr lang="en-GB" sz="1400" i="1">
                                  <a:effectLst/>
                                  <a:latin typeface="Cambria Math"/>
                                  <a:ea typeface="Calibri"/>
                                </a:rPr>
                                <m:t>𝑀𝑖𝑛</m:t>
                              </m:r>
                              <m:d>
                                <m:dPr>
                                  <m:ctrlPr>
                                    <a:rPr lang="en-IE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E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𝐷𝑇𝐼𝐷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>
                                    <a:rPr lang="en-GB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  <m:t>, </m:t>
                                  </m:r>
                                  <m:r>
                                    <a:rPr lang="en-GB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  <m:t>𝐷𝐼𝑆𝑃</m:t>
                                  </m:r>
                                </m:e>
                              </m:d>
                              <m:r>
                                <a:rPr lang="en-GB" sz="1400" i="1">
                                  <a:effectLst/>
                                  <a:latin typeface="Cambria Math"/>
                                  <a:ea typeface="Calibri"/>
                                </a:rPr>
                                <m:t>×</m:t>
                              </m:r>
                              <m:d>
                                <m:dPr>
                                  <m:ctrlPr>
                                    <a:rPr lang="en-IE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E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𝑃𝑇𝐼𝐷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𝑥𝑣h</m:t>
                                      </m:r>
                                    </m:sub>
                                  </m:sSub>
                                  <m:r>
                                    <a:rPr lang="en-GB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IE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𝑃𝐼𝑀𝐵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𝛾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en-IE" sz="1400" dirty="0">
                  <a:effectLst/>
                  <a:ea typeface="Calibri"/>
                </a:endParaRPr>
              </a:p>
              <a:p>
                <a:pPr marL="259080">
                  <a:spcAft>
                    <a:spcPts val="0"/>
                  </a:spcAft>
                </a:pPr>
                <a:r>
                  <a:rPr lang="en-IE" sz="1400" dirty="0">
                    <a:effectLst/>
                    <a:ea typeface="Calibri"/>
                    <a:cs typeface="Times New Roman"/>
                  </a:rPr>
                  <a:t>Where</a:t>
                </a:r>
                <a:endParaRPr lang="en-IE" sz="1400" dirty="0">
                  <a:ea typeface="Calibri"/>
                  <a:cs typeface="Times New Roman"/>
                </a:endParaRPr>
              </a:p>
              <a:p>
                <a:pPr marL="2514600" lvl="5" indent="-228600" algn="just"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romanLcParenBoth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effectLst/>
                            <a:latin typeface="Cambria Math"/>
                            <a:ea typeface="Calibri"/>
                          </a:rPr>
                        </m:ctrlPr>
                      </m:sSubPr>
                      <m:e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𝑞𝑇𝐼𝐷</m:t>
                        </m:r>
                      </m:e>
                      <m:sub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𝑥𝑣h</m:t>
                        </m:r>
                      </m:sub>
                    </m:sSub>
                    <m:r>
                      <a:rPr lang="en-IE" sz="1400" i="1">
                        <a:effectLst/>
                        <a:latin typeface="Cambria Math"/>
                        <a:ea typeface="Calibri"/>
                      </a:rPr>
                      <m:t> </m:t>
                    </m:r>
                  </m:oMath>
                </a14:m>
                <a:r>
                  <a:rPr lang="en-IE" sz="1400" dirty="0">
                    <a:effectLst/>
                    <a:ea typeface="Calibri"/>
                  </a:rPr>
                  <a:t> is the Intraday Trade Quantity in respect of Supplier Unit v for Intraday Trading Period h for Trade x;</a:t>
                </a:r>
              </a:p>
              <a:p>
                <a:pPr marL="2514600" lvl="5" indent="-228600" algn="just"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romanLcParenBoth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effectLst/>
                            <a:latin typeface="Cambria Math"/>
                            <a:ea typeface="Calibri"/>
                          </a:rPr>
                        </m:ctrlPr>
                      </m:sSubPr>
                      <m:e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𝐷𝑇𝐼𝐷</m:t>
                        </m:r>
                      </m:e>
                      <m:sub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𝑥</m:t>
                        </m:r>
                      </m:sub>
                    </m:sSub>
                    <m:r>
                      <a:rPr lang="en-IE" sz="1400" i="1">
                        <a:effectLst/>
                        <a:latin typeface="Cambria Math"/>
                        <a:ea typeface="Calibri"/>
                      </a:rPr>
                      <m:t> </m:t>
                    </m:r>
                  </m:oMath>
                </a14:m>
                <a:r>
                  <a:rPr lang="en-IE" sz="1400" dirty="0">
                    <a:effectLst/>
                    <a:ea typeface="Calibri"/>
                  </a:rPr>
                  <a:t>is the Intraday Trade Duration of Trade, x;</a:t>
                </a:r>
              </a:p>
              <a:p>
                <a:pPr marL="2514600" lvl="5" indent="-228600" algn="just"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romanLcParenBoth"/>
                </a:pPr>
                <a14:m>
                  <m:oMath xmlns:m="http://schemas.openxmlformats.org/officeDocument/2006/math">
                    <m:r>
                      <a:rPr lang="en-GB" sz="1400" i="1">
                        <a:effectLst/>
                        <a:latin typeface="Cambria Math"/>
                        <a:ea typeface="Calibri"/>
                      </a:rPr>
                      <m:t>𝐷𝐼𝑆𝑃</m:t>
                    </m:r>
                  </m:oMath>
                </a14:m>
                <a:r>
                  <a:rPr lang="en-IE" sz="1400" dirty="0">
                    <a:effectLst/>
                    <a:ea typeface="Calibri"/>
                  </a:rPr>
                  <a:t> is the Imbalance Settlement Period Duration;</a:t>
                </a:r>
              </a:p>
              <a:p>
                <a:pPr marL="2514600" lvl="5" indent="-228600" algn="just"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romanLcParenBoth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effectLst/>
                            <a:latin typeface="Cambria Math"/>
                            <a:ea typeface="Calibri"/>
                          </a:rPr>
                        </m:ctrlPr>
                      </m:sSubPr>
                      <m:e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𝑃𝑇𝐼𝐷</m:t>
                        </m:r>
                      </m:e>
                      <m:sub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𝑥𝑣h</m:t>
                        </m:r>
                      </m:sub>
                    </m:sSub>
                  </m:oMath>
                </a14:m>
                <a:r>
                  <a:rPr lang="en-IE" sz="1400" dirty="0">
                    <a:effectLst/>
                    <a:ea typeface="Calibri"/>
                  </a:rPr>
                  <a:t>is the Intraday Trade Price associated with the Intraday Trade Quantity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effectLst/>
                            <a:latin typeface="Cambria Math"/>
                            <a:ea typeface="Calibri"/>
                          </a:rPr>
                        </m:ctrlPr>
                      </m:sSubPr>
                      <m:e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𝑞𝑇𝐼𝐷</m:t>
                        </m:r>
                      </m:e>
                      <m:sub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𝑥𝑣h</m:t>
                        </m:r>
                      </m:sub>
                    </m:sSub>
                  </m:oMath>
                </a14:m>
                <a:r>
                  <a:rPr lang="en-IE" sz="1400" dirty="0">
                    <a:effectLst/>
                    <a:ea typeface="Calibri"/>
                  </a:rPr>
                  <a:t>) for Trade, x, for Supplier Unit, v, within whose Intraday Trading Period, h, the Imbalance Settlement Period, γ, falls in whole or in part;</a:t>
                </a:r>
              </a:p>
              <a:p>
                <a:pPr marL="2514600" lvl="5" indent="-228600" algn="just"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romanLcParenBoth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effectLst/>
                            <a:latin typeface="Cambria Math"/>
                            <a:ea typeface="Calibri"/>
                          </a:rPr>
                        </m:ctrlPr>
                      </m:sSubPr>
                      <m:e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𝑃𝐼𝑀𝐵</m:t>
                        </m:r>
                      </m:e>
                      <m:sub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IE" sz="1400" dirty="0">
                    <a:effectLst/>
                    <a:ea typeface="Calibri"/>
                  </a:rPr>
                  <a:t> is the Imbalance Settlement Price in Imbalance Settlement Period, γ, calculated in accordance with Chapter E (Imbalance Pricing);</a:t>
                </a:r>
              </a:p>
              <a:p>
                <a:pPr marL="2514600" lvl="5" indent="-228600" algn="just"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romanLcParenBoth"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IE" sz="1400" i="1">
                            <a:effectLst/>
                            <a:latin typeface="Cambria Math"/>
                            <a:ea typeface="Calibri"/>
                          </a:rPr>
                        </m:ctrlPr>
                      </m:naryPr>
                      <m:sub>
                        <m:r>
                          <a:rPr lang="en-IE" sz="1400" i="1">
                            <a:effectLst/>
                            <a:latin typeface="Cambria Math"/>
                            <a:ea typeface="Calibri"/>
                          </a:rPr>
                          <m:t>𝑥</m:t>
                        </m:r>
                        <m:r>
                          <a:rPr lang="en-IE" sz="1400" i="1">
                            <a:effectLst/>
                            <a:latin typeface="Cambria Math"/>
                            <a:ea typeface="Calibri"/>
                          </a:rPr>
                          <m:t> ∈</m:t>
                        </m:r>
                        <m:sSub>
                          <m:sSubPr>
                            <m:ctrlPr>
                              <a:rPr lang="en-IE" sz="1400" i="1">
                                <a:effectLst/>
                                <a:latin typeface="Cambria Math"/>
                                <a:ea typeface="Calibri"/>
                              </a:rPr>
                            </m:ctrlPr>
                          </m:sSubPr>
                          <m:e>
                            <m:r>
                              <a:rPr lang="en-IE" sz="1400" i="1">
                                <a:effectLst/>
                                <a:latin typeface="Cambria Math"/>
                                <a:ea typeface="Calibri"/>
                              </a:rPr>
                              <m:t>𝑃𝑇𝐼𝐷</m:t>
                            </m:r>
                          </m:e>
                          <m:sub>
                            <m:r>
                              <a:rPr lang="en-IE" sz="1400" i="1">
                                <a:effectLst/>
                                <a:latin typeface="Cambria Math"/>
                                <a:ea typeface="Calibri"/>
                              </a:rPr>
                              <m:t>𝑥𝑣h</m:t>
                            </m:r>
                          </m:sub>
                        </m:sSub>
                        <m:r>
                          <a:rPr lang="en-IE" sz="1400" i="1">
                            <a:effectLst/>
                            <a:latin typeface="Cambria Math"/>
                            <a:ea typeface="Calibri"/>
                          </a:rPr>
                          <m:t> &gt;</m:t>
                        </m:r>
                        <m:sSub>
                          <m:sSubPr>
                            <m:ctrlPr>
                              <a:rPr lang="en-IE" sz="1400" i="1">
                                <a:effectLst/>
                                <a:latin typeface="Cambria Math"/>
                                <a:ea typeface="Calibri"/>
                              </a:rPr>
                            </m:ctrlPr>
                          </m:sSubPr>
                          <m:e>
                            <m:r>
                              <a:rPr lang="en-IE" sz="1400" i="1">
                                <a:effectLst/>
                                <a:latin typeface="Cambria Math"/>
                                <a:ea typeface="Calibri"/>
                              </a:rPr>
                              <m:t>𝑃𝑆𝑇𝑅</m:t>
                            </m:r>
                          </m:e>
                          <m:sub>
                            <m:r>
                              <a:rPr lang="en-IE" sz="1400" i="1">
                                <a:effectLst/>
                                <a:latin typeface="Cambria Math"/>
                                <a:ea typeface="Calibri"/>
                              </a:rPr>
                              <m:t>𝑚</m:t>
                            </m:r>
                          </m:sub>
                        </m:sSub>
                      </m:sub>
                      <m:sup/>
                      <m:e>
                        <m:r>
                          <a:rPr lang="en-IE" sz="1400" i="1">
                            <a:effectLst/>
                            <a:latin typeface="Cambria Math"/>
                            <a:ea typeface="Calibri"/>
                          </a:rPr>
                          <m:t> </m:t>
                        </m:r>
                      </m:e>
                    </m:nary>
                  </m:oMath>
                </a14:m>
                <a:r>
                  <a:rPr lang="en-IE" sz="1400" dirty="0">
                    <a:effectLst/>
                    <a:ea typeface="Calibri"/>
                  </a:rPr>
                  <a:t> is a summation over all Trades, x, where the price associated with that trade,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effectLst/>
                            <a:latin typeface="Cambria Math"/>
                            <a:ea typeface="Calibri"/>
                          </a:rPr>
                        </m:ctrlPr>
                      </m:sSubPr>
                      <m:e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𝑃𝑇𝐼𝐷</m:t>
                        </m:r>
                      </m:e>
                      <m:sub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𝑥𝑣h</m:t>
                        </m:r>
                      </m:sub>
                    </m:sSub>
                  </m:oMath>
                </a14:m>
                <a:r>
                  <a:rPr lang="en-IE" sz="1400" dirty="0">
                    <a:effectLst/>
                    <a:ea typeface="Calibri"/>
                  </a:rPr>
                  <a:t>, is greater than the Strike Price for month, m,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effectLst/>
                            <a:latin typeface="Cambria Math"/>
                            <a:ea typeface="Calibri"/>
                          </a:rPr>
                        </m:ctrlPr>
                      </m:sSubPr>
                      <m:e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𝑃𝑆𝑇𝑅</m:t>
                        </m:r>
                      </m:e>
                      <m:sub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𝑚</m:t>
                        </m:r>
                      </m:sub>
                    </m:sSub>
                  </m:oMath>
                </a14:m>
                <a:endParaRPr lang="en-IE" sz="1400" dirty="0">
                  <a:effectLst/>
                  <a:ea typeface="Calibri"/>
                </a:endParaRPr>
              </a:p>
              <a:p>
                <a:pPr lvl="0"/>
                <a:endParaRPr lang="en-IE" sz="1400" dirty="0"/>
              </a:p>
            </p:txBody>
          </p:sp>
        </mc:Choice>
        <mc:Fallback xmlns="">
          <p:sp>
            <p:nvSpPr>
              <p:cNvPr id="5249" name="Rectangle 52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295400"/>
                <a:ext cx="8458200" cy="5363904"/>
              </a:xfrm>
              <a:prstGeom prst="rect">
                <a:avLst/>
              </a:prstGeom>
              <a:blipFill rotWithShape="1">
                <a:blip r:embed="rId6"/>
                <a:stretch>
                  <a:fillRect r="-144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9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7989" y="146450"/>
            <a:ext cx="1109811" cy="46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8"/>
          <p:cNvGrpSpPr/>
          <p:nvPr/>
        </p:nvGrpSpPr>
        <p:grpSpPr>
          <a:xfrm>
            <a:off x="457200" y="495405"/>
            <a:ext cx="7924800" cy="647595"/>
            <a:chOff x="0" y="0"/>
            <a:chExt cx="8229599" cy="647595"/>
          </a:xfrm>
        </p:grpSpPr>
        <p:sp>
          <p:nvSpPr>
            <p:cNvPr id="10" name="Rounded Rectangle 9"/>
            <p:cNvSpPr/>
            <p:nvPr/>
          </p:nvSpPr>
          <p:spPr>
            <a:xfrm>
              <a:off x="0" y="0"/>
              <a:ext cx="8229599" cy="64759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31613" y="31613"/>
              <a:ext cx="8166373" cy="5843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700" dirty="0" smtClean="0">
                  <a:solidFill>
                    <a:schemeClr val="bg1"/>
                  </a:solidFill>
                </a:rPr>
                <a:t>Mod_03_21 – </a:t>
              </a:r>
              <a:r>
                <a:rPr lang="en-IE" sz="2700" dirty="0">
                  <a:solidFill>
                    <a:schemeClr val="bg1"/>
                  </a:solidFill>
                </a:rPr>
                <a:t>Splitting CEADSU: </a:t>
              </a:r>
              <a:r>
                <a:rPr lang="en-IE" sz="2700" dirty="0" smtClean="0">
                  <a:solidFill>
                    <a:schemeClr val="bg1"/>
                  </a:solidFill>
                </a:rPr>
                <a:t>(c) CEADSUIMB</a:t>
              </a:r>
              <a:endParaRPr lang="en-US" sz="27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49" name="Rectangle 5248"/>
              <p:cNvSpPr/>
              <p:nvPr/>
            </p:nvSpPr>
            <p:spPr>
              <a:xfrm>
                <a:off x="152400" y="1296852"/>
                <a:ext cx="8458200" cy="47514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hangingPunct="0">
                  <a:spcAft>
                    <a:spcPts val="0"/>
                  </a:spcAft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IE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IE" sz="1400" b="0" i="1" smtClean="0">
                            <a:latin typeface="Cambria Math"/>
                          </a:rPr>
                          <m:t>𝑐</m:t>
                        </m:r>
                      </m:e>
                    </m:d>
                    <m:sSub>
                      <m:sSubPr>
                        <m:ctrlPr>
                          <a:rPr lang="en-IE" sz="1400" i="1">
                            <a:latin typeface="Cambria Math"/>
                            <a:ea typeface="Times New Roman"/>
                            <a:cs typeface="Arial"/>
                          </a:rPr>
                        </m:ctrlPr>
                      </m:sSubPr>
                      <m:e>
                        <m:r>
                          <a:rPr lang="en-GB" sz="14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𝐶𝐸𝐴𝐷𝑆𝑈𝐼𝑀𝐵</m:t>
                        </m:r>
                      </m:e>
                      <m:sub>
                        <m:r>
                          <a:rPr lang="en-GB" sz="14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𝑣</m:t>
                        </m:r>
                        <m:r>
                          <a:rPr lang="en-GB" sz="14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AU" sz="1400" dirty="0">
                    <a:effectLst/>
                    <a:ea typeface="Times New Roman"/>
                  </a:rPr>
                  <a:t>is the Imbalance component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</m:ctrlPr>
                      </m:sSubPr>
                      <m:e>
                        <m:r>
                          <a:rPr lang="en-AU" sz="14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𝐶𝐸𝐴𝐷𝑆𝑈</m:t>
                        </m:r>
                      </m:e>
                      <m:sub>
                        <m:r>
                          <a:rPr lang="en-AU" sz="14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𝑣</m:t>
                        </m:r>
                        <m:r>
                          <a:rPr lang="en-AU" sz="1400" i="1"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AU" sz="1400" dirty="0">
                    <a:effectLst/>
                    <a:ea typeface="Times New Roman"/>
                  </a:rPr>
                  <a:t>  calculated as follows: </a:t>
                </a:r>
                <a:endParaRPr lang="en-IE" sz="1400" dirty="0" smtClean="0">
                  <a:effectLst/>
                  <a:ea typeface="Calibri"/>
                </a:endParaRPr>
              </a:p>
              <a:p>
                <a:pPr marL="629920" indent="-540385" algn="just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E" sz="1400" i="1">
                              <a:effectLst/>
                              <a:latin typeface="Cambria Math"/>
                              <a:ea typeface="Calibri"/>
                            </a:rPr>
                          </m:ctrlPr>
                        </m:sSubPr>
                        <m:e>
                          <m:r>
                            <a:rPr lang="en-GB" sz="1400" i="1">
                              <a:effectLst/>
                              <a:latin typeface="Cambria Math"/>
                              <a:ea typeface="Calibri"/>
                            </a:rPr>
                            <m:t>𝐶𝐸𝐴𝐷𝑆𝑈𝐼𝑀𝐵</m:t>
                          </m:r>
                        </m:e>
                        <m:sub>
                          <m:r>
                            <a:rPr lang="en-GB" sz="1400" i="1">
                              <a:effectLst/>
                              <a:latin typeface="Cambria Math"/>
                              <a:ea typeface="Calibri"/>
                            </a:rPr>
                            <m:t>𝑣</m:t>
                          </m:r>
                          <m:r>
                            <a:rPr lang="en-GB" sz="1400" i="1">
                              <a:effectLst/>
                              <a:latin typeface="Cambria Math"/>
                              <a:ea typeface="Calibri"/>
                            </a:rPr>
                            <m:t>𝛾</m:t>
                          </m:r>
                        </m:sub>
                      </m:sSub>
                      <m:r>
                        <a:rPr lang="en-GB" sz="1400" i="1">
                          <a:effectLst/>
                          <a:latin typeface="Cambria Math"/>
                          <a:ea typeface="Calibri"/>
                        </a:rPr>
                        <m:t>=−</m:t>
                      </m:r>
                      <m:d>
                        <m:dPr>
                          <m:ctrlPr>
                            <a:rPr lang="en-IE" sz="1400" i="1">
                              <a:effectLst/>
                              <a:latin typeface="Cambria Math"/>
                              <a:ea typeface="Calibri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E" sz="1400" i="1">
                                  <a:effectLst/>
                                  <a:latin typeface="Cambria Math"/>
                                  <a:ea typeface="Calibri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effectLst/>
                                  <a:latin typeface="Cambria Math"/>
                                  <a:ea typeface="Calibri"/>
                                </a:rPr>
                                <m:t>𝑄𝑀𝐿𝐹</m:t>
                              </m:r>
                            </m:e>
                            <m:sub>
                              <m:r>
                                <a:rPr lang="en-GB" sz="1400" i="1">
                                  <a:effectLst/>
                                  <a:latin typeface="Cambria Math"/>
                                  <a:ea typeface="Calibri"/>
                                </a:rPr>
                                <m:t>𝑣</m:t>
                              </m:r>
                              <m:r>
                                <a:rPr lang="en-GB" sz="1400" i="1">
                                  <a:effectLst/>
                                  <a:latin typeface="Cambria Math"/>
                                  <a:ea typeface="Calibri"/>
                                </a:rPr>
                                <m:t>𝛾</m:t>
                              </m:r>
                            </m:sub>
                          </m:sSub>
                          <m:r>
                            <a:rPr lang="en-GB" sz="1400" i="1">
                              <a:effectLst/>
                              <a:latin typeface="Cambria Math"/>
                              <a:ea typeface="Calibri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E" sz="1400" i="1">
                                  <a:effectLst/>
                                  <a:latin typeface="Cambria Math"/>
                                  <a:ea typeface="Calibri"/>
                                </a:rPr>
                              </m:ctrlPr>
                            </m:sSubPr>
                            <m:e>
                              <m:r>
                                <a:rPr lang="en-GB" sz="1400" i="1">
                                  <a:effectLst/>
                                  <a:latin typeface="Cambria Math"/>
                                  <a:ea typeface="Calibri"/>
                                </a:rPr>
                                <m:t>𝑄𝐸𝑋</m:t>
                              </m:r>
                            </m:e>
                            <m:sub>
                              <m:r>
                                <a:rPr lang="en-GB" sz="1400" i="1">
                                  <a:effectLst/>
                                  <a:latin typeface="Cambria Math"/>
                                  <a:ea typeface="Calibri"/>
                                </a:rPr>
                                <m:t>𝑣</m:t>
                              </m:r>
                              <m:r>
                                <a:rPr lang="en-GB" sz="1400" i="1">
                                  <a:effectLst/>
                                  <a:latin typeface="Cambria Math"/>
                                  <a:ea typeface="Calibri"/>
                                </a:rPr>
                                <m:t>𝛾</m:t>
                              </m:r>
                            </m:sub>
                          </m:sSub>
                          <m:r>
                            <a:rPr lang="en-GB" sz="1400" i="1">
                              <a:effectLst/>
                              <a:latin typeface="Cambria Math"/>
                              <a:ea typeface="Calibri"/>
                            </a:rPr>
                            <m:t>+</m:t>
                          </m:r>
                          <m:d>
                            <m:dPr>
                              <m:ctrlPr>
                                <a:rPr lang="en-IE" sz="1400" i="1">
                                  <a:effectLst/>
                                  <a:latin typeface="Cambria Math"/>
                                  <a:ea typeface="Calibri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supHide m:val="on"/>
                                  <m:ctrlPr>
                                    <a:rPr lang="en-IE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</m:ctrlPr>
                                </m:naryPr>
                                <m:sub>
                                  <m:r>
                                    <a:rPr lang="en-GB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  <m:t>𝑥</m:t>
                                  </m:r>
                                  <m:r>
                                    <a:rPr lang="en-GB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  <m:t> ∈</m:t>
                                  </m:r>
                                  <m:sSub>
                                    <m:sSubPr>
                                      <m:ctrlPr>
                                        <a:rPr lang="en-IE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𝑃𝑇𝐷𝐴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𝑥𝑣h</m:t>
                                      </m:r>
                                    </m:sub>
                                  </m:sSub>
                                  <m:r>
                                    <a:rPr lang="en-IE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  <m:t> </m:t>
                                  </m:r>
                                  <m:r>
                                    <a:rPr lang="en-GB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  <m:t>&gt;</m:t>
                                  </m:r>
                                  <m:sSub>
                                    <m:sSubPr>
                                      <m:ctrlPr>
                                        <a:rPr lang="en-IE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𝑃𝑆𝑇𝑅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𝑚</m:t>
                                      </m:r>
                                    </m:sub>
                                  </m:sSub>
                                </m:sub>
                                <m:sup/>
                                <m:e>
                                  <m:d>
                                    <m:dPr>
                                      <m:ctrlPr>
                                        <a:rPr lang="en-IE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IE" sz="1400" i="1">
                                              <a:effectLst/>
                                              <a:latin typeface="Cambria Math"/>
                                              <a:ea typeface="Calibri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sz="1400" i="1">
                                              <a:effectLst/>
                                              <a:latin typeface="Cambria Math"/>
                                              <a:ea typeface="Calibri"/>
                                            </a:rPr>
                                            <m:t>𝑞𝑇𝐷𝐴</m:t>
                                          </m:r>
                                        </m:e>
                                        <m:sub>
                                          <m:r>
                                            <a:rPr lang="en-GB" sz="1400" i="1">
                                              <a:effectLst/>
                                              <a:latin typeface="Cambria Math"/>
                                              <a:ea typeface="Calibri"/>
                                            </a:rPr>
                                            <m:t>𝑥𝑣h</m:t>
                                          </m:r>
                                        </m:sub>
                                      </m:sSub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× </m:t>
                                      </m:r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𝑀𝑖𝑛</m:t>
                                      </m:r>
                                      <m:d>
                                        <m:dPr>
                                          <m:ctrlPr>
                                            <a:rPr lang="en-IE" sz="1400" i="1">
                                              <a:effectLst/>
                                              <a:latin typeface="Cambria Math"/>
                                              <a:ea typeface="Calibri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IE" sz="1400" i="1">
                                                  <a:effectLst/>
                                                  <a:latin typeface="Cambria Math"/>
                                                  <a:ea typeface="Calibri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GB" sz="1400" i="1">
                                                  <a:effectLst/>
                                                  <a:latin typeface="Cambria Math"/>
                                                  <a:ea typeface="Calibri"/>
                                                </a:rPr>
                                                <m:t>𝐷𝑇𝐷𝐴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sz="1400" i="1">
                                                  <a:effectLst/>
                                                  <a:latin typeface="Cambria Math"/>
                                                  <a:ea typeface="Calibri"/>
                                                </a:rPr>
                                                <m:t>𝑥</m:t>
                                              </m:r>
                                            </m:sub>
                                          </m:sSub>
                                          <m:r>
                                            <a:rPr lang="en-GB" sz="1400" i="1">
                                              <a:effectLst/>
                                              <a:latin typeface="Cambria Math"/>
                                              <a:ea typeface="Calibri"/>
                                            </a:rPr>
                                            <m:t>, </m:t>
                                          </m:r>
                                          <m:r>
                                            <a:rPr lang="en-GB" sz="1400" i="1">
                                              <a:effectLst/>
                                              <a:latin typeface="Cambria Math"/>
                                              <a:ea typeface="Calibri"/>
                                            </a:rPr>
                                            <m:t>𝐷𝐼𝑆𝑃</m:t>
                                          </m:r>
                                        </m:e>
                                      </m:d>
                                      <m:r>
                                        <a:rPr lang="en-IE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 </m:t>
                                      </m:r>
                                    </m:e>
                                  </m:d>
                                </m:e>
                              </m:nary>
                              <m:r>
                                <a:rPr lang="en-GB" sz="1400" i="1">
                                  <a:effectLst/>
                                  <a:latin typeface="Cambria Math"/>
                                  <a:ea typeface="Calibri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limLoc m:val="undOvr"/>
                                  <m:supHide m:val="on"/>
                                  <m:ctrlPr>
                                    <a:rPr lang="en-IE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</m:ctrlPr>
                                </m:naryPr>
                                <m:sub>
                                  <m:r>
                                    <a:rPr lang="en-GB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  <m:t>𝑥</m:t>
                                  </m:r>
                                  <m:r>
                                    <a:rPr lang="en-GB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  <m:t> ∈</m:t>
                                  </m:r>
                                  <m:sSub>
                                    <m:sSubPr>
                                      <m:ctrlPr>
                                        <a:rPr lang="en-IE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𝑃𝑇𝐼𝐷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𝑥𝑣h</m:t>
                                      </m:r>
                                    </m:sub>
                                  </m:sSub>
                                  <m:r>
                                    <a:rPr lang="en-IE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  <m:t> </m:t>
                                  </m:r>
                                  <m:r>
                                    <a:rPr lang="en-GB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  <m:t>&gt;</m:t>
                                  </m:r>
                                  <m:sSub>
                                    <m:sSubPr>
                                      <m:ctrlPr>
                                        <a:rPr lang="en-IE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𝑃𝑆𝑇𝑅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𝑚</m:t>
                                      </m:r>
                                    </m:sub>
                                  </m:sSub>
                                </m:sub>
                                <m:sup/>
                                <m:e>
                                  <m:d>
                                    <m:dPr>
                                      <m:ctrlPr>
                                        <a:rPr lang="en-IE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IE" sz="1400" i="1">
                                              <a:effectLst/>
                                              <a:latin typeface="Cambria Math"/>
                                              <a:ea typeface="Calibri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sz="1400" i="1">
                                              <a:effectLst/>
                                              <a:latin typeface="Cambria Math"/>
                                              <a:ea typeface="Calibri"/>
                                            </a:rPr>
                                            <m:t>𝑞𝑇𝐼𝐷</m:t>
                                          </m:r>
                                        </m:e>
                                        <m:sub>
                                          <m:r>
                                            <a:rPr lang="en-GB" sz="1400" i="1">
                                              <a:effectLst/>
                                              <a:latin typeface="Cambria Math"/>
                                              <a:ea typeface="Calibri"/>
                                            </a:rPr>
                                            <m:t>𝑥𝑣h</m:t>
                                          </m:r>
                                        </m:sub>
                                      </m:sSub>
                                      <m:r>
                                        <a:rPr lang="en-IE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 </m:t>
                                      </m:r>
                                    </m:e>
                                  </m:d>
                                  <m:r>
                                    <a:rPr lang="en-GB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  <m:t>× </m:t>
                                  </m:r>
                                  <m:r>
                                    <a:rPr lang="en-GB" sz="1400" i="1">
                                      <a:effectLst/>
                                      <a:latin typeface="Cambria Math"/>
                                      <a:ea typeface="Calibri"/>
                                    </a:rPr>
                                    <m:t>𝑀𝑖𝑛</m:t>
                                  </m:r>
                                  <m:d>
                                    <m:dPr>
                                      <m:ctrlPr>
                                        <a:rPr lang="en-IE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IE" sz="1400" i="1">
                                              <a:effectLst/>
                                              <a:latin typeface="Cambria Math"/>
                                              <a:ea typeface="Calibri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sz="1400" i="1">
                                              <a:effectLst/>
                                              <a:latin typeface="Cambria Math"/>
                                              <a:ea typeface="Calibri"/>
                                            </a:rPr>
                                            <m:t>𝐷𝑇𝐼𝐷</m:t>
                                          </m:r>
                                        </m:e>
                                        <m:sub>
                                          <m:r>
                                            <a:rPr lang="en-GB" sz="1400" i="1">
                                              <a:effectLst/>
                                              <a:latin typeface="Cambria Math"/>
                                              <a:ea typeface="Calibri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, </m:t>
                                      </m:r>
                                      <m:r>
                                        <a:rPr lang="en-GB" sz="1400" i="1">
                                          <a:effectLst/>
                                          <a:latin typeface="Cambria Math"/>
                                          <a:ea typeface="Calibri"/>
                                        </a:rPr>
                                        <m:t>𝐷𝐼𝑆𝑃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d>
                        </m:e>
                      </m:d>
                      <m:r>
                        <a:rPr lang="en-GB" sz="1400" i="1">
                          <a:effectLst/>
                          <a:latin typeface="Cambria Math"/>
                          <a:ea typeface="Calibri"/>
                        </a:rPr>
                        <m:t>×</m:t>
                      </m:r>
                      <m:sSub>
                        <m:sSubPr>
                          <m:ctrlPr>
                            <a:rPr lang="en-IE" sz="1400" i="1">
                              <a:effectLst/>
                              <a:latin typeface="Cambria Math"/>
                              <a:ea typeface="Calibri"/>
                            </a:rPr>
                          </m:ctrlPr>
                        </m:sSubPr>
                        <m:e>
                          <m:r>
                            <a:rPr lang="en-GB" sz="1400" i="1">
                              <a:effectLst/>
                              <a:latin typeface="Cambria Math"/>
                              <a:ea typeface="Calibri"/>
                            </a:rPr>
                            <m:t>𝑃𝐼𝑀𝐵</m:t>
                          </m:r>
                        </m:e>
                        <m:sub>
                          <m:r>
                            <a:rPr lang="en-GB" sz="1400" i="1">
                              <a:effectLst/>
                              <a:latin typeface="Cambria Math"/>
                              <a:ea typeface="Calibri"/>
                            </a:rPr>
                            <m:t>𝛾</m:t>
                          </m:r>
                        </m:sub>
                      </m:sSub>
                    </m:oMath>
                  </m:oMathPara>
                </a14:m>
                <a:endParaRPr lang="en-IE" sz="1400" dirty="0">
                  <a:effectLst/>
                  <a:ea typeface="Calibri"/>
                </a:endParaRPr>
              </a:p>
              <a:p>
                <a:pPr marL="629920" indent="-540385"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IE" sz="1400" dirty="0">
                    <a:effectLst/>
                    <a:ea typeface="Calibri"/>
                  </a:rPr>
                  <a:t>Where</a:t>
                </a:r>
              </a:p>
              <a:p>
                <a:pPr marL="2514600" lvl="5" indent="-228600" algn="just"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romanLcParenBoth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effectLst/>
                            <a:latin typeface="Cambria Math"/>
                            <a:ea typeface="Calibri"/>
                          </a:rPr>
                        </m:ctrlPr>
                      </m:sSubPr>
                      <m:e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𝑄𝑀𝐿𝐹</m:t>
                        </m:r>
                      </m:e>
                      <m:sub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𝑣</m:t>
                        </m:r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IE" sz="1400" dirty="0">
                    <a:effectLst/>
                    <a:ea typeface="Calibri"/>
                  </a:rPr>
                  <a:t> is the Loss-Adjusted Metered Quantity for Supplier Unit, v, in Imbalance Settlement Period, γ;</a:t>
                </a:r>
              </a:p>
              <a:p>
                <a:pPr marL="2514600" lvl="5" indent="-228600" algn="just"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romanLcParenBoth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effectLst/>
                            <a:latin typeface="Cambria Math"/>
                            <a:ea typeface="Calibri"/>
                          </a:rPr>
                        </m:ctrlPr>
                      </m:sSubPr>
                      <m:e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𝑄𝐸𝑋</m:t>
                        </m:r>
                      </m:e>
                      <m:sub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𝑣</m:t>
                        </m:r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IE" sz="1400" dirty="0">
                    <a:effectLst/>
                    <a:ea typeface="Calibri"/>
                  </a:rPr>
                  <a:t> is the Ex-Ante Quantity for Supplier Unit, v, in Imbalance Settlement Period, γ;</a:t>
                </a:r>
              </a:p>
              <a:p>
                <a:pPr marL="2514600" lvl="5" indent="-228600" algn="just"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romanLcParenBoth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E" sz="1400" i="1">
                            <a:effectLst/>
                            <a:latin typeface="Cambria Math"/>
                            <a:ea typeface="Calibri"/>
                          </a:rPr>
                        </m:ctrlPr>
                      </m:sSubPr>
                      <m:e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𝑞𝑇𝐷𝐴</m:t>
                        </m:r>
                      </m:e>
                      <m:sub>
                        <m:r>
                          <a:rPr lang="en-GB" sz="1400" i="1">
                            <a:effectLst/>
                            <a:latin typeface="Cambria Math"/>
                            <a:ea typeface="Calibri"/>
                          </a:rPr>
                          <m:t>𝑥𝑣h</m:t>
                        </m:r>
                      </m:sub>
                    </m:sSub>
                  </m:oMath>
                </a14:m>
                <a:r>
                  <a:rPr lang="en-IE" sz="1400" dirty="0">
                    <a:effectLst/>
                    <a:ea typeface="Calibri"/>
                  </a:rPr>
                  <a:t> is the Day-ahead Trade Quantity in respect of Supplier Unit v for Day-ahead Trading Period h for Trade x</a:t>
                </a:r>
                <a:r>
                  <a:rPr lang="en-IE" sz="1400" dirty="0" smtClean="0">
                    <a:effectLst/>
                    <a:ea typeface="Calibri"/>
                  </a:rPr>
                  <a:t>;</a:t>
                </a:r>
                <a:endParaRPr lang="en-IE" sz="1400" dirty="0">
                  <a:effectLst/>
                  <a:ea typeface="Calibri"/>
                </a:endParaRPr>
              </a:p>
              <a:p>
                <a:pPr lvl="0">
                  <a:spcAft>
                    <a:spcPts val="0"/>
                  </a:spcAft>
                </a:pPr>
                <a:r>
                  <a:rPr lang="en-IE" sz="1400" dirty="0" smtClean="0"/>
                  <a:t>			</a:t>
                </a:r>
                <a:r>
                  <a:rPr lang="en-IE" sz="1400" i="1" dirty="0" smtClean="0">
                    <a:solidFill>
                      <a:schemeClr val="bg1">
                        <a:lumMod val="50000"/>
                      </a:schemeClr>
                    </a:solidFill>
                  </a:rPr>
                  <a:t>….and so forth from (iv) to (</a:t>
                </a:r>
                <a:r>
                  <a:rPr lang="en-IE" sz="1400" i="1" smtClean="0">
                    <a:solidFill>
                      <a:schemeClr val="bg1">
                        <a:lumMod val="50000"/>
                      </a:schemeClr>
                    </a:solidFill>
                  </a:rPr>
                  <a:t>x)</a:t>
                </a:r>
                <a:endParaRPr lang="en-IE" sz="1400" i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249" name="Rectangle 52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296852"/>
                <a:ext cx="8458200" cy="4751429"/>
              </a:xfrm>
              <a:prstGeom prst="rect">
                <a:avLst/>
              </a:prstGeom>
              <a:blipFill rotWithShape="1">
                <a:blip r:embed="rId6"/>
                <a:stretch>
                  <a:fillRect t="-16431" r="-144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1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86811831C6F943A75C3AB05CFC8DA5" ma:contentTypeVersion="8" ma:contentTypeDescription="Create a new document." ma:contentTypeScope="" ma:versionID="2a601d2ef58cd505a9f288a3246b50da">
  <xsd:schema xmlns:xsd="http://www.w3.org/2001/XMLSchema" xmlns:xs="http://www.w3.org/2001/XMLSchema" xmlns:p="http://schemas.microsoft.com/office/2006/metadata/properties" xmlns:ns2="3cada6dc-2705-46ed-bab2-0b2cd6d935ca" xmlns:ns3="83dee237-e653-49f0-9104-674b0aa2bf9b" targetNamespace="http://schemas.microsoft.com/office/2006/metadata/properties" ma:root="true" ma:fieldsID="c261870c7d94452954f45993fe8769eb" ns2:_="" ns3:_="">
    <xsd:import namespace="3cada6dc-2705-46ed-bab2-0b2cd6d935ca"/>
    <xsd:import namespace="83dee237-e653-49f0-9104-674b0aa2bf9b"/>
    <xsd:element name="properties">
      <xsd:complexType>
        <xsd:sequence>
          <xsd:element name="documentManagement">
            <xsd:complexType>
              <xsd:all>
                <xsd:element ref="ns2:iab7cdb7554d4997ae876b11632fa575" minOccurs="0"/>
                <xsd:element ref="ns2:TaxCatchAll" minOccurs="0"/>
                <xsd:element ref="ns2:TaxCatchAllLabel" minOccurs="0"/>
                <xsd:element ref="ns3:Document_x0020_Type" minOccurs="0"/>
                <xsd:element ref="ns3:Market"/>
                <xsd:element ref="ns3:Mod_x0020_Id" minOccurs="0"/>
                <xsd:element ref="ns3:Meeting_x0020_No" minOccurs="0"/>
                <xsd:element ref="ns3:Doc_x0020_Type" minOccurs="0"/>
                <xsd:element ref="ns3:WG_x0020_Link" minOccurs="0"/>
                <xsd:element ref="ns3:Working_x0020_Grou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ada6dc-2705-46ed-bab2-0b2cd6d935ca" elementFormDefault="qualified">
    <xsd:import namespace="http://schemas.microsoft.com/office/2006/documentManagement/types"/>
    <xsd:import namespace="http://schemas.microsoft.com/office/infopath/2007/PartnerControls"/>
    <xsd:element name="iab7cdb7554d4997ae876b11632fa575" ma:index="8" nillable="true" ma:taxonomy="true" ma:internalName="iab7cdb7554d4997ae876b11632fa575" ma:taxonomyFieldName="File_x0020_Category" ma:displayName="File Category" ma:default="" ma:fieldId="{2ab7cdb7-554d-4997-ae87-6b11632fa575}" ma:taxonomyMulti="true" ma:sspId="bba0571d-0b8e-466e-908c-4c59ad63fd5c" ma:termSetId="d6e1f201-92b0-484d-8c3e-6dc5f6daf1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c5c619c4-3b62-4197-a5dd-cc1647151811}" ma:internalName="TaxCatchAll" ma:showField="CatchAllData" ma:web="163ea899-1ba7-4893-aeeb-6935f5518c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c5c619c4-3b62-4197-a5dd-cc1647151811}" ma:internalName="TaxCatchAllLabel" ma:readOnly="true" ma:showField="CatchAllDataLabel" ma:web="163ea899-1ba7-4893-aeeb-6935f5518c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ee237-e653-49f0-9104-674b0aa2bf9b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12" nillable="true" ma:displayName="Document Type" ma:format="Dropdown" ma:internalName="Document_x0020_Type">
      <xsd:simpleType>
        <xsd:restriction base="dms:Choice">
          <xsd:enumeration value="Actions log"/>
          <xsd:enumeration value="Agenda"/>
          <xsd:enumeration value="Archive"/>
          <xsd:enumeration value="Final Recommendation Report"/>
          <xsd:enumeration value="Working Group Report"/>
          <xsd:enumeration value="General Documents"/>
          <xsd:enumeration value="Meeting Docs"/>
          <xsd:enumeration value="Meeting Notes"/>
          <xsd:enumeration value="Minutes"/>
          <xsd:enumeration value="Mod proposal outcome"/>
          <xsd:enumeration value="New Mods"/>
          <xsd:enumeration value="Presentations"/>
          <xsd:enumeration value="RA Decision Letters"/>
          <xsd:enumeration value="RA Semo Meeting"/>
          <xsd:enumeration value="SEMO Update"/>
          <xsd:enumeration value="Team Meetings"/>
          <xsd:enumeration value="Trackers"/>
          <xsd:enumeration value="Withdrawal notification"/>
        </xsd:restriction>
      </xsd:simpleType>
    </xsd:element>
    <xsd:element name="Market" ma:index="13" ma:displayName="Market" ma:format="Dropdown" ma:internalName="Market">
      <xsd:simpleType>
        <xsd:restriction base="dms:Choice">
          <xsd:enumeration value="Balancing Market"/>
          <xsd:enumeration value="Capacity Market"/>
          <xsd:enumeration value="SEMOpx Market"/>
        </xsd:restriction>
      </xsd:simpleType>
    </xsd:element>
    <xsd:element name="Mod_x0020_Id" ma:index="14" nillable="true" ma:displayName="Mod Id" ma:format="Dropdown" ma:internalName="Mod_x0020_Id">
      <xsd:simpleType>
        <xsd:restriction base="dms:Choice">
          <xsd:enumeration value="Mod_01_20"/>
          <xsd:enumeration value="Mod_02_20"/>
          <xsd:enumeration value="Mod_03_20"/>
          <xsd:enumeration value="Mod_04_20"/>
          <xsd:enumeration value="Mod_05_20"/>
          <xsd:enumeration value="Mod_06_20"/>
          <xsd:enumeration value="Mod_07_20"/>
          <xsd:enumeration value="Mod_08_20"/>
          <xsd:enumeration value="Mod_09_20"/>
          <xsd:enumeration value="Mod_10_20"/>
          <xsd:enumeration value="Mod_11_20"/>
          <xsd:enumeration value="Mod_12_20"/>
          <xsd:enumeration value="Mod_13_20"/>
          <xsd:enumeration value="Mod_14_20"/>
          <xsd:enumeration value="Mod_15_20"/>
          <xsd:enumeration value="Mod_16_20"/>
          <xsd:enumeration value="Mod_17_20"/>
          <xsd:enumeration value="Mod_18_20"/>
          <xsd:enumeration value="Mod_19_20"/>
          <xsd:enumeration value="Mod_20_20"/>
          <xsd:enumeration value="Mod_21_20"/>
          <xsd:enumeration value="Mod_22_20"/>
          <xsd:enumeration value="Mod_23_20"/>
          <xsd:enumeration value="Mod_24_20"/>
          <xsd:enumeration value="Mod_25_20"/>
          <xsd:enumeration value="Mod_26_20"/>
          <xsd:enumeration value="Mod_27_20"/>
          <xsd:enumeration value="Mod_28_20"/>
          <xsd:enumeration value="Mod_29_20"/>
          <xsd:enumeration value="Mod_30_20"/>
          <xsd:enumeration value="Mod_31_20"/>
          <xsd:enumeration value="Mod_32_20"/>
          <xsd:enumeration value="Mod_33_20"/>
          <xsd:enumeration value="Mod_34_20"/>
          <xsd:enumeration value="Mod_35_20"/>
          <xsd:enumeration value="Mod_36_20"/>
          <xsd:enumeration value="Mod_37_20"/>
          <xsd:enumeration value="Mod_38_20"/>
          <xsd:enumeration value="Mod_39_20"/>
          <xsd:enumeration value="Mod_40_20"/>
          <xsd:enumeration value="CMC_01_20"/>
          <xsd:enumeration value="CMC_02_20"/>
          <xsd:enumeration value="CMC_03_20"/>
          <xsd:enumeration value="CMC_04_20"/>
          <xsd:enumeration value="CMC_05_20"/>
          <xsd:enumeration value="CMC_06_20"/>
          <xsd:enumeration value="CMC_07_20"/>
          <xsd:enumeration value="CMC_08_20"/>
          <xsd:enumeration value="CMC_09_20"/>
          <xsd:enumeration value="CMC_10_20"/>
          <xsd:enumeration value="CMC_11_20"/>
          <xsd:enumeration value="CMC_12_20"/>
          <xsd:enumeration value="CMC_13_20"/>
          <xsd:enumeration value="CMC_14_20"/>
          <xsd:enumeration value="CMC_15_20"/>
          <xsd:enumeration value="CMC_16_20"/>
          <xsd:enumeration value="CMC_17_20"/>
          <xsd:enumeration value="CMC_18_20"/>
          <xsd:enumeration value="CMC_19_20"/>
          <xsd:enumeration value="CMC_20_20"/>
          <xsd:enumeration value="SPX_01_20"/>
          <xsd:enumeration value="SPX_02_20"/>
          <xsd:enumeration value="SPX_03_20"/>
          <xsd:enumeration value="SPX_04_20"/>
          <xsd:enumeration value="SPX_05_20"/>
          <xsd:enumeration value="SPX_06_20"/>
          <xsd:enumeration value="SPX_07_20"/>
          <xsd:enumeration value="SPX_08_20"/>
          <xsd:enumeration value="SPX_09_20"/>
          <xsd:enumeration value="SPX_10_20"/>
          <xsd:enumeration value="SPX_01_18"/>
          <xsd:enumeration value="SPX_02_18"/>
          <xsd:enumeration value="SPX_03_18"/>
          <xsd:enumeration value="SPX_04_18"/>
          <xsd:enumeration value="SPX_05_18"/>
          <xsd:enumeration value="SPX_06_18"/>
          <xsd:enumeration value="SPX_07_18"/>
          <xsd:enumeration value="SPX_08_18"/>
          <xsd:enumeration value="SPX_09_18"/>
          <xsd:enumeration value="SPX_10_18"/>
          <xsd:enumeration value="MCF_01"/>
          <xsd:enumeration value="MCF_02"/>
          <xsd:enumeration value="MCF_03"/>
          <xsd:enumeration value="MCF_04"/>
          <xsd:enumeration value="MCF_05"/>
          <xsd:enumeration value="MCF_06"/>
          <xsd:enumeration value="MCF_07"/>
          <xsd:enumeration value="MOD_01_18"/>
          <xsd:enumeration value="MOD_02_18"/>
          <xsd:enumeration value="MOD_03_18"/>
          <xsd:enumeration value="MOD_04_18"/>
          <xsd:enumeration value="MOD_05_18"/>
          <xsd:enumeration value="MOD_06_18"/>
          <xsd:enumeration value="MOD_07_18"/>
          <xsd:enumeration value="MOD_08_18"/>
          <xsd:enumeration value="MOD_09_18"/>
          <xsd:enumeration value="MOD_10_18"/>
          <xsd:enumeration value="MOD_11_18"/>
          <xsd:enumeration value="MOD_12_18"/>
          <xsd:enumeration value="MOD_13_18"/>
          <xsd:enumeration value="MOD_14_18"/>
          <xsd:enumeration value="Mod_15_18"/>
          <xsd:enumeration value="Mod_16_18"/>
          <xsd:enumeration value="Mod_17_18"/>
          <xsd:enumeration value="Mod_18_18"/>
          <xsd:enumeration value="Mod_19_18"/>
          <xsd:enumeration value="Mod_20_18"/>
          <xsd:enumeration value="Mod_21_18"/>
          <xsd:enumeration value="Mod_22_18"/>
          <xsd:enumeration value="Mod_23_18"/>
          <xsd:enumeration value="Mod_24_18"/>
          <xsd:enumeration value="Mod_25_18"/>
          <xsd:enumeration value="Mod_26_18"/>
          <xsd:enumeration value="Mod_27_18"/>
          <xsd:enumeration value="Mod_28_18"/>
          <xsd:enumeration value="Mod_29_18"/>
          <xsd:enumeration value="Mod_30_18"/>
          <xsd:enumeration value="Mod_31_18"/>
          <xsd:enumeration value="Mod_32_18"/>
          <xsd:enumeration value="Mod_33_18"/>
          <xsd:enumeration value="Mod_34_18"/>
          <xsd:enumeration value="Mod_35_18"/>
          <xsd:enumeration value="Mod_36_18"/>
          <xsd:enumeration value="Mod_37_18"/>
          <xsd:enumeration value="Mod_38_18"/>
          <xsd:enumeration value="Mod_1_19"/>
          <xsd:enumeration value="Mod_2_19"/>
          <xsd:enumeration value="Mod_3_19"/>
          <xsd:enumeration value="Mod_4_19"/>
          <xsd:enumeration value="Mod_5_19"/>
          <xsd:enumeration value="Mod_6_19"/>
          <xsd:enumeration value="Mod_7_19"/>
          <xsd:enumeration value="Mod_8_19"/>
          <xsd:enumeration value="Mod_9_19"/>
          <xsd:enumeration value="Mod_10_19"/>
          <xsd:enumeration value="Mod_11_19"/>
          <xsd:enumeration value="Mod_12_19"/>
          <xsd:enumeration value="Mod_13_19"/>
          <xsd:enumeration value="Mod_14_19"/>
          <xsd:enumeration value="Mod_15_19"/>
          <xsd:enumeration value="Mod_16_19"/>
          <xsd:enumeration value="Mod_17_19"/>
          <xsd:enumeration value="Mod_18_19"/>
          <xsd:enumeration value="Mod_19_19"/>
          <xsd:enumeration value="Mod_20_19"/>
          <xsd:enumeration value="Mod_21_19"/>
          <xsd:enumeration value="Mod_22_19"/>
          <xsd:enumeration value="Mod_23_19"/>
          <xsd:enumeration value="Mod_24_19"/>
          <xsd:enumeration value="Mod_25_19"/>
          <xsd:enumeration value="Mod_26_19"/>
          <xsd:enumeration value="Mod_27_19"/>
          <xsd:enumeration value="Mod_28_19"/>
          <xsd:enumeration value="Mod_29_19"/>
          <xsd:enumeration value="Mod_30_19"/>
          <xsd:enumeration value="Mod_31_19"/>
          <xsd:enumeration value="Mod_32_19"/>
          <xsd:enumeration value="Mod_33_19"/>
          <xsd:enumeration value="Mod_34_19"/>
          <xsd:enumeration value="Mod_35_19"/>
          <xsd:enumeration value="Mod_36_19"/>
          <xsd:enumeration value="Mod_37_19"/>
          <xsd:enumeration value="Mod_38_19"/>
          <xsd:enumeration value="Mod_39_19"/>
          <xsd:enumeration value="Mod_40_19"/>
          <xsd:enumeration value="CMC_01_21"/>
          <xsd:enumeration value="CMC_02_21"/>
          <xsd:enumeration value="CMC_03_21"/>
          <xsd:enumeration value="CMC_04_21"/>
          <xsd:enumeration value="CMC_05_21"/>
          <xsd:enumeration value="CMC_06_21"/>
          <xsd:enumeration value="CMC_07_21"/>
          <xsd:enumeration value="CMC_08_21"/>
          <xsd:enumeration value="CMC_09_21"/>
          <xsd:enumeration value="CMC_10_21"/>
          <xsd:enumeration value="MOD_01_21"/>
          <xsd:enumeration value="MOD_02_21"/>
          <xsd:enumeration value="MOD_03_21"/>
          <xsd:enumeration value="MOD_04_21"/>
          <xsd:enumeration value="MOD_05_21"/>
          <xsd:enumeration value="MOD_06_21"/>
          <xsd:enumeration value="MOD_07_21"/>
          <xsd:enumeration value="MOD_08_21"/>
          <xsd:enumeration value="MOD_09_21"/>
          <xsd:enumeration value="MOD_10_21"/>
          <xsd:enumeration value="SPX_01_21"/>
          <xsd:enumeration value="SPX_02_21"/>
          <xsd:enumeration value="SPX_03_21"/>
          <xsd:enumeration value="SPX_04_21"/>
          <xsd:enumeration value="SPX_05_21"/>
          <xsd:enumeration value="SPX_06_21"/>
          <xsd:enumeration value="SPX_07_21"/>
          <xsd:enumeration value="SPX_08_21"/>
          <xsd:enumeration value="SPX_09_21"/>
          <xsd:enumeration value="SPX_10_21"/>
        </xsd:restriction>
      </xsd:simpleType>
    </xsd:element>
    <xsd:element name="Meeting_x0020_No" ma:index="15" nillable="true" ma:displayName="Meeting No" ma:format="Dropdown" ma:internalName="Meeting_x0020_No">
      <xsd:simpleType>
        <xsd:restriction base="dms:Choice"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8"/>
          <xsd:enumeration value="9"/>
          <xsd:enumeration value="10"/>
          <xsd:enumeration value="11"/>
          <xsd:enumeration value="12"/>
          <xsd:enumeration value="13"/>
          <xsd:enumeration value="14"/>
          <xsd:enumeration value="15"/>
          <xsd:enumeration value="16"/>
          <xsd:enumeration value="17"/>
          <xsd:enumeration value="18"/>
          <xsd:enumeration value="19"/>
          <xsd:enumeration value="20"/>
          <xsd:enumeration value="21"/>
          <xsd:enumeration value="22"/>
          <xsd:enumeration value="23"/>
          <xsd:enumeration value="24"/>
          <xsd:enumeration value="25"/>
          <xsd:enumeration value="26"/>
          <xsd:enumeration value="27"/>
          <xsd:enumeration value="28"/>
          <xsd:enumeration value="29"/>
          <xsd:enumeration value="30"/>
          <xsd:enumeration value="31"/>
          <xsd:enumeration value="32"/>
          <xsd:enumeration value="33"/>
          <xsd:enumeration value="34"/>
          <xsd:enumeration value="35"/>
          <xsd:enumeration value="36"/>
          <xsd:enumeration value="37"/>
          <xsd:enumeration value="38"/>
          <xsd:enumeration value="39"/>
          <xsd:enumeration value="40"/>
          <xsd:enumeration value="41"/>
          <xsd:enumeration value="42"/>
          <xsd:enumeration value="43"/>
          <xsd:enumeration value="44"/>
          <xsd:enumeration value="45"/>
          <xsd:enumeration value="46"/>
          <xsd:enumeration value="47"/>
          <xsd:enumeration value="48"/>
          <xsd:enumeration value="49"/>
          <xsd:enumeration value="50"/>
          <xsd:enumeration value="51"/>
          <xsd:enumeration value="52"/>
          <xsd:enumeration value="53"/>
          <xsd:enumeration value="54"/>
          <xsd:enumeration value="55"/>
          <xsd:enumeration value="56"/>
          <xsd:enumeration value="57"/>
          <xsd:enumeration value="58"/>
          <xsd:enumeration value="59"/>
          <xsd:enumeration value="60"/>
          <xsd:enumeration value="61"/>
          <xsd:enumeration value="62"/>
          <xsd:enumeration value="63"/>
          <xsd:enumeration value="64"/>
          <xsd:enumeration value="65"/>
          <xsd:enumeration value="66"/>
          <xsd:enumeration value="67"/>
          <xsd:enumeration value="68"/>
          <xsd:enumeration value="69"/>
          <xsd:enumeration value="70"/>
          <xsd:enumeration value="71"/>
          <xsd:enumeration value="72"/>
          <xsd:enumeration value="73"/>
          <xsd:enumeration value="74"/>
          <xsd:enumeration value="75"/>
          <xsd:enumeration value="76"/>
          <xsd:enumeration value="77"/>
          <xsd:enumeration value="78"/>
          <xsd:enumeration value="79"/>
          <xsd:enumeration value="80"/>
          <xsd:enumeration value="81"/>
          <xsd:enumeration value="82"/>
          <xsd:enumeration value="83"/>
          <xsd:enumeration value="84"/>
          <xsd:enumeration value="85"/>
          <xsd:enumeration value="86"/>
          <xsd:enumeration value="87"/>
          <xsd:enumeration value="88"/>
          <xsd:enumeration value="89"/>
          <xsd:enumeration value="90"/>
          <xsd:enumeration value="91"/>
          <xsd:enumeration value="92"/>
          <xsd:enumeration value="93"/>
          <xsd:enumeration value="94"/>
          <xsd:enumeration value="95"/>
          <xsd:enumeration value="96"/>
          <xsd:enumeration value="97"/>
          <xsd:enumeration value="98"/>
          <xsd:enumeration value="99"/>
          <xsd:enumeration value="100"/>
          <xsd:enumeration value="101"/>
          <xsd:enumeration value="102"/>
          <xsd:enumeration value="103"/>
          <xsd:enumeration value="104"/>
          <xsd:enumeration value="105"/>
          <xsd:enumeration value="106"/>
          <xsd:enumeration value="107"/>
          <xsd:enumeration value="108"/>
          <xsd:enumeration value="109"/>
          <xsd:enumeration value="110"/>
          <xsd:enumeration value="111"/>
          <xsd:enumeration value="112"/>
          <xsd:enumeration value="113"/>
          <xsd:enumeration value="114"/>
          <xsd:enumeration value="115"/>
          <xsd:enumeration value="116"/>
          <xsd:enumeration value="117"/>
          <xsd:enumeration value="118"/>
          <xsd:enumeration value="119"/>
          <xsd:enumeration value="120"/>
          <xsd:enumeration value="121"/>
          <xsd:enumeration value="122"/>
          <xsd:enumeration value="123"/>
          <xsd:enumeration value="124"/>
          <xsd:enumeration value="125"/>
          <xsd:enumeration value="126"/>
          <xsd:enumeration value="127"/>
          <xsd:enumeration value="128"/>
          <xsd:enumeration value="129"/>
          <xsd:enumeration value="130"/>
          <xsd:enumeration value="131"/>
          <xsd:enumeration value="132"/>
          <xsd:enumeration value="133"/>
          <xsd:enumeration value="134"/>
          <xsd:enumeration value="135"/>
          <xsd:enumeration value="136"/>
          <xsd:enumeration value="137"/>
          <xsd:enumeration value="138"/>
          <xsd:enumeration value="139"/>
          <xsd:enumeration value="140"/>
          <xsd:enumeration value="141"/>
          <xsd:enumeration value="142"/>
          <xsd:enumeration value="143"/>
          <xsd:enumeration value="144"/>
          <xsd:enumeration value="145"/>
          <xsd:enumeration value="146"/>
          <xsd:enumeration value="147"/>
          <xsd:enumeration value="148"/>
          <xsd:enumeration value="149"/>
          <xsd:enumeration value="150"/>
          <xsd:enumeration value="151"/>
          <xsd:enumeration value="152"/>
          <xsd:enumeration value="153"/>
          <xsd:enumeration value="154"/>
          <xsd:enumeration value="155"/>
          <xsd:enumeration value="156"/>
          <xsd:enumeration value="157"/>
          <xsd:enumeration value="158"/>
          <xsd:enumeration value="159"/>
          <xsd:enumeration value="160"/>
          <xsd:enumeration value="161"/>
          <xsd:enumeration value="162"/>
          <xsd:enumeration value="163"/>
          <xsd:enumeration value="164"/>
          <xsd:enumeration value="165"/>
          <xsd:enumeration value="166"/>
          <xsd:enumeration value="167"/>
          <xsd:enumeration value="168"/>
          <xsd:enumeration value="169"/>
          <xsd:enumeration value="170"/>
          <xsd:enumeration value="171"/>
          <xsd:enumeration value="172"/>
          <xsd:enumeration value="173"/>
          <xsd:enumeration value="174"/>
          <xsd:enumeration value="175"/>
          <xsd:enumeration value="176"/>
          <xsd:enumeration value="177"/>
          <xsd:enumeration value="178"/>
          <xsd:enumeration value="179"/>
          <xsd:enumeration value="180"/>
          <xsd:enumeration value="181"/>
          <xsd:enumeration value="182"/>
          <xsd:enumeration value="183"/>
          <xsd:enumeration value="184"/>
          <xsd:enumeration value="185"/>
          <xsd:enumeration value="186"/>
          <xsd:enumeration value="187"/>
          <xsd:enumeration value="188"/>
          <xsd:enumeration value="189"/>
          <xsd:enumeration value="190"/>
          <xsd:enumeration value="191"/>
          <xsd:enumeration value="192"/>
          <xsd:enumeration value="193"/>
          <xsd:enumeration value="194"/>
          <xsd:enumeration value="195"/>
          <xsd:enumeration value="196"/>
          <xsd:enumeration value="197"/>
          <xsd:enumeration value="198"/>
          <xsd:enumeration value="199"/>
          <xsd:enumeration value="200"/>
          <xsd:enumeration value="201"/>
          <xsd:enumeration value="202"/>
          <xsd:enumeration value="203"/>
          <xsd:enumeration value="204"/>
          <xsd:enumeration value="205"/>
          <xsd:enumeration value="206"/>
          <xsd:enumeration value="207"/>
          <xsd:enumeration value="208"/>
          <xsd:enumeration value="209"/>
          <xsd:enumeration value="210"/>
          <xsd:enumeration value="211"/>
          <xsd:enumeration value="212"/>
          <xsd:enumeration value="213"/>
          <xsd:enumeration value="214"/>
          <xsd:enumeration value="215"/>
          <xsd:enumeration value="216"/>
          <xsd:enumeration value="217"/>
          <xsd:enumeration value="218"/>
          <xsd:enumeration value="219"/>
          <xsd:enumeration value="220"/>
          <xsd:enumeration value="221"/>
          <xsd:enumeration value="222"/>
          <xsd:enumeration value="223"/>
          <xsd:enumeration value="224"/>
          <xsd:enumeration value="225"/>
          <xsd:enumeration value="226"/>
          <xsd:enumeration value="227"/>
          <xsd:enumeration value="228"/>
          <xsd:enumeration value="229"/>
          <xsd:enumeration value="230"/>
          <xsd:enumeration value="231"/>
          <xsd:enumeration value="232"/>
          <xsd:enumeration value="233"/>
          <xsd:enumeration value="234"/>
          <xsd:enumeration value="235"/>
          <xsd:enumeration value="236"/>
          <xsd:enumeration value="237"/>
          <xsd:enumeration value="238"/>
          <xsd:enumeration value="239"/>
          <xsd:enumeration value="240"/>
          <xsd:enumeration value="241"/>
          <xsd:enumeration value="242"/>
          <xsd:enumeration value="243"/>
          <xsd:enumeration value="244"/>
          <xsd:enumeration value="245"/>
          <xsd:enumeration value="246"/>
          <xsd:enumeration value="247"/>
          <xsd:enumeration value="248"/>
          <xsd:enumeration value="249"/>
          <xsd:enumeration value="250"/>
          <xsd:enumeration value="251"/>
          <xsd:enumeration value="252"/>
          <xsd:enumeration value="253"/>
          <xsd:enumeration value="254"/>
          <xsd:enumeration value="255"/>
          <xsd:enumeration value="256"/>
          <xsd:enumeration value="257"/>
          <xsd:enumeration value="258"/>
          <xsd:enumeration value="259"/>
          <xsd:enumeration value="260"/>
          <xsd:enumeration value="261"/>
          <xsd:enumeration value="262"/>
          <xsd:enumeration value="263"/>
          <xsd:enumeration value="264"/>
          <xsd:enumeration value="265"/>
          <xsd:enumeration value="266"/>
          <xsd:enumeration value="267"/>
          <xsd:enumeration value="268"/>
          <xsd:enumeration value="269"/>
          <xsd:enumeration value="270"/>
          <xsd:enumeration value="271"/>
          <xsd:enumeration value="272"/>
          <xsd:enumeration value="273"/>
          <xsd:enumeration value="274"/>
          <xsd:enumeration value="275"/>
          <xsd:enumeration value="276"/>
          <xsd:enumeration value="277"/>
          <xsd:enumeration value="278"/>
          <xsd:enumeration value="279"/>
          <xsd:enumeration value="280"/>
          <xsd:enumeration value="281"/>
          <xsd:enumeration value="282"/>
          <xsd:enumeration value="283"/>
          <xsd:enumeration value="284"/>
          <xsd:enumeration value="285"/>
          <xsd:enumeration value="286"/>
          <xsd:enumeration value="287"/>
          <xsd:enumeration value="288"/>
          <xsd:enumeration value="289"/>
          <xsd:enumeration value="290"/>
          <xsd:enumeration value="291"/>
          <xsd:enumeration value="292"/>
          <xsd:enumeration value="293"/>
          <xsd:enumeration value="294"/>
          <xsd:enumeration value="295"/>
          <xsd:enumeration value="296"/>
          <xsd:enumeration value="297"/>
          <xsd:enumeration value="298"/>
          <xsd:enumeration value="299"/>
          <xsd:enumeration value="300"/>
        </xsd:restriction>
      </xsd:simpleType>
    </xsd:element>
    <xsd:element name="Doc_x0020_Type" ma:index="16" nillable="true" ma:displayName="Doc Category" ma:format="Dropdown" ma:internalName="Doc_x0020_Type" ma:readOnly="false">
      <xsd:simpleType>
        <xsd:restriction base="dms:Choice">
          <xsd:enumeration value="Meeting No"/>
          <xsd:enumeration value="Working Group"/>
          <xsd:enumeration value="Mod  ID"/>
          <xsd:enumeration value="Trackers"/>
          <xsd:enumeration value="SL Docs"/>
          <xsd:enumeration value="Internal Mods Meetings"/>
        </xsd:restriction>
      </xsd:simpleType>
    </xsd:element>
    <xsd:element name="WG_x0020_Link" ma:index="17" nillable="true" ma:displayName="WG Link" ma:format="Hyperlink" ma:internalName="WG_x0020_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Working_x0020_Group" ma:index="18" nillable="true" ma:displayName="Working Group" ma:default="Working Group 1" ma:format="Dropdown" ma:internalName="Working_x0020_Group">
      <xsd:simpleType>
        <xsd:restriction base="dms:Choice">
          <xsd:enumeration value="Working Group 1"/>
          <xsd:enumeration value="Working Group 2"/>
          <xsd:enumeration value="Working Group 3"/>
          <xsd:enumeration value="Working Group 4"/>
          <xsd:enumeration value="Working Group 5"/>
          <xsd:enumeration value="Working Group 6"/>
          <xsd:enumeration value="Working Group 7"/>
          <xsd:enumeration value="Working Group 8"/>
          <xsd:enumeration value="Working Group 9"/>
          <xsd:enumeration value="Working Group 1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ab7cdb7554d4997ae876b11632fa575 xmlns="3cada6dc-2705-46ed-bab2-0b2cd6d935ca">
      <Terms xmlns="http://schemas.microsoft.com/office/infopath/2007/PartnerControls"/>
    </iab7cdb7554d4997ae876b11632fa575>
    <Working_x0020_Group xmlns="83dee237-e653-49f0-9104-674b0aa2bf9b" xsi:nil="true"/>
    <WG_x0020_Link xmlns="83dee237-e653-49f0-9104-674b0aa2bf9b">
      <Url xsi:nil="true"/>
      <Description xsi:nil="true"/>
    </WG_x0020_Link>
    <Market xmlns="83dee237-e653-49f0-9104-674b0aa2bf9b">Balancing Market</Market>
    <Meeting_x0020_No xmlns="83dee237-e653-49f0-9104-674b0aa2bf9b" xsi:nil="true"/>
    <TaxCatchAll xmlns="3cada6dc-2705-46ed-bab2-0b2cd6d935ca"/>
    <Document_x0020_Type xmlns="83dee237-e653-49f0-9104-674b0aa2bf9b">Presentations</Document_x0020_Type>
    <Mod_x0020_Id xmlns="83dee237-e653-49f0-9104-674b0aa2bf9b">MOD_03_21</Mod_x0020_Id>
    <Doc_x0020_Type xmlns="83dee237-e653-49f0-9104-674b0aa2bf9b">Mod  ID</Doc_x0020_Typ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DF3A14-1AC1-437E-BE83-7934D6898A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ada6dc-2705-46ed-bab2-0b2cd6d935ca"/>
    <ds:schemaRef ds:uri="83dee237-e653-49f0-9104-674b0aa2bf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0CEEB5-0D64-482D-84EA-2152BDD73D7F}">
  <ds:schemaRefs>
    <ds:schemaRef ds:uri="http://www.w3.org/XML/1998/namespace"/>
    <ds:schemaRef ds:uri="http://purl.org/dc/dcmitype/"/>
    <ds:schemaRef ds:uri="http://schemas.microsoft.com/office/2006/documentManagement/types"/>
    <ds:schemaRef ds:uri="83dee237-e653-49f0-9104-674b0aa2bf9b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cada6dc-2705-46ed-bab2-0b2cd6d935ca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790618C-3B10-4BD1-9400-4AC30B75D3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936</Words>
  <Application>Microsoft Office PowerPoint</Application>
  <PresentationFormat>On-screen Show (4:3)</PresentationFormat>
  <Paragraphs>78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Linnane, Sandra</dc:creator>
  <cp:lastModifiedBy>Linnane, Sandra</cp:lastModifiedBy>
  <cp:revision>130</cp:revision>
  <dcterms:created xsi:type="dcterms:W3CDTF">2006-08-16T00:00:00Z</dcterms:created>
  <dcterms:modified xsi:type="dcterms:W3CDTF">2021-02-09T09:41:56Z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ile Category">
    <vt:lpwstr/>
  </property>
  <property fmtid="{D5CDD505-2E9C-101B-9397-08002B2CF9AE}" pid="3" name="ContentTypeId">
    <vt:lpwstr>0x0101007A86811831C6F943A75C3AB05CFC8DA5</vt:lpwstr>
  </property>
</Properties>
</file>