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8"/>
  </p:notesMasterIdLst>
  <p:sldIdLst>
    <p:sldId id="256" r:id="rId2"/>
    <p:sldId id="262" r:id="rId3"/>
    <p:sldId id="258" r:id="rId4"/>
    <p:sldId id="259" r:id="rId5"/>
    <p:sldId id="260" r:id="rId6"/>
    <p:sldId id="263" r:id="rId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01A1DD"/>
    <a:srgbClr val="707270"/>
    <a:srgbClr val="CEC3BA"/>
    <a:srgbClr val="D2D3D3"/>
    <a:srgbClr val="007CBA"/>
    <a:srgbClr val="005589"/>
    <a:srgbClr val="2AB454"/>
    <a:srgbClr val="FDD900"/>
    <a:srgbClr val="3D2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453E0-ABA7-414C-BC3C-5D845C859095}" v="35" dt="2022-02-03T14:41:00.73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10" autoAdjust="0"/>
    <p:restoredTop sz="94660"/>
  </p:normalViewPr>
  <p:slideViewPr>
    <p:cSldViewPr snapToGrid="0">
      <p:cViewPr varScale="1">
        <p:scale>
          <a:sx n="88" d="100"/>
          <a:sy n="88" d="100"/>
        </p:scale>
        <p:origin x="268" y="64"/>
      </p:cViewPr>
      <p:guideLst>
        <p:guide orient="horz" pos="3072"/>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2E64-493C-4D4B-B186-B5DA44408F6B}" type="datetimeFigureOut">
              <a:rPr lang="en-US" smtClean="0"/>
              <a:t>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E5575-9C24-484B-862D-8CDA0C17D389}" type="slidenum">
              <a:rPr lang="en-US" smtClean="0"/>
              <a:t>‹#›</a:t>
            </a:fld>
            <a:endParaRPr lang="en-US" dirty="0"/>
          </a:p>
        </p:txBody>
      </p:sp>
    </p:spTree>
    <p:extLst>
      <p:ext uri="{BB962C8B-B14F-4D97-AF65-F5344CB8AC3E}">
        <p14:creationId xmlns:p14="http://schemas.microsoft.com/office/powerpoint/2010/main" val="400847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RU_Powerpoint_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3" name="Picture 2"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0" name="Text Placeholder 9"/>
          <p:cNvSpPr>
            <a:spLocks noGrp="1"/>
          </p:cNvSpPr>
          <p:nvPr>
            <p:ph type="body" sz="quarter" idx="14" hasCustomPrompt="1"/>
          </p:nvPr>
        </p:nvSpPr>
        <p:spPr>
          <a:xfrm>
            <a:off x="662829" y="3298168"/>
            <a:ext cx="3570287" cy="372035"/>
          </a:xfrm>
          <a:prstGeom prst="rect">
            <a:avLst/>
          </a:prstGeom>
        </p:spPr>
        <p:txBody>
          <a:bodyPr anchor="b" anchorCtr="0"/>
          <a:lstStyle>
            <a:lvl1pPr marL="0" indent="0">
              <a:buFontTx/>
              <a:buNone/>
              <a:defRPr sz="1600">
                <a:solidFill>
                  <a:srgbClr val="000000"/>
                </a:solidFill>
                <a:latin typeface="+mj-lt"/>
              </a:defRPr>
            </a:lvl1pPr>
            <a:lvl2pPr>
              <a:buFontTx/>
              <a:buNone/>
              <a:defRPr/>
            </a:lvl2pPr>
            <a:lvl3pPr>
              <a:buFontTx/>
              <a:buNone/>
              <a:defRPr/>
            </a:lvl3pPr>
            <a:lvl4pPr>
              <a:buFontTx/>
              <a:buNone/>
              <a:defRPr/>
            </a:lvl4pPr>
            <a:lvl5pPr>
              <a:buFontTx/>
              <a:buNone/>
              <a:defRPr/>
            </a:lvl5pPr>
          </a:lstStyle>
          <a:p>
            <a:pPr lvl="0"/>
            <a:r>
              <a:rPr lang="en-US" dirty="0"/>
              <a:t>Name of presenter</a:t>
            </a:r>
          </a:p>
        </p:txBody>
      </p:sp>
      <p:sp>
        <p:nvSpPr>
          <p:cNvPr id="4" name="Text Placeholder 3"/>
          <p:cNvSpPr>
            <a:spLocks noGrp="1"/>
          </p:cNvSpPr>
          <p:nvPr>
            <p:ph type="body" sz="quarter" idx="16" hasCustomPrompt="1"/>
          </p:nvPr>
        </p:nvSpPr>
        <p:spPr>
          <a:xfrm>
            <a:off x="663575" y="3716804"/>
            <a:ext cx="3570288" cy="215900"/>
          </a:xfrm>
          <a:prstGeom prst="rect">
            <a:avLst/>
          </a:prstGeom>
        </p:spPr>
        <p:txBody>
          <a:bodyPr/>
          <a:lstStyle>
            <a:lvl1pPr marL="0" indent="0">
              <a:buNone/>
              <a:defRPr>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Date in full</a:t>
            </a:r>
            <a:endParaRPr lang="en-GB" dirty="0"/>
          </a:p>
        </p:txBody>
      </p:sp>
      <p:sp>
        <p:nvSpPr>
          <p:cNvPr id="2" name="Title 1"/>
          <p:cNvSpPr>
            <a:spLocks noGrp="1"/>
          </p:cNvSpPr>
          <p:nvPr>
            <p:ph type="ctrTitle" hasCustomPrompt="1"/>
          </p:nvPr>
        </p:nvSpPr>
        <p:spPr>
          <a:xfrm>
            <a:off x="662829" y="1167612"/>
            <a:ext cx="5022356" cy="1790700"/>
          </a:xfrm>
          <a:prstGeom prst="rect">
            <a:avLst/>
          </a:prstGeom>
        </p:spPr>
        <p:txBody>
          <a:bodyPr anchor="ctr" anchorCtr="0"/>
          <a:lstStyle>
            <a:lvl1pPr algn="l">
              <a:defRPr sz="4000" baseline="0">
                <a:solidFill>
                  <a:schemeClr val="bg1"/>
                </a:solidFill>
              </a:defRPr>
            </a:lvl1pPr>
          </a:lstStyle>
          <a:p>
            <a:r>
              <a:rPr lang="en-US" dirty="0"/>
              <a:t>Presentation </a:t>
            </a:r>
            <a:br>
              <a:rPr lang="en-US" dirty="0"/>
            </a:br>
            <a:r>
              <a:rPr lang="en-US" dirty="0"/>
              <a:t>title goes here</a:t>
            </a:r>
          </a:p>
        </p:txBody>
      </p:sp>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702323687"/>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Gas)">
    <p:spTree>
      <p:nvGrpSpPr>
        <p:cNvPr id="1" name=""/>
        <p:cNvGrpSpPr/>
        <p:nvPr/>
      </p:nvGrpSpPr>
      <p:grpSpPr>
        <a:xfrm>
          <a:off x="0" y="0"/>
          <a:ext cx="0" cy="0"/>
          <a:chOff x="0" y="0"/>
          <a:chExt cx="0" cy="0"/>
        </a:xfrm>
      </p:grpSpPr>
      <p:pic>
        <p:nvPicPr>
          <p:cNvPr id="9" name="Picture 8" descr="CRU_Powerpoint_BG_Dividers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1091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Gas)">
    <p:spTree>
      <p:nvGrpSpPr>
        <p:cNvPr id="1" name=""/>
        <p:cNvGrpSpPr/>
        <p:nvPr/>
      </p:nvGrpSpPr>
      <p:grpSpPr>
        <a:xfrm>
          <a:off x="0" y="0"/>
          <a:ext cx="0" cy="0"/>
          <a:chOff x="0" y="0"/>
          <a:chExt cx="0" cy="0"/>
        </a:xfrm>
      </p:grpSpPr>
      <p:pic>
        <p:nvPicPr>
          <p:cNvPr id="9" name="Picture 8" descr="CRU_Powerpoint_BG_Dividers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92895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9" name="Picture 8" descr="CRU_Powerpoint_BG_Dividers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354126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6 (Electricity)">
    <p:spTree>
      <p:nvGrpSpPr>
        <p:cNvPr id="1" name=""/>
        <p:cNvGrpSpPr/>
        <p:nvPr/>
      </p:nvGrpSpPr>
      <p:grpSpPr>
        <a:xfrm>
          <a:off x="0" y="0"/>
          <a:ext cx="0" cy="0"/>
          <a:chOff x="0" y="0"/>
          <a:chExt cx="0" cy="0"/>
        </a:xfrm>
      </p:grpSpPr>
      <p:pic>
        <p:nvPicPr>
          <p:cNvPr id="9" name="Picture 8" descr="CRU_Powerpoint_BG_Dividers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71335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7 (Electricity)">
    <p:spTree>
      <p:nvGrpSpPr>
        <p:cNvPr id="1" name=""/>
        <p:cNvGrpSpPr/>
        <p:nvPr/>
      </p:nvGrpSpPr>
      <p:grpSpPr>
        <a:xfrm>
          <a:off x="0" y="0"/>
          <a:ext cx="0" cy="0"/>
          <a:chOff x="0" y="0"/>
          <a:chExt cx="0" cy="0"/>
        </a:xfrm>
      </p:grpSpPr>
      <p:pic>
        <p:nvPicPr>
          <p:cNvPr id="9" name="Picture 8" descr="CRU_Powerpoint_BG_Dividers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6" name="TextBox 5"/>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Tree>
    <p:extLst>
      <p:ext uri="{BB962C8B-B14F-4D97-AF65-F5344CB8AC3E}">
        <p14:creationId xmlns:p14="http://schemas.microsoft.com/office/powerpoint/2010/main" val="3087915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9 (Electricity)">
    <p:spTree>
      <p:nvGrpSpPr>
        <p:cNvPr id="1" name=""/>
        <p:cNvGrpSpPr/>
        <p:nvPr/>
      </p:nvGrpSpPr>
      <p:grpSpPr>
        <a:xfrm>
          <a:off x="0" y="0"/>
          <a:ext cx="0" cy="0"/>
          <a:chOff x="0" y="0"/>
          <a:chExt cx="0" cy="0"/>
        </a:xfrm>
      </p:grpSpPr>
      <p:pic>
        <p:nvPicPr>
          <p:cNvPr id="9" name="Picture 8" descr="CRU_Powerpoint_BG_Dividers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sp>
        <p:nvSpPr>
          <p:cNvPr id="10" name="TextBox 9"/>
          <p:cNvSpPr txBox="1"/>
          <p:nvPr userDrawn="1"/>
        </p:nvSpPr>
        <p:spPr>
          <a:xfrm>
            <a:off x="-601133" y="1837267"/>
            <a:ext cx="914400" cy="914400"/>
          </a:xfrm>
          <a:prstGeom prst="rect">
            <a:avLst/>
          </a:prstGeom>
          <a:noFill/>
          <a:ln>
            <a:noFill/>
          </a:ln>
        </p:spPr>
        <p:txBody>
          <a:bodyPr wrap="none" lIns="0" tIns="0" rIns="0" bIns="0" rtlCol="0">
            <a:noAutofit/>
          </a:bodyPr>
          <a:lstStyle/>
          <a:p>
            <a:pPr marL="171450" indent="-171450">
              <a:lnSpc>
                <a:spcPct val="90000"/>
              </a:lnSpc>
              <a:spcAft>
                <a:spcPts val="600"/>
              </a:spcAft>
              <a:buClr>
                <a:srgbClr val="01A1DD"/>
              </a:buClr>
              <a:buSzPct val="80000"/>
              <a:buFont typeface="Wingdings 3" panose="05040102010807070707" pitchFamily="18" charset="2"/>
              <a:buChar char="}"/>
            </a:pPr>
            <a:endParaRPr lang="en-US" sz="1200" dirty="0"/>
          </a:p>
        </p:txBody>
      </p:sp>
      <p:sp>
        <p:nvSpPr>
          <p:cNvPr id="14" name="TextBox 13"/>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pic>
        <p:nvPicPr>
          <p:cNvPr id="15" name="Picture 14"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Tree>
    <p:extLst>
      <p:ext uri="{BB962C8B-B14F-4D97-AF65-F5344CB8AC3E}">
        <p14:creationId xmlns:p14="http://schemas.microsoft.com/office/powerpoint/2010/main" val="90241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2 column">
    <p:spTree>
      <p:nvGrpSpPr>
        <p:cNvPr id="1" name=""/>
        <p:cNvGrpSpPr/>
        <p:nvPr/>
      </p:nvGrpSpPr>
      <p:grpSpPr>
        <a:xfrm>
          <a:off x="0" y="0"/>
          <a:ext cx="0" cy="0"/>
          <a:chOff x="0" y="0"/>
          <a:chExt cx="0" cy="0"/>
        </a:xfrm>
      </p:grpSpPr>
      <p:pic>
        <p:nvPicPr>
          <p:cNvPr id="3" name="Picture 2" descr="CRU_Powerpoint_BG2.jpg"/>
          <p:cNvPicPr>
            <a:picLocks noChangeAspect="1"/>
          </p:cNvPicPr>
          <p:nvPr userDrawn="1"/>
        </p:nvPicPr>
        <p:blipFill rotWithShape="1">
          <a:blip r:embed="rId2">
            <a:extLst>
              <a:ext uri="{28A0092B-C50C-407E-A947-70E740481C1C}">
                <a14:useLocalDpi xmlns:a14="http://schemas.microsoft.com/office/drawing/2010/main" val="0"/>
              </a:ext>
            </a:extLst>
          </a:blip>
          <a:srcRect b="12804"/>
          <a:stretch/>
        </p:blipFill>
        <p:spPr>
          <a:xfrm>
            <a:off x="8121" y="0"/>
            <a:ext cx="9135879" cy="4484914"/>
          </a:xfrm>
          <a:prstGeom prst="rect">
            <a:avLst/>
          </a:prstGeom>
        </p:spPr>
      </p:pic>
      <p:sp>
        <p:nvSpPr>
          <p:cNvPr id="2" name="Title 1"/>
          <p:cNvSpPr>
            <a:spLocks noGrp="1"/>
          </p:cNvSpPr>
          <p:nvPr>
            <p:ph type="title" hasCustomPrompt="1"/>
          </p:nvPr>
        </p:nvSpPr>
        <p:spPr>
          <a:xfrm>
            <a:off x="487050" y="206692"/>
            <a:ext cx="8168000" cy="442700"/>
          </a:xfrm>
          <a:prstGeom prst="rect">
            <a:avLst/>
          </a:prstGeom>
        </p:spPr>
        <p:txBody>
          <a:bodyPr/>
          <a:lstStyle>
            <a:lvl1pPr>
              <a:defRPr sz="2400" baseline="0"/>
            </a:lvl1pPr>
          </a:lstStyle>
          <a:p>
            <a:r>
              <a:rPr lang="en-US" dirty="0"/>
              <a:t>Title goes here, grey 2 columns</a:t>
            </a:r>
          </a:p>
        </p:txBody>
      </p:sp>
      <p:sp>
        <p:nvSpPr>
          <p:cNvPr id="6"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sp>
        <p:nvSpPr>
          <p:cNvPr id="4" name="Text Placeholder 3"/>
          <p:cNvSpPr>
            <a:spLocks noGrp="1"/>
          </p:cNvSpPr>
          <p:nvPr>
            <p:ph type="body" sz="quarter" idx="16" hasCustomPrompt="1"/>
          </p:nvPr>
        </p:nvSpPr>
        <p:spPr>
          <a:xfrm>
            <a:off x="487050" y="571143"/>
            <a:ext cx="8168000" cy="372286"/>
          </a:xfrm>
          <a:prstGeom prst="rect">
            <a:avLst/>
          </a:prstGeom>
        </p:spPr>
        <p:txBody>
          <a:bodyPr/>
          <a:lstStyle>
            <a:lvl1pPr marL="0" indent="0">
              <a:buNone/>
              <a:defRPr sz="1800" baseline="0">
                <a:solidFill>
                  <a:srgbClr val="F26522"/>
                </a:solidFill>
                <a:latin typeface="+mj-lt"/>
              </a:defRPr>
            </a:lvl1pPr>
          </a:lstStyle>
          <a:p>
            <a:pPr lvl="0"/>
            <a:r>
              <a:rPr lang="en-US" dirty="0" err="1"/>
              <a:t>Subheader</a:t>
            </a:r>
            <a:r>
              <a:rPr lang="en-US" dirty="0"/>
              <a:t> goes here</a:t>
            </a:r>
          </a:p>
        </p:txBody>
      </p:sp>
      <p:sp>
        <p:nvSpPr>
          <p:cNvPr id="10" name="Text Placeholder 4"/>
          <p:cNvSpPr>
            <a:spLocks noGrp="1"/>
          </p:cNvSpPr>
          <p:nvPr>
            <p:ph type="body" sz="quarter" idx="19" hasCustomPrompt="1"/>
          </p:nvPr>
        </p:nvSpPr>
        <p:spPr>
          <a:xfrm>
            <a:off x="493257" y="1178228"/>
            <a:ext cx="3960000" cy="3009144"/>
          </a:xfrm>
          <a:prstGeom prst="rect">
            <a:avLst/>
          </a:prstGeom>
        </p:spPr>
        <p:txBody>
          <a:bodyPr/>
          <a:lstStyle>
            <a:lvl1pPr marL="171450" indent="-171450">
              <a:spcBef>
                <a:spcPts val="400"/>
              </a:spcBef>
              <a:spcAft>
                <a:spcPts val="200"/>
              </a:spcAft>
              <a:buClr>
                <a:srgbClr val="F26522"/>
              </a:buClr>
              <a:buSzPct val="120000"/>
              <a:buFont typeface="Wingdings" charset="2"/>
              <a:buChar char="§"/>
              <a:defRPr/>
            </a:lvl1pPr>
            <a:lvl2pPr marL="349250" indent="-171450">
              <a:spcAft>
                <a:spcPts val="200"/>
              </a:spcAft>
              <a:buClr>
                <a:srgbClr val="F26522"/>
              </a:buClr>
              <a:buFont typeface="Arial" panose="020B0604020202020204" pitchFamily="34" charset="0"/>
              <a:buChar char="•"/>
              <a:defRPr/>
            </a:lvl2pPr>
            <a:lvl3pPr marL="533400" indent="-171450">
              <a:spcBef>
                <a:spcPts val="0"/>
              </a:spcBef>
              <a:spcAft>
                <a:spcPts val="200"/>
              </a:spcAft>
              <a:buClr>
                <a:srgbClr val="F26522"/>
              </a:buClr>
              <a:buSzPct val="100000"/>
              <a:buFont typeface="Calibri"/>
              <a:buChar char="►"/>
              <a:defRPr/>
            </a:lvl3pPr>
          </a:lstStyle>
          <a:p>
            <a:r>
              <a:rPr lang="en-US" dirty="0"/>
              <a:t>Type text here</a:t>
            </a:r>
          </a:p>
          <a:p>
            <a:pPr lvl="1"/>
            <a:endParaRPr lang="en-US" dirty="0"/>
          </a:p>
          <a:p>
            <a:pPr lvl="2"/>
            <a:endParaRPr lang="en-US" dirty="0"/>
          </a:p>
        </p:txBody>
      </p:sp>
      <p:sp>
        <p:nvSpPr>
          <p:cNvPr id="12" name="Text Placeholder 4"/>
          <p:cNvSpPr>
            <a:spLocks noGrp="1"/>
          </p:cNvSpPr>
          <p:nvPr>
            <p:ph type="body" sz="quarter" idx="20" hasCustomPrompt="1"/>
          </p:nvPr>
        </p:nvSpPr>
        <p:spPr>
          <a:xfrm>
            <a:off x="4680629" y="1178228"/>
            <a:ext cx="3960000" cy="3009144"/>
          </a:xfrm>
          <a:prstGeom prst="rect">
            <a:avLst/>
          </a:prstGeom>
        </p:spPr>
        <p:txBody>
          <a:bodyPr/>
          <a:lstStyle>
            <a:lvl1pPr marL="171450" indent="-171450">
              <a:spcBef>
                <a:spcPts val="400"/>
              </a:spcBef>
              <a:spcAft>
                <a:spcPts val="200"/>
              </a:spcAft>
              <a:buClr>
                <a:srgbClr val="F26522"/>
              </a:buClr>
              <a:buSzPct val="120000"/>
              <a:buFont typeface="Wingdings" charset="2"/>
              <a:buChar char="§"/>
              <a:defRPr/>
            </a:lvl1pPr>
            <a:lvl2pPr marL="349250" indent="-171450">
              <a:spcAft>
                <a:spcPts val="200"/>
              </a:spcAft>
              <a:buClr>
                <a:srgbClr val="F26522"/>
              </a:buClr>
              <a:buFont typeface="Arial" panose="020B0604020202020204" pitchFamily="34" charset="0"/>
              <a:buChar char="•"/>
              <a:defRPr/>
            </a:lvl2pPr>
            <a:lvl3pPr marL="533400" indent="-171450">
              <a:spcBef>
                <a:spcPts val="0"/>
              </a:spcBef>
              <a:spcAft>
                <a:spcPts val="200"/>
              </a:spcAft>
              <a:buClr>
                <a:srgbClr val="F26522"/>
              </a:buClr>
              <a:buSzPct val="100000"/>
              <a:buFont typeface="Calibri"/>
              <a:buChar char="►"/>
              <a:defRPr/>
            </a:lvl3pPr>
          </a:lstStyle>
          <a:p>
            <a:r>
              <a:rPr lang="en-US" dirty="0"/>
              <a:t>Type text here</a:t>
            </a:r>
          </a:p>
          <a:p>
            <a:pPr lvl="1"/>
            <a:endParaRPr lang="en-US" dirty="0"/>
          </a:p>
          <a:p>
            <a:pPr lvl="2"/>
            <a:endParaRPr lang="en-US" dirty="0"/>
          </a:p>
        </p:txBody>
      </p:sp>
      <p:pic>
        <p:nvPicPr>
          <p:cNvPr id="15" name="Picture 14"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6" name="TextBox 15"/>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424015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the future holding slide">
    <p:spTree>
      <p:nvGrpSpPr>
        <p:cNvPr id="1" name=""/>
        <p:cNvGrpSpPr/>
        <p:nvPr/>
      </p:nvGrpSpPr>
      <p:grpSpPr>
        <a:xfrm>
          <a:off x="0" y="0"/>
          <a:ext cx="0" cy="0"/>
          <a:chOff x="0" y="0"/>
          <a:chExt cx="0" cy="0"/>
        </a:xfrm>
      </p:grpSpPr>
      <p:pic>
        <p:nvPicPr>
          <p:cNvPr id="12" name="Picture 11" descr="CRU_Powerpoint_BG2.jpg"/>
          <p:cNvPicPr>
            <a:picLocks noChangeAspect="1"/>
          </p:cNvPicPr>
          <p:nvPr userDrawn="1"/>
        </p:nvPicPr>
        <p:blipFill rotWithShape="1">
          <a:blip r:embed="rId2">
            <a:extLst>
              <a:ext uri="{28A0092B-C50C-407E-A947-70E740481C1C}">
                <a14:useLocalDpi xmlns:a14="http://schemas.microsoft.com/office/drawing/2010/main" val="0"/>
              </a:ext>
            </a:extLst>
          </a:blip>
          <a:srcRect b="12804"/>
          <a:stretch/>
        </p:blipFill>
        <p:spPr>
          <a:xfrm>
            <a:off x="8121" y="0"/>
            <a:ext cx="9135879" cy="4484914"/>
          </a:xfrm>
          <a:prstGeom prst="rect">
            <a:avLst/>
          </a:prstGeom>
        </p:spPr>
      </p:pic>
      <p:sp>
        <p:nvSpPr>
          <p:cNvPr id="5" name="Title 1"/>
          <p:cNvSpPr>
            <a:spLocks noGrp="1"/>
          </p:cNvSpPr>
          <p:nvPr>
            <p:ph type="title" hasCustomPrompt="1"/>
          </p:nvPr>
        </p:nvSpPr>
        <p:spPr>
          <a:xfrm>
            <a:off x="487050" y="206692"/>
            <a:ext cx="8168000" cy="442700"/>
          </a:xfrm>
          <a:prstGeom prst="rect">
            <a:avLst/>
          </a:prstGeom>
        </p:spPr>
        <p:txBody>
          <a:bodyPr/>
          <a:lstStyle>
            <a:lvl1pPr>
              <a:defRPr sz="2400" baseline="0"/>
            </a:lvl1pPr>
          </a:lstStyle>
          <a:p>
            <a:r>
              <a:rPr lang="en-US" dirty="0"/>
              <a:t>Title goes here, grey 2 columns</a:t>
            </a:r>
          </a:p>
        </p:txBody>
      </p:sp>
      <p:sp>
        <p:nvSpPr>
          <p:cNvPr id="7" name="Text Placeholder 3"/>
          <p:cNvSpPr>
            <a:spLocks noGrp="1"/>
          </p:cNvSpPr>
          <p:nvPr>
            <p:ph type="body" sz="quarter" idx="16" hasCustomPrompt="1"/>
          </p:nvPr>
        </p:nvSpPr>
        <p:spPr>
          <a:xfrm>
            <a:off x="487050" y="571143"/>
            <a:ext cx="8168000" cy="372286"/>
          </a:xfrm>
          <a:prstGeom prst="rect">
            <a:avLst/>
          </a:prstGeom>
        </p:spPr>
        <p:txBody>
          <a:bodyPr/>
          <a:lstStyle>
            <a:lvl1pPr marL="0" indent="0">
              <a:buNone/>
              <a:defRPr sz="1800" baseline="0">
                <a:solidFill>
                  <a:srgbClr val="F26522"/>
                </a:solidFill>
                <a:latin typeface="+mj-lt"/>
              </a:defRPr>
            </a:lvl1pPr>
          </a:lstStyle>
          <a:p>
            <a:pPr lvl="0"/>
            <a:r>
              <a:rPr lang="en-US" dirty="0" err="1"/>
              <a:t>Subheader</a:t>
            </a:r>
            <a:r>
              <a:rPr lang="en-US" dirty="0"/>
              <a:t> goes here</a:t>
            </a:r>
          </a:p>
        </p:txBody>
      </p:sp>
      <p:sp>
        <p:nvSpPr>
          <p:cNvPr id="8" name="Text Placeholder 4"/>
          <p:cNvSpPr>
            <a:spLocks noGrp="1"/>
          </p:cNvSpPr>
          <p:nvPr>
            <p:ph type="body" sz="quarter" idx="17" hasCustomPrompt="1"/>
          </p:nvPr>
        </p:nvSpPr>
        <p:spPr>
          <a:xfrm>
            <a:off x="486000" y="1185485"/>
            <a:ext cx="3960000" cy="3009144"/>
          </a:xfrm>
          <a:prstGeom prst="rect">
            <a:avLst/>
          </a:prstGeom>
        </p:spPr>
        <p:txBody>
          <a:bodyPr/>
          <a:lstStyle>
            <a:lvl1pPr marL="171450" indent="-171450">
              <a:spcBef>
                <a:spcPts val="400"/>
              </a:spcBef>
              <a:spcAft>
                <a:spcPts val="200"/>
              </a:spcAft>
              <a:buClr>
                <a:srgbClr val="F26522"/>
              </a:buClr>
              <a:buSzPct val="120000"/>
              <a:buFont typeface="Wingdings" charset="2"/>
              <a:buChar char="§"/>
              <a:defRPr/>
            </a:lvl1pPr>
            <a:lvl2pPr marL="349250" indent="-171450">
              <a:spcAft>
                <a:spcPts val="200"/>
              </a:spcAft>
              <a:buClr>
                <a:srgbClr val="F26522"/>
              </a:buClr>
              <a:buFont typeface="Arial" panose="020B0604020202020204" pitchFamily="34" charset="0"/>
              <a:buChar char="•"/>
              <a:defRPr/>
            </a:lvl2pPr>
            <a:lvl3pPr marL="533400" indent="-171450">
              <a:spcBef>
                <a:spcPts val="0"/>
              </a:spcBef>
              <a:spcAft>
                <a:spcPts val="200"/>
              </a:spcAft>
              <a:buClr>
                <a:srgbClr val="F26522"/>
              </a:buClr>
              <a:buSzPct val="100000"/>
              <a:buFont typeface="Calibri"/>
              <a:buChar char="►"/>
              <a:defRPr/>
            </a:lvl3pPr>
          </a:lstStyle>
          <a:p>
            <a:r>
              <a:rPr lang="en-US" dirty="0"/>
              <a:t>Type text here</a:t>
            </a:r>
          </a:p>
          <a:p>
            <a:pPr lvl="1"/>
            <a:endParaRPr lang="en-US" dirty="0"/>
          </a:p>
          <a:p>
            <a:pPr lvl="2"/>
            <a:endParaRPr lang="en-US" dirty="0"/>
          </a:p>
        </p:txBody>
      </p:sp>
      <p:sp>
        <p:nvSpPr>
          <p:cNvPr id="3" name="Picture Placeholder 13"/>
          <p:cNvSpPr>
            <a:spLocks noGrp="1"/>
          </p:cNvSpPr>
          <p:nvPr>
            <p:ph type="pic" sz="quarter" idx="13" hasCustomPrompt="1"/>
          </p:nvPr>
        </p:nvSpPr>
        <p:spPr>
          <a:xfrm>
            <a:off x="6142752" y="1527988"/>
            <a:ext cx="2436813" cy="2435225"/>
          </a:xfrm>
          <a:prstGeom prst="ellipse">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16"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1" name="Picture 10"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3" name="TextBox 12"/>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269051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ext + chart">
    <p:spTree>
      <p:nvGrpSpPr>
        <p:cNvPr id="1" name=""/>
        <p:cNvGrpSpPr/>
        <p:nvPr/>
      </p:nvGrpSpPr>
      <p:grpSpPr>
        <a:xfrm>
          <a:off x="0" y="0"/>
          <a:ext cx="0" cy="0"/>
          <a:chOff x="0" y="0"/>
          <a:chExt cx="0" cy="0"/>
        </a:xfrm>
      </p:grpSpPr>
      <p:pic>
        <p:nvPicPr>
          <p:cNvPr id="20" name="Picture 19" descr="CRU_Powerpoint_BG2.jpg"/>
          <p:cNvPicPr>
            <a:picLocks noChangeAspect="1"/>
          </p:cNvPicPr>
          <p:nvPr userDrawn="1"/>
        </p:nvPicPr>
        <p:blipFill rotWithShape="1">
          <a:blip r:embed="rId2">
            <a:extLst>
              <a:ext uri="{28A0092B-C50C-407E-A947-70E740481C1C}">
                <a14:useLocalDpi xmlns:a14="http://schemas.microsoft.com/office/drawing/2010/main" val="0"/>
              </a:ext>
            </a:extLst>
          </a:blip>
          <a:srcRect b="12804"/>
          <a:stretch/>
        </p:blipFill>
        <p:spPr>
          <a:xfrm>
            <a:off x="8121" y="0"/>
            <a:ext cx="9135879" cy="4484914"/>
          </a:xfrm>
          <a:prstGeom prst="rect">
            <a:avLst/>
          </a:prstGeom>
        </p:spPr>
      </p:pic>
      <p:sp>
        <p:nvSpPr>
          <p:cNvPr id="19" name="Text Placeholder 4"/>
          <p:cNvSpPr>
            <a:spLocks noGrp="1"/>
          </p:cNvSpPr>
          <p:nvPr>
            <p:ph type="body" sz="quarter" idx="18" hasCustomPrompt="1"/>
          </p:nvPr>
        </p:nvSpPr>
        <p:spPr>
          <a:xfrm>
            <a:off x="486000" y="1185485"/>
            <a:ext cx="3960000" cy="3009144"/>
          </a:xfrm>
          <a:prstGeom prst="rect">
            <a:avLst/>
          </a:prstGeom>
        </p:spPr>
        <p:txBody>
          <a:bodyPr/>
          <a:lstStyle>
            <a:lvl1pPr marL="171450" indent="-171450">
              <a:spcBef>
                <a:spcPts val="400"/>
              </a:spcBef>
              <a:spcAft>
                <a:spcPts val="200"/>
              </a:spcAft>
              <a:buClr>
                <a:srgbClr val="F26522"/>
              </a:buClr>
              <a:buSzPct val="120000"/>
              <a:buFont typeface="Wingdings" charset="2"/>
              <a:buChar char="§"/>
              <a:defRPr/>
            </a:lvl1pPr>
            <a:lvl2pPr marL="349250" indent="-171450">
              <a:spcAft>
                <a:spcPts val="200"/>
              </a:spcAft>
              <a:buClr>
                <a:srgbClr val="F26522"/>
              </a:buClr>
              <a:buFont typeface="Arial" panose="020B0604020202020204" pitchFamily="34" charset="0"/>
              <a:buChar char="•"/>
              <a:defRPr/>
            </a:lvl2pPr>
            <a:lvl3pPr marL="533400" indent="-171450">
              <a:spcBef>
                <a:spcPts val="0"/>
              </a:spcBef>
              <a:spcAft>
                <a:spcPts val="200"/>
              </a:spcAft>
              <a:buClr>
                <a:srgbClr val="F26522"/>
              </a:buClr>
              <a:buSzPct val="100000"/>
              <a:buFont typeface="Calibri"/>
              <a:buChar char="►"/>
              <a:defRPr/>
            </a:lvl3pPr>
          </a:lstStyle>
          <a:p>
            <a:r>
              <a:rPr lang="en-US" dirty="0"/>
              <a:t>Type text here</a:t>
            </a:r>
          </a:p>
          <a:p>
            <a:pPr lvl="1"/>
            <a:endParaRPr lang="en-US" dirty="0"/>
          </a:p>
          <a:p>
            <a:pPr lvl="2"/>
            <a:endParaRPr lang="en-US" dirty="0"/>
          </a:p>
        </p:txBody>
      </p:sp>
      <p:sp>
        <p:nvSpPr>
          <p:cNvPr id="2" name="Title 1"/>
          <p:cNvSpPr>
            <a:spLocks noGrp="1"/>
          </p:cNvSpPr>
          <p:nvPr>
            <p:ph type="title" hasCustomPrompt="1"/>
          </p:nvPr>
        </p:nvSpPr>
        <p:spPr>
          <a:xfrm>
            <a:off x="487050" y="206693"/>
            <a:ext cx="8168000" cy="442700"/>
          </a:xfrm>
          <a:prstGeom prst="rect">
            <a:avLst/>
          </a:prstGeom>
        </p:spPr>
        <p:txBody>
          <a:bodyPr/>
          <a:lstStyle>
            <a:lvl1pPr>
              <a:defRPr sz="2400"/>
            </a:lvl1pPr>
          </a:lstStyle>
          <a:p>
            <a:r>
              <a:rPr lang="en-US" dirty="0"/>
              <a:t>Title goes here, 1 column + chart or table</a:t>
            </a:r>
          </a:p>
        </p:txBody>
      </p:sp>
      <p:sp>
        <p:nvSpPr>
          <p:cNvPr id="8" name="Chart Placeholder 7"/>
          <p:cNvSpPr>
            <a:spLocks noGrp="1"/>
          </p:cNvSpPr>
          <p:nvPr>
            <p:ph type="chart" sz="quarter" idx="13" hasCustomPrompt="1"/>
          </p:nvPr>
        </p:nvSpPr>
        <p:spPr>
          <a:xfrm>
            <a:off x="4568400" y="1182914"/>
            <a:ext cx="3960000" cy="3056705"/>
          </a:xfrm>
          <a:prstGeom prst="rect">
            <a:avLst/>
          </a:prstGeom>
        </p:spPr>
        <p:txBody>
          <a:bodyPr anchor="ctr" anchorCtr="0"/>
          <a:lstStyle>
            <a:lvl1pPr marL="0" indent="0" algn="ctr">
              <a:buNone/>
              <a:defRPr sz="1600" baseline="0"/>
            </a:lvl1pPr>
          </a:lstStyle>
          <a:p>
            <a:r>
              <a:rPr lang="en-GB" dirty="0"/>
              <a:t>Chart here</a:t>
            </a:r>
            <a:endParaRPr lang="en-US" dirty="0"/>
          </a:p>
        </p:txBody>
      </p:sp>
      <p:sp>
        <p:nvSpPr>
          <p:cNvPr id="16" name="Text Placeholder 3"/>
          <p:cNvSpPr>
            <a:spLocks noGrp="1"/>
          </p:cNvSpPr>
          <p:nvPr>
            <p:ph type="body" sz="quarter" idx="16" hasCustomPrompt="1"/>
          </p:nvPr>
        </p:nvSpPr>
        <p:spPr>
          <a:xfrm>
            <a:off x="487050" y="571144"/>
            <a:ext cx="8168000" cy="444856"/>
          </a:xfrm>
          <a:prstGeom prst="rect">
            <a:avLst/>
          </a:prstGeom>
        </p:spPr>
        <p:txBody>
          <a:bodyPr/>
          <a:lstStyle>
            <a:lvl1pPr marL="0" indent="0">
              <a:buNone/>
              <a:defRPr sz="1800" baseline="0">
                <a:solidFill>
                  <a:srgbClr val="F26522"/>
                </a:solidFill>
                <a:latin typeface="+mj-lt"/>
              </a:defRPr>
            </a:lvl1pPr>
          </a:lstStyle>
          <a:p>
            <a:pPr lvl="0"/>
            <a:r>
              <a:rPr lang="en-US" dirty="0" err="1"/>
              <a:t>Subheader</a:t>
            </a:r>
            <a:r>
              <a:rPr lang="en-US" dirty="0"/>
              <a:t> goes here</a:t>
            </a:r>
          </a:p>
        </p:txBody>
      </p:sp>
      <p:sp>
        <p:nvSpPr>
          <p:cNvPr id="24"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3" name="Picture 12"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4" name="TextBox 13"/>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15325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large bullets">
    <p:spTree>
      <p:nvGrpSpPr>
        <p:cNvPr id="1" name=""/>
        <p:cNvGrpSpPr/>
        <p:nvPr/>
      </p:nvGrpSpPr>
      <p:grpSpPr>
        <a:xfrm>
          <a:off x="0" y="0"/>
          <a:ext cx="0" cy="0"/>
          <a:chOff x="0" y="0"/>
          <a:chExt cx="0" cy="0"/>
        </a:xfrm>
      </p:grpSpPr>
      <p:pic>
        <p:nvPicPr>
          <p:cNvPr id="21" name="Picture 20" descr="CRU_Powerpoint_BG2.jpg"/>
          <p:cNvPicPr>
            <a:picLocks noChangeAspect="1"/>
          </p:cNvPicPr>
          <p:nvPr userDrawn="1"/>
        </p:nvPicPr>
        <p:blipFill rotWithShape="1">
          <a:blip r:embed="rId2">
            <a:extLst>
              <a:ext uri="{28A0092B-C50C-407E-A947-70E740481C1C}">
                <a14:useLocalDpi xmlns:a14="http://schemas.microsoft.com/office/drawing/2010/main" val="0"/>
              </a:ext>
            </a:extLst>
          </a:blip>
          <a:srcRect b="12804"/>
          <a:stretch/>
        </p:blipFill>
        <p:spPr>
          <a:xfrm>
            <a:off x="8121" y="0"/>
            <a:ext cx="9135879" cy="4484914"/>
          </a:xfrm>
          <a:prstGeom prst="rect">
            <a:avLst/>
          </a:prstGeom>
        </p:spPr>
      </p:pic>
      <p:sp>
        <p:nvSpPr>
          <p:cNvPr id="5" name="Text Placeholder 4"/>
          <p:cNvSpPr>
            <a:spLocks noGrp="1"/>
          </p:cNvSpPr>
          <p:nvPr>
            <p:ph type="body" sz="quarter" idx="17" hasCustomPrompt="1"/>
          </p:nvPr>
        </p:nvSpPr>
        <p:spPr>
          <a:xfrm>
            <a:off x="485999" y="1273200"/>
            <a:ext cx="7852457" cy="2880000"/>
          </a:xfrm>
          <a:prstGeom prst="rect">
            <a:avLst/>
          </a:prstGeom>
        </p:spPr>
        <p:txBody>
          <a:bodyPr/>
          <a:lstStyle>
            <a:lvl1pPr marL="361950" indent="-361950">
              <a:buClr>
                <a:srgbClr val="F26522"/>
              </a:buClr>
              <a:defRPr sz="2400"/>
            </a:lvl1pPr>
          </a:lstStyle>
          <a:p>
            <a:pPr lvl="0"/>
            <a:r>
              <a:rPr lang="en-GB" dirty="0"/>
              <a:t>Use this text box for short and concise points</a:t>
            </a:r>
          </a:p>
        </p:txBody>
      </p:sp>
      <p:sp>
        <p:nvSpPr>
          <p:cNvPr id="19" name="Title 1"/>
          <p:cNvSpPr>
            <a:spLocks noGrp="1"/>
          </p:cNvSpPr>
          <p:nvPr>
            <p:ph type="title" hasCustomPrompt="1"/>
          </p:nvPr>
        </p:nvSpPr>
        <p:spPr>
          <a:xfrm>
            <a:off x="487050" y="206693"/>
            <a:ext cx="8168000" cy="442700"/>
          </a:xfrm>
          <a:prstGeom prst="rect">
            <a:avLst/>
          </a:prstGeom>
        </p:spPr>
        <p:txBody>
          <a:bodyPr/>
          <a:lstStyle>
            <a:lvl1pPr>
              <a:defRPr sz="2400" baseline="0"/>
            </a:lvl1pPr>
          </a:lstStyle>
          <a:p>
            <a:r>
              <a:rPr lang="en-US" dirty="0"/>
              <a:t>Title goes here, 1 column large bullets</a:t>
            </a:r>
          </a:p>
        </p:txBody>
      </p:sp>
      <p:sp>
        <p:nvSpPr>
          <p:cNvPr id="20" name="Text Placeholder 3"/>
          <p:cNvSpPr>
            <a:spLocks noGrp="1"/>
          </p:cNvSpPr>
          <p:nvPr>
            <p:ph type="body" sz="quarter" idx="16" hasCustomPrompt="1"/>
          </p:nvPr>
        </p:nvSpPr>
        <p:spPr>
          <a:xfrm>
            <a:off x="487050" y="571144"/>
            <a:ext cx="8168000" cy="444856"/>
          </a:xfrm>
          <a:prstGeom prst="rect">
            <a:avLst/>
          </a:prstGeom>
        </p:spPr>
        <p:txBody>
          <a:bodyPr/>
          <a:lstStyle>
            <a:lvl1pPr marL="0" indent="0">
              <a:buNone/>
              <a:defRPr sz="1800" baseline="0">
                <a:solidFill>
                  <a:srgbClr val="F26522"/>
                </a:solidFill>
                <a:latin typeface="+mj-lt"/>
              </a:defRPr>
            </a:lvl1pPr>
          </a:lstStyle>
          <a:p>
            <a:pPr lvl="0"/>
            <a:r>
              <a:rPr lang="en-US" dirty="0" err="1"/>
              <a:t>Subheader</a:t>
            </a:r>
            <a:r>
              <a:rPr lang="en-US" dirty="0"/>
              <a:t> goes here</a:t>
            </a:r>
          </a:p>
        </p:txBody>
      </p:sp>
      <p:sp>
        <p:nvSpPr>
          <p:cNvPr id="25"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2" name="TextBox 11"/>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119767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 1 column medium imag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87050" y="206693"/>
            <a:ext cx="8168000" cy="442700"/>
          </a:xfrm>
          <a:prstGeom prst="rect">
            <a:avLst/>
          </a:prstGeom>
        </p:spPr>
        <p:txBody>
          <a:bodyPr/>
          <a:lstStyle>
            <a:lvl1pPr>
              <a:defRPr sz="2400" baseline="0"/>
            </a:lvl1pPr>
          </a:lstStyle>
          <a:p>
            <a:r>
              <a:rPr lang="en-US" dirty="0"/>
              <a:t>Title goes here, 1 column large bullets</a:t>
            </a:r>
          </a:p>
        </p:txBody>
      </p:sp>
      <p:sp>
        <p:nvSpPr>
          <p:cNvPr id="19" name="Text Placeholder 3"/>
          <p:cNvSpPr>
            <a:spLocks noGrp="1"/>
          </p:cNvSpPr>
          <p:nvPr>
            <p:ph type="body" sz="quarter" idx="16" hasCustomPrompt="1"/>
          </p:nvPr>
        </p:nvSpPr>
        <p:spPr>
          <a:xfrm>
            <a:off x="487050" y="571144"/>
            <a:ext cx="8168000" cy="444856"/>
          </a:xfrm>
          <a:prstGeom prst="rect">
            <a:avLst/>
          </a:prstGeom>
        </p:spPr>
        <p:txBody>
          <a:bodyPr/>
          <a:lstStyle>
            <a:lvl1pPr marL="0" indent="0">
              <a:buNone/>
              <a:defRPr sz="1800" baseline="0">
                <a:solidFill>
                  <a:srgbClr val="F26522"/>
                </a:solidFill>
                <a:latin typeface="+mj-lt"/>
              </a:defRPr>
            </a:lvl1pPr>
          </a:lstStyle>
          <a:p>
            <a:pPr lvl="0"/>
            <a:r>
              <a:rPr lang="en-US" dirty="0" err="1"/>
              <a:t>Subheader</a:t>
            </a:r>
            <a:r>
              <a:rPr lang="en-US" dirty="0"/>
              <a:t> goes here</a:t>
            </a:r>
          </a:p>
        </p:txBody>
      </p:sp>
      <p:sp>
        <p:nvSpPr>
          <p:cNvPr id="21" name="Picture Placeholder 13"/>
          <p:cNvSpPr>
            <a:spLocks noGrp="1"/>
          </p:cNvSpPr>
          <p:nvPr>
            <p:ph type="pic" sz="quarter" idx="13" hasCustomPrompt="1"/>
          </p:nvPr>
        </p:nvSpPr>
        <p:spPr>
          <a:xfrm>
            <a:off x="224971" y="1020227"/>
            <a:ext cx="8715829" cy="3377601"/>
          </a:xfrm>
          <a:prstGeom prst="rect">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26"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8" name="Picture 7" descr="9063 _CRU Anniversary Logo-01-01.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9" name="TextBox 8"/>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321107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lain)">
    <p:spTree>
      <p:nvGrpSpPr>
        <p:cNvPr id="1" name=""/>
        <p:cNvGrpSpPr/>
        <p:nvPr/>
      </p:nvGrpSpPr>
      <p:grpSpPr>
        <a:xfrm>
          <a:off x="0" y="0"/>
          <a:ext cx="0" cy="0"/>
          <a:chOff x="0" y="0"/>
          <a:chExt cx="0" cy="0"/>
        </a:xfrm>
      </p:grpSpPr>
      <p:pic>
        <p:nvPicPr>
          <p:cNvPr id="3" name="Picture 2" descr="CRU_Powerpoint_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6"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13"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14"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9" name="Picture 8"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0" name="TextBox 9"/>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137100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er 2 (Water)">
    <p:spTree>
      <p:nvGrpSpPr>
        <p:cNvPr id="1" name=""/>
        <p:cNvGrpSpPr/>
        <p:nvPr/>
      </p:nvGrpSpPr>
      <p:grpSpPr>
        <a:xfrm>
          <a:off x="0" y="0"/>
          <a:ext cx="0" cy="0"/>
          <a:chOff x="0" y="0"/>
          <a:chExt cx="0" cy="0"/>
        </a:xfrm>
      </p:grpSpPr>
      <p:pic>
        <p:nvPicPr>
          <p:cNvPr id="10" name="Picture 9" descr="CRU_Powerpoint_BG_Dividers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9" name="Picture 8"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88406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Water)">
    <p:spTree>
      <p:nvGrpSpPr>
        <p:cNvPr id="1" name=""/>
        <p:cNvGrpSpPr/>
        <p:nvPr/>
      </p:nvGrpSpPr>
      <p:grpSpPr>
        <a:xfrm>
          <a:off x="0" y="0"/>
          <a:ext cx="0" cy="0"/>
          <a:chOff x="0" y="0"/>
          <a:chExt cx="0" cy="0"/>
        </a:xfrm>
      </p:grpSpPr>
      <p:pic>
        <p:nvPicPr>
          <p:cNvPr id="9" name="Picture 8" descr="CRU_Powerpoint_BG_Dividers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Title 1"/>
          <p:cNvSpPr>
            <a:spLocks noGrp="1"/>
          </p:cNvSpPr>
          <p:nvPr>
            <p:ph type="ctrTitle" hasCustomPrompt="1"/>
          </p:nvPr>
        </p:nvSpPr>
        <p:spPr>
          <a:xfrm>
            <a:off x="662828" y="1650211"/>
            <a:ext cx="7744571" cy="1790700"/>
          </a:xfrm>
          <a:prstGeom prst="rect">
            <a:avLst/>
          </a:prstGeom>
        </p:spPr>
        <p:txBody>
          <a:bodyPr anchor="ctr" anchorCtr="0"/>
          <a:lstStyle>
            <a:lvl1pPr algn="l">
              <a:defRPr sz="5000" baseline="0">
                <a:solidFill>
                  <a:schemeClr val="bg1"/>
                </a:solidFill>
              </a:defRPr>
            </a:lvl1pPr>
          </a:lstStyle>
          <a:p>
            <a:r>
              <a:rPr lang="en-US" dirty="0"/>
              <a:t>Section Title</a:t>
            </a:r>
          </a:p>
        </p:txBody>
      </p:sp>
      <p:sp>
        <p:nvSpPr>
          <p:cNvPr id="7" name="Text Placeholder 12"/>
          <p:cNvSpPr>
            <a:spLocks noGrp="1"/>
          </p:cNvSpPr>
          <p:nvPr>
            <p:ph type="body" sz="quarter" idx="10" hasCustomPrompt="1"/>
          </p:nvPr>
        </p:nvSpPr>
        <p:spPr>
          <a:xfrm>
            <a:off x="659871" y="1345672"/>
            <a:ext cx="1355196" cy="872595"/>
          </a:xfrm>
          <a:prstGeom prst="rect">
            <a:avLst/>
          </a:prstGeom>
        </p:spPr>
        <p:txBody>
          <a:bodyPr vert="horz"/>
          <a:lstStyle>
            <a:lvl1pPr marL="0" indent="0">
              <a:buFontTx/>
              <a:buNone/>
              <a:defRPr sz="5000" b="1">
                <a:solidFill>
                  <a:schemeClr val="bg1"/>
                </a:solidFill>
                <a:latin typeface="Arial"/>
                <a:cs typeface="Arial"/>
              </a:defRPr>
            </a:lvl1pPr>
          </a:lstStyle>
          <a:p>
            <a:pPr lvl="0"/>
            <a:r>
              <a:rPr lang="en-GB" dirty="0"/>
              <a:t>01</a:t>
            </a:r>
            <a:endParaRPr lang="en-US" dirty="0"/>
          </a:p>
        </p:txBody>
      </p:sp>
      <p:sp>
        <p:nvSpPr>
          <p:cNvPr id="8" name="Slide Number Placeholder 5"/>
          <p:cNvSpPr>
            <a:spLocks noGrp="1"/>
          </p:cNvSpPr>
          <p:nvPr>
            <p:ph type="sldNum" sz="quarter" idx="12"/>
          </p:nvPr>
        </p:nvSpPr>
        <p:spPr>
          <a:xfrm>
            <a:off x="7723468" y="4759611"/>
            <a:ext cx="1184877" cy="163332"/>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pPr/>
              <a:t>‹#›</a:t>
            </a:fld>
            <a:endParaRPr lang="en-US" dirty="0"/>
          </a:p>
        </p:txBody>
      </p:sp>
      <p:pic>
        <p:nvPicPr>
          <p:cNvPr id="10" name="Picture 9" descr="9063 _CRU Anniversary Logo-01-01.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27" y="4516314"/>
            <a:ext cx="2208373" cy="520597"/>
          </a:xfrm>
          <a:prstGeom prst="rect">
            <a:avLst/>
          </a:prstGeom>
        </p:spPr>
      </p:pic>
      <p:sp>
        <p:nvSpPr>
          <p:cNvPr id="11" name="TextBox 10"/>
          <p:cNvSpPr txBox="1"/>
          <p:nvPr userDrawn="1"/>
        </p:nvSpPr>
        <p:spPr>
          <a:xfrm>
            <a:off x="0" y="4816315"/>
            <a:ext cx="9144000" cy="332014"/>
          </a:xfrm>
          <a:prstGeom prst="rect">
            <a:avLst/>
          </a:prstGeom>
          <a:noFill/>
          <a:ln>
            <a:noFill/>
          </a:ln>
        </p:spPr>
        <p:txBody>
          <a:bodyPr wrap="none" lIns="0" tIns="0" rIns="0" bIns="0" rtlCol="0">
            <a:noAutofit/>
          </a:bodyPr>
          <a:lstStyle/>
          <a:p>
            <a:pPr marL="0" indent="0" algn="ctr">
              <a:lnSpc>
                <a:spcPct val="90000"/>
              </a:lnSpc>
              <a:spcAft>
                <a:spcPts val="600"/>
              </a:spcAft>
              <a:buClr>
                <a:srgbClr val="01A1DD"/>
              </a:buClr>
              <a:buSzPct val="80000"/>
              <a:buFontTx/>
              <a:buNone/>
            </a:pPr>
            <a:r>
              <a:rPr lang="en-US" sz="1200" b="1" dirty="0">
                <a:solidFill>
                  <a:srgbClr val="F26522"/>
                </a:solidFill>
                <a:latin typeface="Arial"/>
                <a:cs typeface="Arial"/>
              </a:rPr>
              <a:t>www.cru.ie</a:t>
            </a:r>
          </a:p>
        </p:txBody>
      </p:sp>
    </p:spTree>
    <p:extLst>
      <p:ext uri="{BB962C8B-B14F-4D97-AF65-F5344CB8AC3E}">
        <p14:creationId xmlns:p14="http://schemas.microsoft.com/office/powerpoint/2010/main" val="75095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39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6" r:id="rId3"/>
    <p:sldLayoutId id="2147483708" r:id="rId4"/>
    <p:sldLayoutId id="2147483719" r:id="rId5"/>
    <p:sldLayoutId id="2147483703" r:id="rId6"/>
    <p:sldLayoutId id="2147483727" r:id="rId7"/>
    <p:sldLayoutId id="2147483728" r:id="rId8"/>
    <p:sldLayoutId id="2147483729" r:id="rId9"/>
    <p:sldLayoutId id="2147483730" r:id="rId10"/>
    <p:sldLayoutId id="2147483731" r:id="rId11"/>
    <p:sldLayoutId id="2147483732" r:id="rId12"/>
    <p:sldLayoutId id="2147483733" r:id="rId13"/>
    <p:sldLayoutId id="2147483737" r:id="rId14"/>
    <p:sldLayoutId id="2147483738" r:id="rId15"/>
  </p:sldLayoutIdLst>
  <p:hf hdr="0" ftr="0" dt="0"/>
  <p:txStyles>
    <p:titleStyle>
      <a:lvl1pPr algn="l"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0"/>
        </a:spcBef>
        <a:spcAft>
          <a:spcPts val="400"/>
        </a:spcAft>
        <a:buClr>
          <a:srgbClr val="01A1DD"/>
        </a:buClr>
        <a:buSzPct val="80000"/>
        <a:buFont typeface="Wingdings 3" panose="05040102010807070707" pitchFamily="18" charset="2"/>
        <a:buChar char="}"/>
        <a:defRPr sz="1600" kern="1200">
          <a:solidFill>
            <a:schemeClr val="tx1"/>
          </a:solidFill>
          <a:latin typeface="+mn-lt"/>
          <a:ea typeface="+mn-ea"/>
          <a:cs typeface="+mn-cs"/>
        </a:defRPr>
      </a:lvl1pPr>
      <a:lvl2pPr marL="177800" indent="0" algn="l" defTabSz="685800" rtl="0" eaLnBrk="1" latinLnBrk="0" hangingPunct="1">
        <a:lnSpc>
          <a:spcPct val="100000"/>
        </a:lnSpc>
        <a:spcBef>
          <a:spcPts val="0"/>
        </a:spcBef>
        <a:spcAft>
          <a:spcPts val="400"/>
        </a:spcAft>
        <a:buClr>
          <a:srgbClr val="01A1DD"/>
        </a:buClr>
        <a:buFontTx/>
        <a:buNone/>
        <a:defRPr sz="1200" kern="1200">
          <a:solidFill>
            <a:schemeClr val="tx1"/>
          </a:solidFill>
          <a:latin typeface="+mn-lt"/>
          <a:ea typeface="+mn-ea"/>
          <a:cs typeface="+mn-cs"/>
        </a:defRPr>
      </a:lvl2pPr>
      <a:lvl3pPr marL="361950" indent="0" algn="l" defTabSz="685800" rtl="0" eaLnBrk="1" latinLnBrk="0" hangingPunct="1">
        <a:lnSpc>
          <a:spcPct val="100000"/>
        </a:lnSpc>
        <a:spcBef>
          <a:spcPts val="0"/>
        </a:spcBef>
        <a:spcAft>
          <a:spcPts val="400"/>
        </a:spcAft>
        <a:buClr>
          <a:srgbClr val="01A1DD"/>
        </a:buClr>
        <a:buSzPct val="120000"/>
        <a:buFontTx/>
        <a:buNone/>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62829" y="2958312"/>
            <a:ext cx="3570287" cy="372035"/>
          </a:xfrm>
        </p:spPr>
        <p:txBody>
          <a:bodyPr/>
          <a:lstStyle/>
          <a:p>
            <a:r>
              <a:rPr lang="en-US" dirty="0"/>
              <a:t>CRU / UR </a:t>
            </a:r>
          </a:p>
        </p:txBody>
      </p:sp>
      <p:sp>
        <p:nvSpPr>
          <p:cNvPr id="3" name="Text Placeholder 2"/>
          <p:cNvSpPr>
            <a:spLocks noGrp="1"/>
          </p:cNvSpPr>
          <p:nvPr>
            <p:ph type="body" sz="quarter" idx="16"/>
          </p:nvPr>
        </p:nvSpPr>
        <p:spPr>
          <a:xfrm>
            <a:off x="662828" y="3375513"/>
            <a:ext cx="3570288" cy="681331"/>
          </a:xfrm>
        </p:spPr>
        <p:txBody>
          <a:bodyPr/>
          <a:lstStyle/>
          <a:p>
            <a:r>
              <a:rPr lang="en-US" dirty="0"/>
              <a:t>Modifications Committee 109</a:t>
            </a:r>
          </a:p>
          <a:p>
            <a:r>
              <a:rPr lang="en-US" i="1" dirty="0"/>
              <a:t>08 February 2022</a:t>
            </a:r>
          </a:p>
        </p:txBody>
      </p:sp>
      <p:sp>
        <p:nvSpPr>
          <p:cNvPr id="4" name="Title 3"/>
          <p:cNvSpPr>
            <a:spLocks noGrp="1"/>
          </p:cNvSpPr>
          <p:nvPr>
            <p:ph type="ctrTitle"/>
          </p:nvPr>
        </p:nvSpPr>
        <p:spPr>
          <a:xfrm>
            <a:off x="662829" y="1167612"/>
            <a:ext cx="6607104" cy="1790700"/>
          </a:xfrm>
        </p:spPr>
        <p:txBody>
          <a:bodyPr/>
          <a:lstStyle/>
          <a:p>
            <a:r>
              <a:rPr lang="en-US" dirty="0"/>
              <a:t>Mod_03_22 – ‘Collection of Monies’</a:t>
            </a:r>
          </a:p>
        </p:txBody>
      </p:sp>
    </p:spTree>
    <p:extLst>
      <p:ext uri="{BB962C8B-B14F-4D97-AF65-F5344CB8AC3E}">
        <p14:creationId xmlns:p14="http://schemas.microsoft.com/office/powerpoint/2010/main" val="309425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76AF65-B956-42CC-B8B7-FEE1FFB5AA6E}"/>
              </a:ext>
            </a:extLst>
          </p:cNvPr>
          <p:cNvSpPr>
            <a:spLocks noGrp="1"/>
          </p:cNvSpPr>
          <p:nvPr>
            <p:ph type="body" sz="quarter" idx="17"/>
          </p:nvPr>
        </p:nvSpPr>
        <p:spPr>
          <a:xfrm>
            <a:off x="485999" y="1056068"/>
            <a:ext cx="7852457" cy="3155324"/>
          </a:xfrm>
        </p:spPr>
        <p:txBody>
          <a:bodyPr/>
          <a:lstStyle/>
          <a:p>
            <a:r>
              <a:rPr lang="en-GB" sz="1800" dirty="0"/>
              <a:t>Need for mod arose after the MMU identified an overpayment to a Participant due to incorrectly submitted COD by the Participant. </a:t>
            </a:r>
          </a:p>
          <a:p>
            <a:pPr marL="889000" lvl="4" indent="-171450">
              <a:buFont typeface="Courier New" panose="02070309020205020404" pitchFamily="49" charset="0"/>
              <a:buChar char="o"/>
            </a:pPr>
            <a:r>
              <a:rPr lang="en-GB" sz="1600" dirty="0"/>
              <a:t>Currently no mechanism for repayment. </a:t>
            </a:r>
          </a:p>
          <a:p>
            <a:endParaRPr lang="en-GB" sz="1800" dirty="0"/>
          </a:p>
          <a:p>
            <a:r>
              <a:rPr lang="en-GB" sz="1800" dirty="0"/>
              <a:t>Mod_03_22 introduces a mechanism by which SEMO can collect monies erroneously paid out due to incorrect data submissions by participants.</a:t>
            </a:r>
          </a:p>
          <a:p>
            <a:pPr marL="889000" lvl="4" indent="-171450">
              <a:buFont typeface="Courier New" panose="02070309020205020404" pitchFamily="49" charset="0"/>
              <a:buChar char="o"/>
            </a:pPr>
            <a:r>
              <a:rPr lang="en-GB" sz="1600" dirty="0"/>
              <a:t>Form for the Collection of Monies to be Repaid by a Participant </a:t>
            </a:r>
          </a:p>
          <a:p>
            <a:pPr marL="1174750" lvl="4" indent="-285750">
              <a:buFont typeface="Wingdings" panose="05000000000000000000" pitchFamily="2" charset="2"/>
              <a:buChar char="Ø"/>
            </a:pPr>
            <a:r>
              <a:rPr lang="en-GB" sz="1400" dirty="0"/>
              <a:t>Request from RAs to SEMO to collect monies following agreement between RAs and Participant on amount to be repaid. </a:t>
            </a:r>
          </a:p>
          <a:p>
            <a:pPr marL="889000" lvl="4" indent="-171450">
              <a:buFont typeface="Courier New" panose="02070309020205020404" pitchFamily="49" charset="0"/>
              <a:buChar char="o"/>
            </a:pPr>
            <a:r>
              <a:rPr lang="en-GB" sz="1600" dirty="0"/>
              <a:t>Manual Settlement Document </a:t>
            </a:r>
          </a:p>
          <a:p>
            <a:pPr marL="1174750" lvl="4" indent="-285750">
              <a:buFont typeface="Wingdings" panose="05000000000000000000" pitchFamily="2" charset="2"/>
              <a:buChar char="Ø"/>
            </a:pPr>
            <a:r>
              <a:rPr lang="en-GB" sz="1400" dirty="0"/>
              <a:t>Issued by SEMO to Participant to facilitate collection of monies. </a:t>
            </a:r>
          </a:p>
          <a:p>
            <a:pPr marL="889000" lvl="4" indent="-171450">
              <a:buFont typeface="Courier New" panose="02070309020205020404" pitchFamily="49" charset="0"/>
              <a:buChar char="o"/>
            </a:pPr>
            <a:endParaRPr lang="en-GB" sz="1600" dirty="0"/>
          </a:p>
          <a:p>
            <a:endParaRPr lang="en-GB" sz="2000" dirty="0"/>
          </a:p>
          <a:p>
            <a:endParaRPr lang="en-GB" sz="2000" dirty="0"/>
          </a:p>
          <a:p>
            <a:endParaRPr lang="en-GB" dirty="0"/>
          </a:p>
        </p:txBody>
      </p:sp>
      <p:sp>
        <p:nvSpPr>
          <p:cNvPr id="3" name="Title 2">
            <a:extLst>
              <a:ext uri="{FF2B5EF4-FFF2-40B4-BE49-F238E27FC236}">
                <a16:creationId xmlns:a16="http://schemas.microsoft.com/office/drawing/2014/main" id="{4DA82C9C-1C26-4890-B820-D9EFF79AFFEE}"/>
              </a:ext>
            </a:extLst>
          </p:cNvPr>
          <p:cNvSpPr>
            <a:spLocks noGrp="1"/>
          </p:cNvSpPr>
          <p:nvPr>
            <p:ph type="title"/>
          </p:nvPr>
        </p:nvSpPr>
        <p:spPr/>
        <p:txBody>
          <a:bodyPr/>
          <a:lstStyle/>
          <a:p>
            <a:r>
              <a:rPr lang="en-GB" dirty="0"/>
              <a:t>Mod_03_22 – Aims and Approach </a:t>
            </a:r>
          </a:p>
        </p:txBody>
      </p:sp>
      <p:sp>
        <p:nvSpPr>
          <p:cNvPr id="5" name="Slide Number Placeholder 4">
            <a:extLst>
              <a:ext uri="{FF2B5EF4-FFF2-40B4-BE49-F238E27FC236}">
                <a16:creationId xmlns:a16="http://schemas.microsoft.com/office/drawing/2014/main" id="{5A780DCA-FC19-49E7-B41C-5CB0DA36F542}"/>
              </a:ext>
            </a:extLst>
          </p:cNvPr>
          <p:cNvSpPr>
            <a:spLocks noGrp="1"/>
          </p:cNvSpPr>
          <p:nvPr>
            <p:ph type="sldNum" sz="quarter" idx="12"/>
          </p:nvPr>
        </p:nvSpPr>
        <p:spPr/>
        <p:txBody>
          <a:bodyPr/>
          <a:lstStyle/>
          <a:p>
            <a:fld id="{7BE88168-9E77-4074-BAD8-651D5DA5F2FF}" type="slidenum">
              <a:rPr lang="en-US" smtClean="0"/>
              <a:pPr/>
              <a:t>1</a:t>
            </a:fld>
            <a:endParaRPr lang="en-US" dirty="0"/>
          </a:p>
        </p:txBody>
      </p:sp>
    </p:spTree>
    <p:extLst>
      <p:ext uri="{BB962C8B-B14F-4D97-AF65-F5344CB8AC3E}">
        <p14:creationId xmlns:p14="http://schemas.microsoft.com/office/powerpoint/2010/main" val="315224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F8D10-4023-4989-ACCA-B0E66ADDD047}"/>
              </a:ext>
            </a:extLst>
          </p:cNvPr>
          <p:cNvSpPr>
            <a:spLocks noGrp="1"/>
          </p:cNvSpPr>
          <p:nvPr>
            <p:ph type="body" sz="quarter" idx="17"/>
          </p:nvPr>
        </p:nvSpPr>
        <p:spPr/>
        <p:txBody>
          <a:bodyPr/>
          <a:lstStyle/>
          <a:p>
            <a:pPr marL="0" indent="0">
              <a:buNone/>
            </a:pPr>
            <a:r>
              <a:rPr lang="en-GB" sz="1400" b="1" dirty="0"/>
              <a:t>Drafting in the code outlining the process by which the RAs will request SEMO to collect monies:</a:t>
            </a:r>
          </a:p>
          <a:p>
            <a:pPr marL="0" indent="0">
              <a:buNone/>
            </a:pPr>
            <a:endParaRPr lang="en-GB" sz="1200" dirty="0"/>
          </a:p>
          <a:p>
            <a:pPr marL="177800" lvl="3"/>
            <a:r>
              <a:rPr lang="en-GB" dirty="0"/>
              <a:t>G.2.5. 6 (new) The Market Operator shall produce and issue Manual Settlement Documents upon submission by the Regulatory Authorities of a Form for the Collection of Monies to be Repaid by a Participant, in accordance with AP15, requesting the Market Operator to collect overpaid monies from a Participant. Completion of this form will follow investigation by the Regulatory Authorities into submission of incorrect data to the Market Operator by a Participant which resulted in an overpayment having been identified. </a:t>
            </a:r>
          </a:p>
          <a:p>
            <a:pPr marL="711200" lvl="3" indent="-171450">
              <a:buFont typeface="Arial" panose="020B0604020202020204" pitchFamily="34" charset="0"/>
              <a:buChar char="•"/>
            </a:pPr>
            <a:endParaRPr lang="en-GB" dirty="0"/>
          </a:p>
          <a:p>
            <a:pPr marL="177800" lvl="3"/>
            <a:r>
              <a:rPr lang="en-GB" dirty="0"/>
              <a:t>The final amount of overpaid monies for collection will be agreed between the Regulatory Authorities and the Participant concerned in advance of the Regulatory Authorities submitting the form under AP15. Any unpaid amount identified as part of this process will not be considered as Shortfall. Upon receipt of the Manual Settlement Document, the payment will be made by the Participant within 10 Working Days into the SEM Account, as specified on the Manual Settlement Document. The repaid monies shall be directed by SEMO to reduce the Imperfections Charge for the following Tariff Year. </a:t>
            </a:r>
          </a:p>
          <a:p>
            <a:endParaRPr lang="en-GB" dirty="0"/>
          </a:p>
        </p:txBody>
      </p:sp>
      <p:sp>
        <p:nvSpPr>
          <p:cNvPr id="3" name="Title 2">
            <a:extLst>
              <a:ext uri="{FF2B5EF4-FFF2-40B4-BE49-F238E27FC236}">
                <a16:creationId xmlns:a16="http://schemas.microsoft.com/office/drawing/2014/main" id="{CAFAD595-7CFB-41C1-BE31-50200FFC7A97}"/>
              </a:ext>
            </a:extLst>
          </p:cNvPr>
          <p:cNvSpPr>
            <a:spLocks noGrp="1"/>
          </p:cNvSpPr>
          <p:nvPr>
            <p:ph type="title"/>
          </p:nvPr>
        </p:nvSpPr>
        <p:spPr/>
        <p:txBody>
          <a:bodyPr/>
          <a:lstStyle/>
          <a:p>
            <a:r>
              <a:rPr lang="en-GB" dirty="0"/>
              <a:t>TSC Part B</a:t>
            </a:r>
          </a:p>
        </p:txBody>
      </p:sp>
      <p:sp>
        <p:nvSpPr>
          <p:cNvPr id="4" name="Text Placeholder 3">
            <a:extLst>
              <a:ext uri="{FF2B5EF4-FFF2-40B4-BE49-F238E27FC236}">
                <a16:creationId xmlns:a16="http://schemas.microsoft.com/office/drawing/2014/main" id="{BC44EBE2-A867-4837-BE4D-CF0BF6315B6D}"/>
              </a:ext>
            </a:extLst>
          </p:cNvPr>
          <p:cNvSpPr>
            <a:spLocks noGrp="1"/>
          </p:cNvSpPr>
          <p:nvPr>
            <p:ph type="body" sz="quarter" idx="16"/>
          </p:nvPr>
        </p:nvSpPr>
        <p:spPr/>
        <p:txBody>
          <a:bodyPr/>
          <a:lstStyle/>
          <a:p>
            <a:r>
              <a:rPr lang="en-GB" sz="1800" dirty="0"/>
              <a:t>New paragraph under section </a:t>
            </a:r>
            <a:r>
              <a:rPr lang="en-GB" sz="1800" i="1" dirty="0"/>
              <a:t>G.2.5 Settlement Documents</a:t>
            </a:r>
          </a:p>
          <a:p>
            <a:endParaRPr lang="en-GB" dirty="0"/>
          </a:p>
        </p:txBody>
      </p:sp>
      <p:sp>
        <p:nvSpPr>
          <p:cNvPr id="5" name="Slide Number Placeholder 4">
            <a:extLst>
              <a:ext uri="{FF2B5EF4-FFF2-40B4-BE49-F238E27FC236}">
                <a16:creationId xmlns:a16="http://schemas.microsoft.com/office/drawing/2014/main" id="{720F26CC-4E84-4DD9-93CB-8CDDFD621B51}"/>
              </a:ext>
            </a:extLst>
          </p:cNvPr>
          <p:cNvSpPr>
            <a:spLocks noGrp="1"/>
          </p:cNvSpPr>
          <p:nvPr>
            <p:ph type="sldNum" sz="quarter" idx="12"/>
          </p:nvPr>
        </p:nvSpPr>
        <p:spPr/>
        <p:txBody>
          <a:bodyPr/>
          <a:lstStyle/>
          <a:p>
            <a:fld id="{7BE88168-9E77-4074-BAD8-651D5DA5F2FF}" type="slidenum">
              <a:rPr lang="en-US" smtClean="0"/>
              <a:pPr/>
              <a:t>2</a:t>
            </a:fld>
            <a:endParaRPr lang="en-US" dirty="0"/>
          </a:p>
        </p:txBody>
      </p:sp>
    </p:spTree>
    <p:extLst>
      <p:ext uri="{BB962C8B-B14F-4D97-AF65-F5344CB8AC3E}">
        <p14:creationId xmlns:p14="http://schemas.microsoft.com/office/powerpoint/2010/main" val="294794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F8D10-4023-4989-ACCA-B0E66ADDD047}"/>
              </a:ext>
            </a:extLst>
          </p:cNvPr>
          <p:cNvSpPr>
            <a:spLocks noGrp="1"/>
          </p:cNvSpPr>
          <p:nvPr>
            <p:ph type="body" sz="quarter" idx="17"/>
          </p:nvPr>
        </p:nvSpPr>
        <p:spPr/>
        <p:txBody>
          <a:bodyPr/>
          <a:lstStyle/>
          <a:p>
            <a:pPr marL="0" indent="0">
              <a:buNone/>
            </a:pPr>
            <a:r>
              <a:rPr lang="en-GB" sz="1400" b="1" dirty="0"/>
              <a:t>Drafting in AP15 outlining the process by which the RAs will request SEMO to collect monies, including the </a:t>
            </a:r>
            <a:r>
              <a:rPr lang="en-GB" sz="1400" b="1" i="1" dirty="0"/>
              <a:t>Form for the Collection of Monies to be Repaid by a Participant </a:t>
            </a:r>
            <a:r>
              <a:rPr lang="en-GB" sz="1400" b="1" dirty="0"/>
              <a:t>and the </a:t>
            </a:r>
            <a:r>
              <a:rPr lang="en-GB" sz="1400" b="1" i="1" dirty="0"/>
              <a:t>Manual Settlement Document</a:t>
            </a:r>
            <a:r>
              <a:rPr lang="en-GB" sz="1400" b="1" dirty="0"/>
              <a:t>:</a:t>
            </a:r>
          </a:p>
          <a:p>
            <a:pPr marL="0" indent="0">
              <a:buNone/>
            </a:pPr>
            <a:endParaRPr lang="en-GB" sz="1200" dirty="0"/>
          </a:p>
          <a:p>
            <a:pPr marL="177800" lvl="3"/>
            <a:r>
              <a:rPr lang="en-GB" sz="1100" dirty="0"/>
              <a:t>2.3.2 Manual Settlement Document</a:t>
            </a:r>
          </a:p>
          <a:p>
            <a:pPr marL="177800" lvl="3"/>
            <a:r>
              <a:rPr lang="en-GB" sz="1100" dirty="0"/>
              <a:t>Where incorrect data has been submitted to the Market Operator by a Participant and a resultant overpayment is identified by the Regulatory Authorities, the Regulatory Authorities may submit to the Market Operator a Form for the Collection of Monies to be Repaid by a Participant, as contained in Appendix 2 below, requesting the Market Operator to issue a Manual Settlement Document to the Participant for collection of the overpaid monies. The amount of overpaid monies for collection will be agreed between the Regulatory Authorities and the Participant concerned before submission of the form. Any unpaid amount identified as part of this process will not be considered as Shortfall.</a:t>
            </a:r>
          </a:p>
          <a:p>
            <a:pPr marL="177800" lvl="3"/>
            <a:r>
              <a:rPr lang="en-GB" sz="1100" dirty="0"/>
              <a:t>The Market Operator will issue a Manual Settlement Document to the Participant within 10 Working Days after the Regulatory Authorities have submitted the form, allowing for a payment period of 10 Working Days. The Manual Settlement Document for the collection of monies as a result of such overpayment will be in a similar format to all other Settlement Documents.</a:t>
            </a:r>
          </a:p>
          <a:p>
            <a:pPr marL="177800" lvl="3"/>
            <a:endParaRPr lang="en-GB" sz="1100" dirty="0"/>
          </a:p>
        </p:txBody>
      </p:sp>
      <p:sp>
        <p:nvSpPr>
          <p:cNvPr id="3" name="Title 2">
            <a:extLst>
              <a:ext uri="{FF2B5EF4-FFF2-40B4-BE49-F238E27FC236}">
                <a16:creationId xmlns:a16="http://schemas.microsoft.com/office/drawing/2014/main" id="{CAFAD595-7CFB-41C1-BE31-50200FFC7A97}"/>
              </a:ext>
            </a:extLst>
          </p:cNvPr>
          <p:cNvSpPr>
            <a:spLocks noGrp="1"/>
          </p:cNvSpPr>
          <p:nvPr>
            <p:ph type="title"/>
          </p:nvPr>
        </p:nvSpPr>
        <p:spPr/>
        <p:txBody>
          <a:bodyPr/>
          <a:lstStyle/>
          <a:p>
            <a:r>
              <a:rPr lang="en-GB" dirty="0"/>
              <a:t>Agreed Procedure 15: Settlement and Billing </a:t>
            </a:r>
          </a:p>
        </p:txBody>
      </p:sp>
      <p:sp>
        <p:nvSpPr>
          <p:cNvPr id="4" name="Text Placeholder 3">
            <a:extLst>
              <a:ext uri="{FF2B5EF4-FFF2-40B4-BE49-F238E27FC236}">
                <a16:creationId xmlns:a16="http://schemas.microsoft.com/office/drawing/2014/main" id="{BC44EBE2-A867-4837-BE4D-CF0BF6315B6D}"/>
              </a:ext>
            </a:extLst>
          </p:cNvPr>
          <p:cNvSpPr>
            <a:spLocks noGrp="1"/>
          </p:cNvSpPr>
          <p:nvPr>
            <p:ph type="body" sz="quarter" idx="16"/>
          </p:nvPr>
        </p:nvSpPr>
        <p:spPr/>
        <p:txBody>
          <a:bodyPr/>
          <a:lstStyle/>
          <a:p>
            <a:r>
              <a:rPr lang="en-GB" sz="1800" dirty="0"/>
              <a:t>New subsection under </a:t>
            </a:r>
            <a:r>
              <a:rPr lang="en-GB" sz="1800" i="1" dirty="0"/>
              <a:t>2.3 Issuing of Settlement Documents and Manual Settlement Documents</a:t>
            </a:r>
            <a:endParaRPr lang="en-GB" dirty="0"/>
          </a:p>
        </p:txBody>
      </p:sp>
      <p:sp>
        <p:nvSpPr>
          <p:cNvPr id="5" name="Slide Number Placeholder 4">
            <a:extLst>
              <a:ext uri="{FF2B5EF4-FFF2-40B4-BE49-F238E27FC236}">
                <a16:creationId xmlns:a16="http://schemas.microsoft.com/office/drawing/2014/main" id="{720F26CC-4E84-4DD9-93CB-8CDDFD621B51}"/>
              </a:ext>
            </a:extLst>
          </p:cNvPr>
          <p:cNvSpPr>
            <a:spLocks noGrp="1"/>
          </p:cNvSpPr>
          <p:nvPr>
            <p:ph type="sldNum" sz="quarter" idx="12"/>
          </p:nvPr>
        </p:nvSpPr>
        <p:spPr/>
        <p:txBody>
          <a:bodyPr/>
          <a:lstStyle/>
          <a:p>
            <a:fld id="{7BE88168-9E77-4074-BAD8-651D5DA5F2FF}" type="slidenum">
              <a:rPr lang="en-US" smtClean="0"/>
              <a:pPr/>
              <a:t>3</a:t>
            </a:fld>
            <a:endParaRPr lang="en-US" dirty="0"/>
          </a:p>
        </p:txBody>
      </p:sp>
    </p:spTree>
    <p:extLst>
      <p:ext uri="{BB962C8B-B14F-4D97-AF65-F5344CB8AC3E}">
        <p14:creationId xmlns:p14="http://schemas.microsoft.com/office/powerpoint/2010/main" val="310034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F8D10-4023-4989-ACCA-B0E66ADDD047}"/>
              </a:ext>
            </a:extLst>
          </p:cNvPr>
          <p:cNvSpPr>
            <a:spLocks noGrp="1"/>
          </p:cNvSpPr>
          <p:nvPr>
            <p:ph type="body" sz="quarter" idx="17"/>
          </p:nvPr>
        </p:nvSpPr>
        <p:spPr/>
        <p:txBody>
          <a:bodyPr/>
          <a:lstStyle/>
          <a:p>
            <a:pPr marL="0" indent="0">
              <a:buNone/>
            </a:pPr>
            <a:r>
              <a:rPr lang="en-GB" sz="1400" b="1" dirty="0"/>
              <a:t>3.4 Manual Settlement Documents for collection of monies due to incorrect data submission by Market Participant</a:t>
            </a:r>
            <a:endParaRPr lang="en-GB" sz="1400" dirty="0"/>
          </a:p>
          <a:p>
            <a:pPr marL="177800" lvl="3"/>
            <a:endParaRPr lang="en-GB" sz="1100" dirty="0"/>
          </a:p>
        </p:txBody>
      </p:sp>
      <p:sp>
        <p:nvSpPr>
          <p:cNvPr id="3" name="Title 2">
            <a:extLst>
              <a:ext uri="{FF2B5EF4-FFF2-40B4-BE49-F238E27FC236}">
                <a16:creationId xmlns:a16="http://schemas.microsoft.com/office/drawing/2014/main" id="{CAFAD595-7CFB-41C1-BE31-50200FFC7A97}"/>
              </a:ext>
            </a:extLst>
          </p:cNvPr>
          <p:cNvSpPr>
            <a:spLocks noGrp="1"/>
          </p:cNvSpPr>
          <p:nvPr>
            <p:ph type="title"/>
          </p:nvPr>
        </p:nvSpPr>
        <p:spPr/>
        <p:txBody>
          <a:bodyPr/>
          <a:lstStyle/>
          <a:p>
            <a:r>
              <a:rPr lang="en-GB" dirty="0"/>
              <a:t>Agreed Procedure 15: Settlement and Billing </a:t>
            </a:r>
          </a:p>
        </p:txBody>
      </p:sp>
      <p:sp>
        <p:nvSpPr>
          <p:cNvPr id="4" name="Text Placeholder 3">
            <a:extLst>
              <a:ext uri="{FF2B5EF4-FFF2-40B4-BE49-F238E27FC236}">
                <a16:creationId xmlns:a16="http://schemas.microsoft.com/office/drawing/2014/main" id="{BC44EBE2-A867-4837-BE4D-CF0BF6315B6D}"/>
              </a:ext>
            </a:extLst>
          </p:cNvPr>
          <p:cNvSpPr>
            <a:spLocks noGrp="1"/>
          </p:cNvSpPr>
          <p:nvPr>
            <p:ph type="body" sz="quarter" idx="16"/>
          </p:nvPr>
        </p:nvSpPr>
        <p:spPr/>
        <p:txBody>
          <a:bodyPr/>
          <a:lstStyle/>
          <a:p>
            <a:r>
              <a:rPr lang="en-GB" sz="1800" dirty="0"/>
              <a:t>New </a:t>
            </a:r>
            <a:r>
              <a:rPr lang="en-GB" dirty="0"/>
              <a:t>procedure 3.4</a:t>
            </a:r>
            <a:r>
              <a:rPr lang="en-GB" sz="1800" dirty="0"/>
              <a:t> Manual Settlement Documents for collection of monies due to incorrect data submission by Market Participant</a:t>
            </a:r>
            <a:endParaRPr lang="en-GB" dirty="0"/>
          </a:p>
        </p:txBody>
      </p:sp>
      <p:sp>
        <p:nvSpPr>
          <p:cNvPr id="5" name="Slide Number Placeholder 4">
            <a:extLst>
              <a:ext uri="{FF2B5EF4-FFF2-40B4-BE49-F238E27FC236}">
                <a16:creationId xmlns:a16="http://schemas.microsoft.com/office/drawing/2014/main" id="{720F26CC-4E84-4DD9-93CB-8CDDFD621B51}"/>
              </a:ext>
            </a:extLst>
          </p:cNvPr>
          <p:cNvSpPr>
            <a:spLocks noGrp="1"/>
          </p:cNvSpPr>
          <p:nvPr>
            <p:ph type="sldNum" sz="quarter" idx="12"/>
          </p:nvPr>
        </p:nvSpPr>
        <p:spPr/>
        <p:txBody>
          <a:bodyPr/>
          <a:lstStyle/>
          <a:p>
            <a:fld id="{7BE88168-9E77-4074-BAD8-651D5DA5F2FF}" type="slidenum">
              <a:rPr lang="en-US" smtClean="0"/>
              <a:pPr/>
              <a:t>4</a:t>
            </a:fld>
            <a:endParaRPr lang="en-US" dirty="0"/>
          </a:p>
        </p:txBody>
      </p:sp>
      <p:graphicFrame>
        <p:nvGraphicFramePr>
          <p:cNvPr id="8" name="Table 7">
            <a:extLst>
              <a:ext uri="{FF2B5EF4-FFF2-40B4-BE49-F238E27FC236}">
                <a16:creationId xmlns:a16="http://schemas.microsoft.com/office/drawing/2014/main" id="{A621049C-DD12-479C-9BD4-830843AA0010}"/>
              </a:ext>
            </a:extLst>
          </p:cNvPr>
          <p:cNvGraphicFramePr>
            <a:graphicFrameLocks noGrp="1"/>
          </p:cNvGraphicFramePr>
          <p:nvPr>
            <p:extLst>
              <p:ext uri="{D42A27DB-BD31-4B8C-83A1-F6EECF244321}">
                <p14:modId xmlns:p14="http://schemas.microsoft.com/office/powerpoint/2010/main" val="1928581487"/>
              </p:ext>
            </p:extLst>
          </p:nvPr>
        </p:nvGraphicFramePr>
        <p:xfrm>
          <a:off x="884032" y="1787914"/>
          <a:ext cx="6839436" cy="2571906"/>
        </p:xfrm>
        <a:graphic>
          <a:graphicData uri="http://schemas.openxmlformats.org/drawingml/2006/table">
            <a:tbl>
              <a:tblPr firstRow="1" firstCol="1" bandRow="1">
                <a:tableStyleId>{3B4B98B0-60AC-42C2-AFA5-B58CD77FA1E5}</a:tableStyleId>
              </a:tblPr>
              <a:tblGrid>
                <a:gridCol w="450091">
                  <a:extLst>
                    <a:ext uri="{9D8B030D-6E8A-4147-A177-3AD203B41FA5}">
                      <a16:colId xmlns:a16="http://schemas.microsoft.com/office/drawing/2014/main" val="3740218901"/>
                    </a:ext>
                  </a:extLst>
                </a:gridCol>
                <a:gridCol w="2080357">
                  <a:extLst>
                    <a:ext uri="{9D8B030D-6E8A-4147-A177-3AD203B41FA5}">
                      <a16:colId xmlns:a16="http://schemas.microsoft.com/office/drawing/2014/main" val="3827554991"/>
                    </a:ext>
                  </a:extLst>
                </a:gridCol>
                <a:gridCol w="1141035">
                  <a:extLst>
                    <a:ext uri="{9D8B030D-6E8A-4147-A177-3AD203B41FA5}">
                      <a16:colId xmlns:a16="http://schemas.microsoft.com/office/drawing/2014/main" val="1796805921"/>
                    </a:ext>
                  </a:extLst>
                </a:gridCol>
                <a:gridCol w="1363823">
                  <a:extLst>
                    <a:ext uri="{9D8B030D-6E8A-4147-A177-3AD203B41FA5}">
                      <a16:colId xmlns:a16="http://schemas.microsoft.com/office/drawing/2014/main" val="2679310449"/>
                    </a:ext>
                  </a:extLst>
                </a:gridCol>
                <a:gridCol w="926526">
                  <a:extLst>
                    <a:ext uri="{9D8B030D-6E8A-4147-A177-3AD203B41FA5}">
                      <a16:colId xmlns:a16="http://schemas.microsoft.com/office/drawing/2014/main" val="1396146081"/>
                    </a:ext>
                  </a:extLst>
                </a:gridCol>
                <a:gridCol w="877604">
                  <a:extLst>
                    <a:ext uri="{9D8B030D-6E8A-4147-A177-3AD203B41FA5}">
                      <a16:colId xmlns:a16="http://schemas.microsoft.com/office/drawing/2014/main" val="3276051680"/>
                    </a:ext>
                  </a:extLst>
                </a:gridCol>
              </a:tblGrid>
              <a:tr h="209309">
                <a:tc>
                  <a:txBody>
                    <a:bodyPr/>
                    <a:lstStyle/>
                    <a:p>
                      <a:pPr>
                        <a:spcBef>
                          <a:spcPts val="300"/>
                        </a:spcBef>
                        <a:spcAft>
                          <a:spcPts val="300"/>
                        </a:spcAft>
                      </a:pPr>
                      <a:r>
                        <a:rPr lang="en-US" sz="800" u="sng" dirty="0">
                          <a:effectLst/>
                        </a:rPr>
                        <a:t>Step</a:t>
                      </a:r>
                      <a:endParaRPr lang="en-GB" sz="800" dirty="0">
                        <a:effectLst/>
                        <a:latin typeface="Times New Roman" panose="02020603050405020304" pitchFamily="18" charset="0"/>
                        <a:ea typeface="Times New Roman" panose="02020603050405020304" pitchFamily="18" charset="0"/>
                      </a:endParaRPr>
                    </a:p>
                  </a:txBody>
                  <a:tcPr marL="58072" marR="58072" marT="11306" marB="11306"/>
                </a:tc>
                <a:tc>
                  <a:txBody>
                    <a:bodyPr/>
                    <a:lstStyle/>
                    <a:p>
                      <a:pPr>
                        <a:spcBef>
                          <a:spcPts val="300"/>
                        </a:spcBef>
                        <a:spcAft>
                          <a:spcPts val="300"/>
                        </a:spcAft>
                      </a:pPr>
                      <a:r>
                        <a:rPr lang="en-US" sz="800" u="sng" dirty="0">
                          <a:effectLst/>
                        </a:rPr>
                        <a:t>Step Description</a:t>
                      </a:r>
                      <a:endParaRPr lang="en-GB" sz="800" dirty="0">
                        <a:effectLst/>
                        <a:latin typeface="Times New Roman" panose="02020603050405020304" pitchFamily="18" charset="0"/>
                        <a:ea typeface="Times New Roman" panose="02020603050405020304" pitchFamily="18" charset="0"/>
                      </a:endParaRPr>
                    </a:p>
                  </a:txBody>
                  <a:tcPr marL="58072" marR="58072" marT="11306" marB="11306"/>
                </a:tc>
                <a:tc>
                  <a:txBody>
                    <a:bodyPr/>
                    <a:lstStyle/>
                    <a:p>
                      <a:pPr>
                        <a:spcBef>
                          <a:spcPts val="300"/>
                        </a:spcBef>
                        <a:spcAft>
                          <a:spcPts val="300"/>
                        </a:spcAft>
                      </a:pPr>
                      <a:r>
                        <a:rPr lang="en-US" sz="800" u="sng" dirty="0">
                          <a:effectLst/>
                        </a:rPr>
                        <a:t>Timing</a:t>
                      </a:r>
                      <a:endParaRPr lang="en-GB" sz="800" dirty="0">
                        <a:effectLst/>
                        <a:latin typeface="Times New Roman" panose="02020603050405020304" pitchFamily="18" charset="0"/>
                        <a:ea typeface="Times New Roman" panose="02020603050405020304" pitchFamily="18" charset="0"/>
                      </a:endParaRPr>
                    </a:p>
                  </a:txBody>
                  <a:tcPr marL="58072" marR="58072" marT="11306" marB="11306"/>
                </a:tc>
                <a:tc>
                  <a:txBody>
                    <a:bodyPr/>
                    <a:lstStyle/>
                    <a:p>
                      <a:pPr>
                        <a:spcBef>
                          <a:spcPts val="300"/>
                        </a:spcBef>
                        <a:spcAft>
                          <a:spcPts val="300"/>
                        </a:spcAft>
                      </a:pPr>
                      <a:r>
                        <a:rPr lang="en-US" sz="800" u="sng" dirty="0">
                          <a:effectLst/>
                        </a:rPr>
                        <a:t>Method</a:t>
                      </a:r>
                      <a:endParaRPr lang="en-GB" sz="800" dirty="0">
                        <a:effectLst/>
                        <a:latin typeface="Times New Roman" panose="02020603050405020304" pitchFamily="18" charset="0"/>
                        <a:ea typeface="Times New Roman" panose="02020603050405020304" pitchFamily="18" charset="0"/>
                      </a:endParaRPr>
                    </a:p>
                  </a:txBody>
                  <a:tcPr marL="58072" marR="58072" marT="11306" marB="11306"/>
                </a:tc>
                <a:tc>
                  <a:txBody>
                    <a:bodyPr/>
                    <a:lstStyle/>
                    <a:p>
                      <a:pPr>
                        <a:spcBef>
                          <a:spcPts val="300"/>
                        </a:spcBef>
                        <a:spcAft>
                          <a:spcPts val="300"/>
                        </a:spcAft>
                      </a:pPr>
                      <a:r>
                        <a:rPr lang="en-US" sz="800" u="sng" dirty="0">
                          <a:effectLst/>
                        </a:rPr>
                        <a:t>From / By</a:t>
                      </a:r>
                      <a:endParaRPr lang="en-GB" sz="800" dirty="0">
                        <a:effectLst/>
                        <a:latin typeface="Times New Roman" panose="02020603050405020304" pitchFamily="18" charset="0"/>
                        <a:ea typeface="Times New Roman" panose="02020603050405020304" pitchFamily="18" charset="0"/>
                      </a:endParaRPr>
                    </a:p>
                  </a:txBody>
                  <a:tcPr marL="58072" marR="58072" marT="11306" marB="11306"/>
                </a:tc>
                <a:tc>
                  <a:txBody>
                    <a:bodyPr/>
                    <a:lstStyle/>
                    <a:p>
                      <a:pPr>
                        <a:spcBef>
                          <a:spcPts val="300"/>
                        </a:spcBef>
                        <a:spcAft>
                          <a:spcPts val="300"/>
                        </a:spcAft>
                      </a:pPr>
                      <a:r>
                        <a:rPr lang="en-US" sz="800" u="sng" dirty="0">
                          <a:effectLst/>
                        </a:rPr>
                        <a:t>To</a:t>
                      </a:r>
                      <a:endParaRPr lang="en-GB" sz="800" dirty="0">
                        <a:effectLst/>
                        <a:latin typeface="Times New Roman" panose="02020603050405020304" pitchFamily="18" charset="0"/>
                        <a:ea typeface="Times New Roman" panose="02020603050405020304" pitchFamily="18" charset="0"/>
                      </a:endParaRPr>
                    </a:p>
                  </a:txBody>
                  <a:tcPr marL="58072" marR="58072" marT="11306" marB="11306"/>
                </a:tc>
                <a:extLst>
                  <a:ext uri="{0D108BD9-81ED-4DB2-BD59-A6C34878D82A}">
                    <a16:rowId xmlns:a16="http://schemas.microsoft.com/office/drawing/2014/main" val="1218558175"/>
                  </a:ext>
                </a:extLst>
              </a:tr>
              <a:tr h="677458">
                <a:tc>
                  <a:txBody>
                    <a:bodyPr/>
                    <a:lstStyle/>
                    <a:p>
                      <a:pPr marL="342900" lvl="0" indent="-342900" algn="r">
                        <a:spcBef>
                          <a:spcPts val="300"/>
                        </a:spcBef>
                        <a:spcAft>
                          <a:spcPts val="300"/>
                        </a:spcAft>
                        <a:buClr>
                          <a:srgbClr val="000000"/>
                        </a:buClr>
                        <a:buSzPts val="1000"/>
                        <a:buFont typeface="+mj-lt"/>
                        <a:buAutoNum type="arabicPeriod"/>
                        <a:tabLst>
                          <a:tab pos="232410" algn="l"/>
                        </a:tabLst>
                      </a:pPr>
                      <a:r>
                        <a:rPr lang="en-US"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72" marR="58072" marT="4111" marB="4111"/>
                </a:tc>
                <a:tc>
                  <a:txBody>
                    <a:bodyPr/>
                    <a:lstStyle/>
                    <a:p>
                      <a:pPr marL="17780">
                        <a:spcBef>
                          <a:spcPts val="300"/>
                        </a:spcBef>
                        <a:spcAft>
                          <a:spcPts val="300"/>
                        </a:spcAft>
                      </a:pPr>
                      <a:r>
                        <a:rPr lang="en-US" sz="800" u="sng" dirty="0">
                          <a:effectLst/>
                        </a:rPr>
                        <a:t>Agreement on amount to be collected by Market Operator following identification by Regulatory Authorities of overpayment due to incorrect data submission by Participant.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As required</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Email / Direct Engagement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Regulatory Authorities</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Participant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extLst>
                  <a:ext uri="{0D108BD9-81ED-4DB2-BD59-A6C34878D82A}">
                    <a16:rowId xmlns:a16="http://schemas.microsoft.com/office/drawing/2014/main" val="4232090478"/>
                  </a:ext>
                </a:extLst>
              </a:tr>
              <a:tr h="581592">
                <a:tc>
                  <a:txBody>
                    <a:bodyPr/>
                    <a:lstStyle/>
                    <a:p>
                      <a:pPr marL="342900" lvl="0" indent="-342900" algn="r">
                        <a:spcBef>
                          <a:spcPts val="300"/>
                        </a:spcBef>
                        <a:spcAft>
                          <a:spcPts val="300"/>
                        </a:spcAft>
                        <a:buClr>
                          <a:srgbClr val="000000"/>
                        </a:buClr>
                        <a:buSzPts val="1000"/>
                        <a:buFont typeface="+mj-lt"/>
                        <a:buAutoNum type="arabicPeriod"/>
                        <a:tabLst>
                          <a:tab pos="232410" algn="l"/>
                        </a:tabLst>
                      </a:pPr>
                      <a:r>
                        <a:rPr lang="en-US"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Submit Form for the Collection of Monies to be Repaid by a Participant, as contained in Appendix 2, to the Market Operator requesting the collection of monies.</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As soon as practicable </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Email</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Regulatory Authorities</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Market Operator</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extLst>
                  <a:ext uri="{0D108BD9-81ED-4DB2-BD59-A6C34878D82A}">
                    <a16:rowId xmlns:a16="http://schemas.microsoft.com/office/drawing/2014/main" val="3144020687"/>
                  </a:ext>
                </a:extLst>
              </a:tr>
              <a:tr h="581592">
                <a:tc>
                  <a:txBody>
                    <a:bodyPr/>
                    <a:lstStyle/>
                    <a:p>
                      <a:pPr marL="342900" lvl="0" indent="-342900" algn="r">
                        <a:spcBef>
                          <a:spcPts val="300"/>
                        </a:spcBef>
                        <a:spcAft>
                          <a:spcPts val="300"/>
                        </a:spcAft>
                        <a:buClr>
                          <a:srgbClr val="000000"/>
                        </a:buClr>
                        <a:buSzPts val="1000"/>
                        <a:buFont typeface="+mj-lt"/>
                        <a:buAutoNum type="arabicPeriod"/>
                        <a:tabLst>
                          <a:tab pos="232410" algn="l"/>
                        </a:tabLst>
                      </a:pPr>
                      <a:r>
                        <a:rPr lang="en-US"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Issue of Manual Settlement Document by the Market Operator for the collection of monies. </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Within </a:t>
                      </a:r>
                      <a:r>
                        <a:rPr lang="en-US" sz="800" dirty="0">
                          <a:effectLst/>
                        </a:rPr>
                        <a:t>10</a:t>
                      </a:r>
                      <a:r>
                        <a:rPr lang="en-US" sz="800" u="sng" dirty="0">
                          <a:effectLst/>
                        </a:rPr>
                        <a:t> WD of receipt of Form for the Collection of Monies to be Repaid by a Participant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Email</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Market Operator</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Participant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extLst>
                  <a:ext uri="{0D108BD9-81ED-4DB2-BD59-A6C34878D82A}">
                    <a16:rowId xmlns:a16="http://schemas.microsoft.com/office/drawing/2014/main" val="2558009662"/>
                  </a:ext>
                </a:extLst>
              </a:tr>
              <a:tr h="485725">
                <a:tc>
                  <a:txBody>
                    <a:bodyPr/>
                    <a:lstStyle/>
                    <a:p>
                      <a:pPr marL="342900" lvl="0" indent="-342900" algn="r">
                        <a:spcBef>
                          <a:spcPts val="300"/>
                        </a:spcBef>
                        <a:spcAft>
                          <a:spcPts val="300"/>
                        </a:spcAft>
                        <a:buClr>
                          <a:srgbClr val="000000"/>
                        </a:buClr>
                        <a:buSzPts val="1000"/>
                        <a:buFont typeface="+mj-lt"/>
                        <a:buAutoNum type="arabicPeriod"/>
                        <a:tabLst>
                          <a:tab pos="232410" algn="l"/>
                        </a:tabLst>
                      </a:pPr>
                      <a:r>
                        <a:rPr lang="en-US"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Payment of Manual Settlement Document.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Within 10 WD days of receipt of Manual Settlement Document.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In accordance with Agreed Procedure 17 “Banking and Participant Payments”</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Participant</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tc>
                  <a:txBody>
                    <a:bodyPr/>
                    <a:lstStyle/>
                    <a:p>
                      <a:pPr>
                        <a:spcBef>
                          <a:spcPts val="300"/>
                        </a:spcBef>
                        <a:spcAft>
                          <a:spcPts val="300"/>
                        </a:spcAft>
                      </a:pPr>
                      <a:r>
                        <a:rPr lang="en-US" sz="800" u="sng" dirty="0">
                          <a:effectLst/>
                        </a:rPr>
                        <a:t>Market Operator</a:t>
                      </a:r>
                      <a:endParaRPr lang="en-GB" sz="800" dirty="0">
                        <a:effectLst/>
                        <a:latin typeface="Times New Roman" panose="02020603050405020304" pitchFamily="18" charset="0"/>
                        <a:ea typeface="Times New Roman" panose="02020603050405020304" pitchFamily="18" charset="0"/>
                      </a:endParaRPr>
                    </a:p>
                  </a:txBody>
                  <a:tcPr marL="58072" marR="58072" marT="4111" marB="4111"/>
                </a:tc>
                <a:extLst>
                  <a:ext uri="{0D108BD9-81ED-4DB2-BD59-A6C34878D82A}">
                    <a16:rowId xmlns:a16="http://schemas.microsoft.com/office/drawing/2014/main" val="103250096"/>
                  </a:ext>
                </a:extLst>
              </a:tr>
            </a:tbl>
          </a:graphicData>
        </a:graphic>
      </p:graphicFrame>
    </p:spTree>
    <p:extLst>
      <p:ext uri="{BB962C8B-B14F-4D97-AF65-F5344CB8AC3E}">
        <p14:creationId xmlns:p14="http://schemas.microsoft.com/office/powerpoint/2010/main" val="378860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19E8-38E1-446E-97ED-6DD79D0CBF6F}"/>
              </a:ext>
            </a:extLst>
          </p:cNvPr>
          <p:cNvSpPr>
            <a:spLocks noGrp="1"/>
          </p:cNvSpPr>
          <p:nvPr>
            <p:ph type="title"/>
          </p:nvPr>
        </p:nvSpPr>
        <p:spPr/>
        <p:txBody>
          <a:bodyPr/>
          <a:lstStyle/>
          <a:p>
            <a:r>
              <a:rPr lang="en-GB" dirty="0"/>
              <a:t>Additional Drafting</a:t>
            </a:r>
          </a:p>
        </p:txBody>
      </p:sp>
      <p:sp>
        <p:nvSpPr>
          <p:cNvPr id="3" name="Slide Number Placeholder 2">
            <a:extLst>
              <a:ext uri="{FF2B5EF4-FFF2-40B4-BE49-F238E27FC236}">
                <a16:creationId xmlns:a16="http://schemas.microsoft.com/office/drawing/2014/main" id="{A5E8689D-E2D1-41D1-8689-D7317BE64412}"/>
              </a:ext>
            </a:extLst>
          </p:cNvPr>
          <p:cNvSpPr>
            <a:spLocks noGrp="1"/>
          </p:cNvSpPr>
          <p:nvPr>
            <p:ph type="sldNum" sz="quarter" idx="12"/>
          </p:nvPr>
        </p:nvSpPr>
        <p:spPr/>
        <p:txBody>
          <a:bodyPr/>
          <a:lstStyle/>
          <a:p>
            <a:fld id="{7BE88168-9E77-4074-BAD8-651D5DA5F2FF}" type="slidenum">
              <a:rPr lang="en-US" smtClean="0"/>
              <a:pPr/>
              <a:t>5</a:t>
            </a:fld>
            <a:endParaRPr lang="en-US" dirty="0"/>
          </a:p>
        </p:txBody>
      </p:sp>
      <p:sp>
        <p:nvSpPr>
          <p:cNvPr id="5" name="Text Placeholder 4">
            <a:extLst>
              <a:ext uri="{FF2B5EF4-FFF2-40B4-BE49-F238E27FC236}">
                <a16:creationId xmlns:a16="http://schemas.microsoft.com/office/drawing/2014/main" id="{848E00AB-B36C-4558-B618-A2896A7CBBD5}"/>
              </a:ext>
            </a:extLst>
          </p:cNvPr>
          <p:cNvSpPr>
            <a:spLocks noGrp="1"/>
          </p:cNvSpPr>
          <p:nvPr>
            <p:ph type="body" sz="quarter" idx="19"/>
          </p:nvPr>
        </p:nvSpPr>
        <p:spPr/>
        <p:txBody>
          <a:bodyPr/>
          <a:lstStyle/>
          <a:p>
            <a:pPr marL="0" indent="0">
              <a:buNone/>
            </a:pPr>
            <a:r>
              <a:rPr lang="en-GB" sz="1400" dirty="0">
                <a:solidFill>
                  <a:srgbClr val="F26522"/>
                </a:solidFill>
                <a:latin typeface="+mj-lt"/>
              </a:rPr>
              <a:t>Template for ‘</a:t>
            </a:r>
            <a:r>
              <a:rPr lang="en-GB" sz="1400" i="1" dirty="0">
                <a:solidFill>
                  <a:srgbClr val="F26522"/>
                </a:solidFill>
                <a:latin typeface="+mj-lt"/>
              </a:rPr>
              <a:t>Form for the Collection of Monies to be Repaid by a Participant</a:t>
            </a:r>
            <a:r>
              <a:rPr lang="en-GB" sz="1400" dirty="0">
                <a:solidFill>
                  <a:srgbClr val="F26522"/>
                </a:solidFill>
                <a:latin typeface="+mj-lt"/>
              </a:rPr>
              <a:t>’</a:t>
            </a:r>
          </a:p>
          <a:p>
            <a:pPr marL="0" indent="0">
              <a:buNone/>
            </a:pPr>
            <a:endParaRPr lang="en-GB" b="1" dirty="0"/>
          </a:p>
        </p:txBody>
      </p:sp>
      <p:sp>
        <p:nvSpPr>
          <p:cNvPr id="6" name="Text Placeholder 5">
            <a:extLst>
              <a:ext uri="{FF2B5EF4-FFF2-40B4-BE49-F238E27FC236}">
                <a16:creationId xmlns:a16="http://schemas.microsoft.com/office/drawing/2014/main" id="{14553555-0B20-4AA2-820A-3B0652C21974}"/>
              </a:ext>
            </a:extLst>
          </p:cNvPr>
          <p:cNvSpPr>
            <a:spLocks noGrp="1"/>
          </p:cNvSpPr>
          <p:nvPr>
            <p:ph type="body" sz="quarter" idx="20"/>
          </p:nvPr>
        </p:nvSpPr>
        <p:spPr/>
        <p:txBody>
          <a:bodyPr/>
          <a:lstStyle/>
          <a:p>
            <a:pPr marL="0" indent="0">
              <a:buNone/>
            </a:pPr>
            <a:r>
              <a:rPr lang="en-GB" sz="1400" dirty="0">
                <a:solidFill>
                  <a:srgbClr val="F26522"/>
                </a:solidFill>
                <a:latin typeface="+mj-lt"/>
              </a:rPr>
              <a:t>Minor change to AP17: Banking and Participant Payments, section 2.4.1 ‘Method of Payment’</a:t>
            </a:r>
          </a:p>
          <a:p>
            <a:pPr marL="0" indent="0">
              <a:buNone/>
            </a:pPr>
            <a:endParaRPr lang="en-GB" b="1" dirty="0"/>
          </a:p>
          <a:p>
            <a:pPr marL="177800" lvl="1" indent="0">
              <a:buNone/>
            </a:pPr>
            <a:r>
              <a:rPr lang="en-GB" sz="1100" dirty="0"/>
              <a:t>In relation to payment of Manual Settlement Documents, payments shall be made within 10 Working Days of issuing a Manual Settlement Document.</a:t>
            </a:r>
            <a:endParaRPr lang="en-GB" sz="1100" b="1" dirty="0"/>
          </a:p>
        </p:txBody>
      </p:sp>
      <p:graphicFrame>
        <p:nvGraphicFramePr>
          <p:cNvPr id="9" name="Table 8">
            <a:extLst>
              <a:ext uri="{FF2B5EF4-FFF2-40B4-BE49-F238E27FC236}">
                <a16:creationId xmlns:a16="http://schemas.microsoft.com/office/drawing/2014/main" id="{EFE16713-A072-4DE1-94D5-941C6845459F}"/>
              </a:ext>
            </a:extLst>
          </p:cNvPr>
          <p:cNvGraphicFramePr>
            <a:graphicFrameLocks noGrp="1"/>
          </p:cNvGraphicFramePr>
          <p:nvPr>
            <p:extLst>
              <p:ext uri="{D42A27DB-BD31-4B8C-83A1-F6EECF244321}">
                <p14:modId xmlns:p14="http://schemas.microsoft.com/office/powerpoint/2010/main" val="2810540954"/>
              </p:ext>
            </p:extLst>
          </p:nvPr>
        </p:nvGraphicFramePr>
        <p:xfrm>
          <a:off x="565233" y="1797474"/>
          <a:ext cx="3727419" cy="2167794"/>
        </p:xfrm>
        <a:graphic>
          <a:graphicData uri="http://schemas.openxmlformats.org/drawingml/2006/table">
            <a:tbl>
              <a:tblPr firstRow="1" firstCol="1" lastRow="1" lastCol="1" bandRow="1" bandCol="1"/>
              <a:tblGrid>
                <a:gridCol w="2248801">
                  <a:extLst>
                    <a:ext uri="{9D8B030D-6E8A-4147-A177-3AD203B41FA5}">
                      <a16:colId xmlns:a16="http://schemas.microsoft.com/office/drawing/2014/main" val="2910478299"/>
                    </a:ext>
                  </a:extLst>
                </a:gridCol>
                <a:gridCol w="739309">
                  <a:extLst>
                    <a:ext uri="{9D8B030D-6E8A-4147-A177-3AD203B41FA5}">
                      <a16:colId xmlns:a16="http://schemas.microsoft.com/office/drawing/2014/main" val="156974742"/>
                    </a:ext>
                  </a:extLst>
                </a:gridCol>
                <a:gridCol w="739309">
                  <a:extLst>
                    <a:ext uri="{9D8B030D-6E8A-4147-A177-3AD203B41FA5}">
                      <a16:colId xmlns:a16="http://schemas.microsoft.com/office/drawing/2014/main" val="432343144"/>
                    </a:ext>
                  </a:extLst>
                </a:gridCol>
              </a:tblGrid>
              <a:tr h="523464">
                <a:tc gridSpan="3">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Times New Roman" panose="02020603050405020304" pitchFamily="18" charset="0"/>
                        <a:ea typeface="Times New Roman" panose="02020603050405020304" pitchFamily="18" charset="0"/>
                      </a:endParaRPr>
                    </a:p>
                    <a:p>
                      <a:pPr algn="ctr"/>
                      <a:r>
                        <a:rPr lang="en-IE" sz="9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FORM FOR THE COLLECTION OF MONIES TO BE REPAID BY A PARTICIPANT</a:t>
                      </a:r>
                      <a:endParaRPr lang="en-GB" sz="900" dirty="0">
                        <a:effectLst/>
                        <a:latin typeface="Times New Roman" panose="02020603050405020304" pitchFamily="18" charset="0"/>
                        <a:ea typeface="Times New Roman" panose="02020603050405020304" pitchFamily="18" charset="0"/>
                      </a:endParaRPr>
                    </a:p>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80751289"/>
                  </a:ext>
                </a:extLst>
              </a:tr>
              <a:tr h="274055">
                <a:tc>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Date</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dd/mm/yyyy</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241690747"/>
                  </a:ext>
                </a:extLst>
              </a:tr>
              <a:tr h="274055">
                <a:tc>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RA Reference Number</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25313274"/>
                  </a:ext>
                </a:extLst>
              </a:tr>
              <a:tr h="274055">
                <a:tc>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Participant Name</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31707295"/>
                  </a:ext>
                </a:extLst>
              </a:tr>
              <a:tr h="274055">
                <a:tc>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Unit ID</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13593074"/>
                  </a:ext>
                </a:extLst>
              </a:tr>
              <a:tr h="274055">
                <a:tc>
                  <a:txBody>
                    <a:bodyPr/>
                    <a:lstStyle/>
                    <a:p>
                      <a:pPr algn="ctr"/>
                      <a:r>
                        <a:rPr lang="en-GB" sz="9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Period to which the payment relates</a:t>
                      </a: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900" dirty="0">
                          <a:effectLst/>
                          <a:latin typeface="+mn-lt"/>
                          <a:ea typeface="Times New Roman" panose="02020603050405020304" pitchFamily="18" charset="0"/>
                        </a:rPr>
                        <a:t>dd/mm/yyyy</a:t>
                      </a: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dirty="0">
                          <a:effectLst/>
                          <a:latin typeface="+mn-lt"/>
                          <a:ea typeface="Times New Roman" panose="02020603050405020304" pitchFamily="18" charset="0"/>
                        </a:rPr>
                        <a:t>dd/mm/yyyy</a:t>
                      </a: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699913"/>
                  </a:ext>
                </a:extLst>
              </a:tr>
              <a:tr h="274055">
                <a:tc>
                  <a:txBody>
                    <a:bodyPr/>
                    <a:lstStyle/>
                    <a:p>
                      <a:pPr algn="ctr"/>
                      <a:r>
                        <a:rPr lang="en-IE" sz="9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Amount to be repaid</a:t>
                      </a:r>
                      <a:endParaRPr lang="en-GB" sz="9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IE"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900" dirty="0">
                        <a:effectLst/>
                        <a:latin typeface="Times New Roman" panose="02020603050405020304" pitchFamily="18" charset="0"/>
                        <a:ea typeface="Times New Roman" panose="02020603050405020304" pitchFamily="18" charset="0"/>
                      </a:endParaRPr>
                    </a:p>
                  </a:txBody>
                  <a:tcPr marL="62804" marR="62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72126744"/>
                  </a:ext>
                </a:extLst>
              </a:tr>
            </a:tbl>
          </a:graphicData>
        </a:graphic>
      </p:graphicFrame>
    </p:spTree>
    <p:extLst>
      <p:ext uri="{BB962C8B-B14F-4D97-AF65-F5344CB8AC3E}">
        <p14:creationId xmlns:p14="http://schemas.microsoft.com/office/powerpoint/2010/main" val="1940875800"/>
      </p:ext>
    </p:extLst>
  </p:cSld>
  <p:clrMapOvr>
    <a:masterClrMapping/>
  </p:clrMapOvr>
</p:sld>
</file>

<file path=ppt/theme/theme1.xml><?xml version="1.0" encoding="utf-8"?>
<a:theme xmlns:a="http://schemas.openxmlformats.org/drawingml/2006/main" name="6470_CRU_Powerpoint">
  <a:themeElements>
    <a:clrScheme name="Smurfit Kappa">
      <a:dk1>
        <a:srgbClr val="000000"/>
      </a:dk1>
      <a:lt1>
        <a:srgbClr val="FFFFFF"/>
      </a:lt1>
      <a:dk2>
        <a:srgbClr val="01A1DD"/>
      </a:dk2>
      <a:lt2>
        <a:srgbClr val="FFFFFF"/>
      </a:lt2>
      <a:accent1>
        <a:srgbClr val="01A1DD"/>
      </a:accent1>
      <a:accent2>
        <a:srgbClr val="FDD900"/>
      </a:accent2>
      <a:accent3>
        <a:srgbClr val="727F85"/>
      </a:accent3>
      <a:accent4>
        <a:srgbClr val="CEC3BA"/>
      </a:accent4>
      <a:accent5>
        <a:srgbClr val="199CA6"/>
      </a:accent5>
      <a:accent6>
        <a:srgbClr val="00596F"/>
      </a:accent6>
      <a:hlink>
        <a:srgbClr val="6FC4E8"/>
      </a:hlink>
      <a:folHlink>
        <a:srgbClr val="005589"/>
      </a:folHlink>
    </a:clrScheme>
    <a:fontScheme name="Smurfit Kappa">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spPr>
      <a:bodyPr lIns="108000" tIns="72000" rIns="108000" bIns="108000" rtlCol="0" anchor="t" anchorCtr="0"/>
      <a:lstStyle>
        <a:defPPr algn="l">
          <a:defRPr sz="1200" baseline="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marL="171450" indent="-171450">
          <a:lnSpc>
            <a:spcPct val="90000"/>
          </a:lnSpc>
          <a:spcAft>
            <a:spcPts val="600"/>
          </a:spcAft>
          <a:buClr>
            <a:srgbClr val="01A1DD"/>
          </a:buClr>
          <a:buSzPct val="80000"/>
          <a:buFont typeface="Wingdings 3" panose="05040102010807070707" pitchFamily="18" charset="2"/>
          <a:buChar char="}"/>
          <a:defRPr sz="1200" dirty="0" err="1" smtClean="0"/>
        </a:defPPr>
      </a:lstStyle>
    </a:txDef>
  </a:objectDefaults>
  <a:extraClrSchemeLst/>
  <a:extLst>
    <a:ext uri="{05A4C25C-085E-4340-85A3-A5531E510DB2}">
      <thm15:themeFamily xmlns:thm15="http://schemas.microsoft.com/office/thememl/2012/main" name="Smurfit Kappa template_09 Sep" id="{C454857C-B94E-4842-9CB1-8E06B0F93BF8}" vid="{BCAAB695-2207-49E5-84F4-2B8F68496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6470_CRU_Powerpoint.potx</Template>
  <TotalTime>549</TotalTime>
  <Words>885</Words>
  <Application>Microsoft Office PowerPoint</Application>
  <PresentationFormat>On-screen Show (16:9)</PresentationFormat>
  <Paragraphs>88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Times New Roman</vt:lpstr>
      <vt:lpstr>Wingdings</vt:lpstr>
      <vt:lpstr>Wingdings 3</vt:lpstr>
      <vt:lpstr>6470_CRU_Powerpoint</vt:lpstr>
      <vt:lpstr>Mod_03_22 – ‘Collection of Monies’</vt:lpstr>
      <vt:lpstr>Mod_03_22 – Aims and Approach </vt:lpstr>
      <vt:lpstr>TSC Part B</vt:lpstr>
      <vt:lpstr>Agreed Procedure 15: Settlement and Billing </vt:lpstr>
      <vt:lpstr>Agreed Procedure 15: Settlement and Billing </vt:lpstr>
      <vt:lpstr>Additional Drafting</vt:lpstr>
    </vt:vector>
  </TitlesOfParts>
  <Company>FleishmanHillard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Nienke.Odekerken@smurfitkappa.com</dc:creator>
  <cp:lastModifiedBy>Linnane, Sandra (EXT)</cp:lastModifiedBy>
  <cp:revision>159</cp:revision>
  <dcterms:created xsi:type="dcterms:W3CDTF">2016-07-26T15:41:43Z</dcterms:created>
  <dcterms:modified xsi:type="dcterms:W3CDTF">2022-02-07T13:09:04Z</dcterms:modified>
</cp:coreProperties>
</file>