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9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Mod_05_18 – ASP</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DDA7B647-45DC-48B8-B4CE-6069C3AE1AC4}" type="presOf" srcId="{0892F4D6-8279-418A-8AE9-47AF4E299AA2}" destId="{E48EDA4C-8A74-43CF-ADF1-DB0F43C3695D}" srcOrd="0" destOrd="0" presId="urn:microsoft.com/office/officeart/2005/8/layout/vList2"/>
    <dgm:cxn modelId="{0A0A142B-3645-4C3F-8613-270571C6EB7E}" type="presOf" srcId="{B53502B7-CFD9-4D79-A7B6-A209BE8CBF2D}" destId="{BCBE42DD-E755-40FA-869D-120EE8F7268F}" srcOrd="0" destOrd="0" presId="urn:microsoft.com/office/officeart/2005/8/layout/vList2"/>
    <dgm:cxn modelId="{51914F86-4E43-416A-B46A-B1399E98702B}"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Mod_05_18 – ASP</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52504B2C-27F0-4EAA-80D7-68A583826256}" type="presOf" srcId="{B53502B7-CFD9-4D79-A7B6-A209BE8CBF2D}" destId="{BCBE42DD-E755-40FA-869D-120EE8F7268F}" srcOrd="0" destOrd="0" presId="urn:microsoft.com/office/officeart/2005/8/layout/vList2"/>
    <dgm:cxn modelId="{7548CCED-E3E6-47BE-AC84-0233872C1E85}" type="presOf" srcId="{0892F4D6-8279-418A-8AE9-47AF4E299AA2}" destId="{E48EDA4C-8A74-43CF-ADF1-DB0F43C3695D}" srcOrd="0" destOrd="0" presId="urn:microsoft.com/office/officeart/2005/8/layout/vList2"/>
    <dgm:cxn modelId="{4D2C1A9A-F41B-4E5F-82B8-A052DC11306A}"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Mod_05_18 – ASP</a:t>
          </a:r>
          <a:endParaRPr lang="en-US" sz="2700" kern="1200" dirty="0"/>
        </a:p>
      </dsp:txBody>
      <dsp:txXfrm>
        <a:off x="0" y="1403"/>
        <a:ext cx="8229599" cy="64759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Mod_05_18 – ASP</a:t>
          </a:r>
          <a:endParaRPr lang="en-US" sz="2700" kern="1200" dirty="0"/>
        </a:p>
      </dsp:txBody>
      <dsp:txXfrm>
        <a:off x="0" y="1403"/>
        <a:ext cx="8229599" cy="6475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1193801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1871751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1235705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246723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236338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3337949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1432169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72930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3140362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2666736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3736470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465E3F-CBDC-439D-A90B-CB22954F2028}" type="datetimeFigureOut">
              <a:rPr lang="en-IE" smtClean="0"/>
              <a:pPr/>
              <a:t>16/03/2018</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2043005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 xmlns:p14="http://schemas.microsoft.com/office/powerpoint/2010/main" val="3684941406"/>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fontScale="70000" lnSpcReduction="20000"/>
          </a:bodyPr>
          <a:lstStyle/>
          <a:p>
            <a:r>
              <a:rPr lang="en-IE" dirty="0" smtClean="0"/>
              <a:t>Current Reserve Scarcity Price Curve parameters are:</a:t>
            </a:r>
          </a:p>
          <a:p>
            <a:pPr lvl="1"/>
            <a:r>
              <a:rPr lang="en-IE" dirty="0" smtClean="0"/>
              <a:t>qRSC1 = 0MW, PRSC1 = 3,000€/MWh;</a:t>
            </a:r>
          </a:p>
          <a:p>
            <a:pPr lvl="1"/>
            <a:r>
              <a:rPr lang="en-IE" dirty="0" smtClean="0"/>
              <a:t>qRSC2 = 500MW, PRSC2 = 500€/MWh.</a:t>
            </a:r>
          </a:p>
          <a:p>
            <a:r>
              <a:rPr lang="en-IE" dirty="0" smtClean="0"/>
              <a:t>Reserve Scarcity Price is calculated by linear interpolation when reserve provision is less than the requirement, otherwise it is set equal to the Price Floor to prevent it from influencing the rest of the process;</a:t>
            </a:r>
          </a:p>
          <a:p>
            <a:r>
              <a:rPr lang="en-IE" dirty="0" smtClean="0"/>
              <a:t>However this does not cover two scenarios:</a:t>
            </a:r>
          </a:p>
          <a:p>
            <a:pPr lvl="1"/>
            <a:r>
              <a:rPr lang="en-IE" dirty="0" smtClean="0"/>
              <a:t>When the Short Term Reserve Quantity (</a:t>
            </a:r>
            <a:r>
              <a:rPr lang="en-IE" dirty="0" err="1" smtClean="0"/>
              <a:t>qSTR</a:t>
            </a:r>
            <a:r>
              <a:rPr lang="en-IE" dirty="0" smtClean="0"/>
              <a:t>) of provision is greater than the last quantity in the scarcity curve parameters (qRSC2 = 500MW under current parameters);</a:t>
            </a:r>
          </a:p>
          <a:p>
            <a:pPr lvl="1"/>
            <a:r>
              <a:rPr lang="en-IE" dirty="0" smtClean="0"/>
              <a:t>When </a:t>
            </a:r>
            <a:r>
              <a:rPr lang="en-IE" dirty="0" err="1" smtClean="0"/>
              <a:t>qSTR</a:t>
            </a:r>
            <a:r>
              <a:rPr lang="en-IE" dirty="0" smtClean="0"/>
              <a:t> is equal to zero.</a:t>
            </a:r>
          </a:p>
          <a:p>
            <a:r>
              <a:rPr lang="en-IE" dirty="0" smtClean="0"/>
              <a:t>While it is generally understood that Reserve Scarcity Prices would not be calculated outside the bounds of the parameters, and that Full Administered Scarcity Pricing should apply once reserve provision is depleted, this is ambiguous in the current TSC drafting</a:t>
            </a:r>
            <a:r>
              <a:rPr lang="en-IE" dirty="0"/>
              <a:t>.</a:t>
            </a:r>
            <a:endParaRPr lang="en-IE" dirty="0" smtClean="0"/>
          </a:p>
        </p:txBody>
      </p:sp>
    </p:spTree>
    <p:extLst>
      <p:ext uri="{BB962C8B-B14F-4D97-AF65-F5344CB8AC3E}">
        <p14:creationId xmlns="" xmlns:p14="http://schemas.microsoft.com/office/powerpoint/2010/main" val="34541453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 xmlns:p14="http://schemas.microsoft.com/office/powerpoint/2010/main" val="3747732115"/>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a:bodyPr>
          <a:lstStyle/>
          <a:p>
            <a:r>
              <a:rPr lang="en-IE" dirty="0"/>
              <a:t>This proposal intends to make it </a:t>
            </a:r>
            <a:r>
              <a:rPr lang="en-IE" dirty="0" smtClean="0"/>
              <a:t>unambiguous:</a:t>
            </a:r>
          </a:p>
          <a:p>
            <a:pPr lvl="1"/>
            <a:r>
              <a:rPr lang="en-IE" dirty="0" smtClean="0"/>
              <a:t>A </a:t>
            </a:r>
            <a:r>
              <a:rPr lang="en-IE" dirty="0"/>
              <a:t>value is only calculated if </a:t>
            </a:r>
            <a:r>
              <a:rPr lang="en-IE" dirty="0" err="1"/>
              <a:t>qSTR</a:t>
            </a:r>
            <a:r>
              <a:rPr lang="en-IE" dirty="0"/>
              <a:t> is within the bounds of the parameters </a:t>
            </a:r>
            <a:r>
              <a:rPr lang="en-IE" dirty="0" smtClean="0"/>
              <a:t>with an additional check if </a:t>
            </a:r>
            <a:r>
              <a:rPr lang="en-IE" dirty="0" err="1" smtClean="0"/>
              <a:t>qSTR</a:t>
            </a:r>
            <a:r>
              <a:rPr lang="en-IE" dirty="0" smtClean="0"/>
              <a:t> </a:t>
            </a:r>
            <a:r>
              <a:rPr lang="en-IE" dirty="0"/>
              <a:t>&lt;= final </a:t>
            </a:r>
            <a:r>
              <a:rPr lang="en-IE" dirty="0" err="1"/>
              <a:t>qRSC</a:t>
            </a:r>
            <a:r>
              <a:rPr lang="en-IE" dirty="0"/>
              <a:t>, at the moment </a:t>
            </a:r>
            <a:r>
              <a:rPr lang="en-IE" dirty="0" smtClean="0"/>
              <a:t>500MW, in order to calculate a Reserve Scarcity Price;</a:t>
            </a:r>
          </a:p>
          <a:p>
            <a:pPr lvl="1"/>
            <a:r>
              <a:rPr lang="en-IE" dirty="0" smtClean="0"/>
              <a:t>Including the </a:t>
            </a:r>
            <a:r>
              <a:rPr lang="en-IE" dirty="0"/>
              <a:t>first </a:t>
            </a:r>
            <a:r>
              <a:rPr lang="en-IE" dirty="0" err="1"/>
              <a:t>qRSC</a:t>
            </a:r>
            <a:r>
              <a:rPr lang="en-IE" dirty="0"/>
              <a:t> (at the moment 0MW)</a:t>
            </a:r>
            <a:r>
              <a:rPr lang="en-IE" dirty="0" smtClean="0"/>
              <a:t> </a:t>
            </a:r>
            <a:r>
              <a:rPr lang="en-IE" dirty="0"/>
              <a:t>within the bounds of </a:t>
            </a:r>
            <a:r>
              <a:rPr lang="en-IE" dirty="0" smtClean="0"/>
              <a:t>what the value of </a:t>
            </a:r>
            <a:r>
              <a:rPr lang="en-IE" dirty="0" err="1" smtClean="0"/>
              <a:t>qSTR</a:t>
            </a:r>
            <a:r>
              <a:rPr lang="en-IE" dirty="0" smtClean="0"/>
              <a:t> can equal in calculating a Reserve Scarcity Price;</a:t>
            </a:r>
          </a:p>
          <a:p>
            <a:pPr lvl="1"/>
            <a:r>
              <a:rPr lang="en-IE" dirty="0" smtClean="0"/>
              <a:t>Otherwise </a:t>
            </a:r>
            <a:r>
              <a:rPr lang="en-IE" dirty="0"/>
              <a:t>Price Floor will be the result.</a:t>
            </a:r>
          </a:p>
        </p:txBody>
      </p:sp>
    </p:spTree>
    <p:extLst>
      <p:ext uri="{BB962C8B-B14F-4D97-AF65-F5344CB8AC3E}">
        <p14:creationId xmlns="" xmlns:p14="http://schemas.microsoft.com/office/powerpoint/2010/main" val="3117535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romMMT xmlns="f69c7b9a-bbed-41f8-b24c-bbeb71979adf">true</FromMMT>
    <MMTID xmlns="f69c7b9a-bbed-41f8-b24c-bbeb71979adf">1820</MMTID>
    <ModID xmlns="bd8dd43f-48f8-46ce-9b8d-78f402b7750b">741</ModID>
  </documentManagement>
</p:properties>
</file>

<file path=customXml/itemProps1.xml><?xml version="1.0" encoding="utf-8"?>
<ds:datastoreItem xmlns:ds="http://schemas.openxmlformats.org/officeDocument/2006/customXml" ds:itemID="{2D1D330A-B3C1-440A-9E84-891E9E8FFE91}"/>
</file>

<file path=customXml/itemProps2.xml><?xml version="1.0" encoding="utf-8"?>
<ds:datastoreItem xmlns:ds="http://schemas.openxmlformats.org/officeDocument/2006/customXml" ds:itemID="{AB4AC65F-A074-428E-875C-4626B800FEE9}"/>
</file>

<file path=customXml/itemProps3.xml><?xml version="1.0" encoding="utf-8"?>
<ds:datastoreItem xmlns:ds="http://schemas.openxmlformats.org/officeDocument/2006/customXml" ds:itemID="{191172F2-1EA4-4301-8685-E7D60F03989B}"/>
</file>

<file path=docProps/app.xml><?xml version="1.0" encoding="utf-8"?>
<Properties xmlns="http://schemas.openxmlformats.org/officeDocument/2006/extended-properties" xmlns:vt="http://schemas.openxmlformats.org/officeDocument/2006/docPropsVTypes">
  <TotalTime>1020</TotalTime>
  <Words>243</Words>
  <Application>Microsoft Office PowerPoint</Application>
  <PresentationFormat>On-screen Show (4:3)</PresentationFormat>
  <Paragraphs>14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EirGrid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Kerin, Martin</dc:creator>
  <cp:lastModifiedBy>eblair</cp:lastModifiedBy>
  <cp:revision>33</cp:revision>
  <dcterms:created xsi:type="dcterms:W3CDTF">2018-01-29T17:04:13Z</dcterms:created>
  <dcterms:modified xsi:type="dcterms:W3CDTF">2018-03-16T11:37:42Z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3" name="File Category">
    <vt:lpwstr/>
  </property>
  <property fmtid="{D5CDD505-2E9C-101B-9397-08002B2CF9AE}" pid="4" name="Document Owner">
    <vt:lpwstr>Kerin, Martin103</vt:lpwstr>
  </property>
  <property fmtid="{D5CDD505-2E9C-101B-9397-08002B2CF9AE}" pid="5" name="iab7cdb7554d4997ae876b11632fa575">
    <vt:lpwstr/>
  </property>
  <property fmtid="{D5CDD505-2E9C-101B-9397-08002B2CF9AE}" pid="9" name="Doc Type">
    <vt:lpwstr>MJK</vt:lpwstr>
  </property>
  <property fmtid="{D5CDD505-2E9C-101B-9397-08002B2CF9AE}" pid="10" name="Copy to Website Date">
    <vt:lpwstr>2018-03-16T11:38:00+00:00</vt:lpwstr>
  </property>
  <property fmtid="{D5CDD505-2E9C-101B-9397-08002B2CF9AE}" pid="11" name="Copy Status">
    <vt:lpwstr>Success!</vt:lpwstr>
  </property>
  <property fmtid="{D5CDD505-2E9C-101B-9397-08002B2CF9AE}" pid="12" name="Copy to Website">
    <vt:lpwstr>true</vt:lpwstr>
  </property>
  <property fmtid="{D5CDD505-2E9C-101B-9397-08002B2CF9AE}" pid="13" name="Mod ID">
    <vt:lpwstr>1079</vt:lpwstr>
  </property>
  <property fmtid="{D5CDD505-2E9C-101B-9397-08002B2CF9AE}" pid="14" name="Year of Modification Proposal">
    <vt:lpwstr>2018</vt:lpwstr>
  </property>
  <property fmtid="{D5CDD505-2E9C-101B-9397-08002B2CF9AE}" pid="15" name="Document Type">
    <vt:lpwstr>Slides</vt:lpwstr>
  </property>
  <property fmtid="{D5CDD505-2E9C-101B-9397-08002B2CF9AE}" pid="17" name="_CopySource">
    <vt:lpwstr>Mod_05_18 Presentation.pptx</vt:lpwstr>
  </property>
  <property fmtid="{D5CDD505-2E9C-101B-9397-08002B2CF9AE}" pid="18" name="Order">
    <vt:r8>380400</vt:r8>
  </property>
</Properties>
</file>