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9" r:id="rId3"/>
    <p:sldId id="261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EE08F-200D-426F-AC64-3A49EC1DF019}" v="10" dt="2022-08-31T15:26:37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3A8AF-11A9-464C-86B5-7369FBB7E77E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0CB9D-145B-48CB-B21D-8D3ADFC07C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25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C993-C0AB-7145-A5E3-AB377573BF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6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DC993-C0AB-7145-A5E3-AB377573BF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8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E522-B05A-4558-AE71-C014FF68B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FFBFA-7F87-482D-96D1-8794466EC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145F6-4C9D-4A63-A553-73769EB6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677-01EF-4E69-AC39-85F50A0C8D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AB1FF-4552-4EDA-9BAF-D0C7EAEC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1E2B7-E581-4593-8510-4171FAAC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E212-582A-4778-B012-9EFFDDC8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53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B211-0D6C-4F3E-8E39-F3C58241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5BFB6-9AA2-4F83-BB75-BBF9A0C08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5DDB5-F519-4984-B9BD-BD05203B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677-01EF-4E69-AC39-85F50A0C8D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26F62-900A-4AF7-9B04-EA3BC17AE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CD414-7A45-447F-9A96-97F4364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E212-582A-4778-B012-9EFFDDC8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3A014D-6D07-4E61-BFD0-537F335D7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7E641-2474-40CB-A83C-D235318C6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CD1F9-2CFC-4246-B644-4397EADF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677-01EF-4E69-AC39-85F50A0C8D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7BD3D-EC45-42D3-A03A-C76D567F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FB3E-9DE5-43FE-B000-E41012B2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E212-582A-4778-B012-9EFFDDC8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4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833544-C045-3445-BDC7-338B99AD10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857"/>
            <a:ext cx="12188952" cy="6856286"/>
          </a:xfrm>
          <a:prstGeom prst="rect">
            <a:avLst/>
          </a:prstGeom>
        </p:spPr>
      </p:pic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8D902FFE-DD08-0B44-963F-5F53EB64AE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2892432"/>
            <a:ext cx="2732948" cy="885025"/>
          </a:xfrm>
        </p:spPr>
        <p:txBody>
          <a:bodyPr>
            <a:normAutofit/>
          </a:bodyPr>
          <a:lstStyle>
            <a:lvl1pPr marL="0" indent="0">
              <a:buNone/>
              <a:defRPr sz="1725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01DB577E-D8DE-1646-B847-1B5949877E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861048"/>
            <a:ext cx="2732948" cy="885025"/>
          </a:xfrm>
        </p:spPr>
        <p:txBody>
          <a:bodyPr>
            <a:normAutofit/>
          </a:bodyPr>
          <a:lstStyle>
            <a:lvl1pPr marL="0" indent="0">
              <a:buNone/>
              <a:defRPr sz="1725">
                <a:solidFill>
                  <a:srgbClr val="425563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C9CF447C-B798-3E40-9F4B-F36D75C059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818" y="736232"/>
            <a:ext cx="3042937" cy="690931"/>
          </a:xfrm>
        </p:spPr>
        <p:txBody>
          <a:bodyPr>
            <a:noAutofit/>
          </a:bodyPr>
          <a:lstStyle>
            <a:lvl1pPr marL="0" indent="0">
              <a:buNone/>
              <a:defRPr sz="345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LONGER HEADINGS </a:t>
            </a:r>
            <a:endParaRPr lang="en-GB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2EB75C9-BBA6-6341-8B36-B5182F3C76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818" y="1653375"/>
            <a:ext cx="3042937" cy="865188"/>
          </a:xfrm>
        </p:spPr>
        <p:txBody>
          <a:bodyPr>
            <a:normAutofit/>
          </a:bodyPr>
          <a:lstStyle>
            <a:lvl1pPr marL="0" indent="0">
              <a:buNone/>
              <a:defRPr sz="345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b="1"/>
              <a:t>SHOULD USE THIS LAYOUT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754D6D-330B-D246-B806-5970BB3A14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3889" y="5751258"/>
            <a:ext cx="2789099" cy="6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05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F499182-B1CD-4399-99FD-7B1CA914F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365125"/>
            <a:ext cx="10363199" cy="859536"/>
          </a:xfrm>
        </p:spPr>
        <p:txBody>
          <a:bodyPr>
            <a:normAutofit/>
          </a:bodyPr>
          <a:lstStyle>
            <a:lvl1pPr>
              <a:defRPr sz="3300" cap="all" baseline="0"/>
            </a:lvl1pPr>
          </a:lstStyle>
          <a:p>
            <a:r>
              <a:rPr lang="en-US"/>
              <a:t>TITLE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BA41D3-BDCC-46E6-B500-FB0937C2CD1E}"/>
              </a:ext>
            </a:extLst>
          </p:cNvPr>
          <p:cNvGrpSpPr/>
          <p:nvPr userDrawn="1"/>
        </p:nvGrpSpPr>
        <p:grpSpPr>
          <a:xfrm>
            <a:off x="828678" y="628651"/>
            <a:ext cx="51435" cy="289727"/>
            <a:chOff x="1117600" y="762000"/>
            <a:chExt cx="76200" cy="9144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DDD51D2-EB56-49D1-9406-563617B465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93800" y="762000"/>
              <a:ext cx="0" cy="91440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385C63-85D6-44E7-8243-B2561774D1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7600" y="762000"/>
              <a:ext cx="0" cy="9144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2BC5FD-12C9-4DB8-994F-49466D7DAD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1622576"/>
            <a:ext cx="10363200" cy="4266010"/>
          </a:xfrm>
        </p:spPr>
        <p:txBody>
          <a:bodyPr>
            <a:normAutofit/>
          </a:bodyPr>
          <a:lstStyle>
            <a:lvl1pPr marL="228594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1950">
                <a:solidFill>
                  <a:srgbClr val="000000"/>
                </a:solidFill>
              </a:defRPr>
            </a:lvl1pPr>
            <a:lvl2pPr marL="685783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1950">
                <a:solidFill>
                  <a:srgbClr val="000000"/>
                </a:solidFill>
              </a:defRPr>
            </a:lvl2pPr>
            <a:lvl3pPr marL="1142972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1950">
                <a:solidFill>
                  <a:srgbClr val="000000"/>
                </a:solidFill>
              </a:defRPr>
            </a:lvl3pPr>
            <a:lvl4pPr marL="1600160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1950">
                <a:solidFill>
                  <a:srgbClr val="000000"/>
                </a:solidFill>
              </a:defRPr>
            </a:lvl4pPr>
            <a:lvl5pPr marL="2057348" indent="-228594">
              <a:buClr>
                <a:schemeClr val="accent1"/>
              </a:buClr>
              <a:buFont typeface="Arial" panose="020B0604020202020204" pitchFamily="34" charset="0"/>
              <a:buChar char="•"/>
              <a:defRPr sz="195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4DF6D8-2F0C-CA4E-84BA-9207C46DCF18}"/>
              </a:ext>
            </a:extLst>
          </p:cNvPr>
          <p:cNvCxnSpPr>
            <a:cxnSpLocks/>
          </p:cNvCxnSpPr>
          <p:nvPr userDrawn="1"/>
        </p:nvCxnSpPr>
        <p:spPr>
          <a:xfrm>
            <a:off x="907101" y="6129300"/>
            <a:ext cx="103734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33A063F-CC17-4346-9578-86E635ECBD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2444" y="6343666"/>
            <a:ext cx="1334943" cy="30430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A17BC3E-0B62-A04A-B6E6-AC6AF2DB0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247" y="633412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Document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F4D7C01-DC2D-6540-99B2-4D5E282B9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179" y="6334125"/>
            <a:ext cx="3588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FC62D0-A2F2-4BF8-8DAC-E86C11000E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15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9E54-E612-42D5-B434-AE164130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4DBD4-75DE-4C1F-AC40-8CF09E2F3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8CCD-62C2-4A98-897F-2709E3AB8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677-01EF-4E69-AC39-85F50A0C8D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BD73C-85E7-4308-B51D-310C31EB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FABBF-A7C1-4D70-AE69-2F7B08E6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E212-582A-4778-B012-9EFFDDC8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0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F750-0384-406A-A700-69965EA3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DB789-215F-4FBD-B097-D8DDEC3C0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AEA7F-71D5-4935-8E02-672598C47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677-01EF-4E69-AC39-85F50A0C8D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C8E7F-E298-47BA-8EE1-FCD1DF37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D7ED-EE90-4644-8C4A-ADA614DC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E212-582A-4778-B012-9EFFDDC8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93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C6D1-05D3-4FB5-8155-9565B479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811F3-5694-40E5-A598-70B5FA480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52F69-B1A7-405D-A899-9035B62EC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CF599-C5CC-4619-9928-F146A37D2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677-01EF-4E69-AC39-85F50A0C8D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1A682-3609-41F1-8405-B0EEFBF7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7268C-4A10-492F-A1B8-C86648CD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E212-582A-4778-B012-9EFFDDC8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6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7BE-A646-4ACB-B348-0FDF4747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8808E-96DA-4EBB-891A-57E8912FD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3C074-CD77-4E5A-A014-FEFA9078C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88205-01CE-4BF5-8DEE-E7BD815D45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66BA5-E496-4A8C-A6EC-51849C1ED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290006-D090-4B04-B656-568AF3FA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677-01EF-4E69-AC39-85F50A0C8D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F596E-0A71-42BA-85F4-8D0D687A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F6CEE-6065-4343-8BE9-8FC57815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E212-582A-4778-B012-9EFFDDC8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1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DBDA-E56E-4B0E-A4FD-C5196DB1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E7395-3D12-4CCC-B4B5-235F0CEE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677-01EF-4E69-AC39-85F50A0C8D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0D803-F049-4F66-9B52-366DAE6C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0E617-0A4D-49D8-998C-161003AE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E212-582A-4778-B012-9EFFDDC8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2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10E05-353E-4A81-8317-72C9C333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677-01EF-4E69-AC39-85F50A0C8D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AFDC95-41C3-497D-AF78-21EB025A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DDC70-48E8-4A1E-8157-DD6CE6D1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E212-582A-4778-B012-9EFFDDC8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47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FD3E-209C-44C9-9F67-34B93764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7AE27-B9BE-4D9B-B7CA-E20660F6B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D7074-F481-43F1-9B69-FA7D87233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D7745-E12F-43E5-8DEB-856709ED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677-01EF-4E69-AC39-85F50A0C8D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D6A7D-969A-40D0-9A83-DEE29039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B4F9A-DA3D-4050-ACB7-F2FE2981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E212-582A-4778-B012-9EFFDDC8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2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4EFB7-4748-41CA-8960-19E5DED2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0FA241-AFB0-427B-A822-16EA201CF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49F0B-752B-44AA-86E3-BA508F31C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24DAF-5B59-4726-B1BF-87679BCC4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B677-01EF-4E69-AC39-85F50A0C8D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C54AF-6F1A-4D04-8BEA-4C2174F7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99020-368B-472A-A244-2A4EC169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E212-582A-4778-B012-9EFFDDC8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31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93FDE-6DB8-47C2-A1B3-60428F82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87500-8889-48F5-86B4-9A72F3A61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82E49-23DB-4918-89CC-81087D5FA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B677-01EF-4E69-AC39-85F50A0C8DB9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8EA19-20AA-4A23-B2CF-741D05EE2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F3624-C8A1-42E4-B99B-72DE2D3F1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4E212-582A-4778-B012-9EFFDDC8E9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5D8DE-6C9B-4EC5-BB6D-7DEB3A0D05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768" y="1131903"/>
            <a:ext cx="4751783" cy="1140305"/>
          </a:xfrm>
        </p:spPr>
        <p:txBody>
          <a:bodyPr>
            <a:normAutofit/>
          </a:bodyPr>
          <a:lstStyle/>
          <a:p>
            <a:pPr algn="ctr"/>
            <a:r>
              <a:rPr lang="en-IE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Mod_06_22 </a:t>
            </a:r>
          </a:p>
          <a:p>
            <a:pPr algn="ctr"/>
            <a:r>
              <a:rPr lang="en-IE" sz="1800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Housekeeping Alignment Modification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GB" sz="2250" dirty="0"/>
          </a:p>
        </p:txBody>
      </p:sp>
    </p:spTree>
    <p:extLst>
      <p:ext uri="{BB962C8B-B14F-4D97-AF65-F5344CB8AC3E}">
        <p14:creationId xmlns:p14="http://schemas.microsoft.com/office/powerpoint/2010/main" val="97606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2FDA-E8ED-48AA-8194-E9E03C6C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of this proposed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B3BB1-50C2-48BE-9C2C-164D358B6B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0" y="1422576"/>
            <a:ext cx="10363200" cy="4902546"/>
          </a:xfrm>
        </p:spPr>
        <p:txBody>
          <a:bodyPr>
            <a:normAutofit/>
          </a:bodyPr>
          <a:lstStyle/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en-IE" sz="16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Mod_06_22 </a:t>
            </a:r>
            <a:r>
              <a:rPr lang="en-GB" sz="1600" dirty="0">
                <a:solidFill>
                  <a:srgbClr val="0D0D0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objectives</a:t>
            </a:r>
          </a:p>
          <a:p>
            <a:pPr marL="800089" lvl="1" indent="-342900" algn="just">
              <a:buFont typeface="Symbol" panose="05050102010706020507" pitchFamily="18" charset="2"/>
              <a:buChar char=""/>
            </a:pPr>
            <a:r>
              <a:rPr lang="en-GB" sz="16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MOD Aims to address system action repricing during periods an ener</a:t>
            </a:r>
            <a:r>
              <a:rPr lang="en-GB" sz="1600" dirty="0">
                <a:solidFill>
                  <a:srgbClr val="0D0D0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gy action has not been taken on the same side of the NIV Stack.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089" lvl="1" indent="-342900" algn="just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 aims to prevent Non Energy Actions populating cashout price setting.</a:t>
            </a:r>
          </a:p>
          <a:p>
            <a:pPr marL="800089" lvl="1" indent="-342900" algn="just">
              <a:buFont typeface="Symbol" panose="05050102010706020507" pitchFamily="18" charset="2"/>
              <a:buChar char=""/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Addresses structural flaws associated with high volume system Interconnector actions within the relatively small ISEM balancing market. </a:t>
            </a:r>
          </a:p>
          <a:p>
            <a:pPr marL="800089" lvl="1" indent="-342900" algn="just">
              <a:buFont typeface="Symbol" panose="05050102010706020507" pitchFamily="18" charset="2"/>
              <a:buChar char=""/>
            </a:pP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large physical volume behind IC actions make NIV tagging ineffectual, 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creating a high risk </a:t>
            </a: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System IC actions to inappropriately set Cashout prices </a:t>
            </a:r>
            <a:r>
              <a:rPr lang="en-AU" sz="1600" dirty="0"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A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was experienced in July 2022 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8C2D0-11DA-4165-848B-37D79F576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FC62D0-A2F2-4BF8-8DAC-E86C11000EC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53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2FDA-E8ED-48AA-8194-E9E03C6C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 between Mod 01_20 and Mod 02_21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8C2D0-11DA-4165-848B-37D79F576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FC62D0-A2F2-4BF8-8DAC-E86C11000EC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6">
            <a:extLst>
              <a:ext uri="{FF2B5EF4-FFF2-40B4-BE49-F238E27FC236}">
                <a16:creationId xmlns:a16="http://schemas.microsoft.com/office/drawing/2014/main" id="{7DF171F9-0085-CE41-688D-C55C1E6E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8" y="1071592"/>
            <a:ext cx="11155644" cy="531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F1572C-A258-F359-9BFB-3D1AFAC0D0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703500" y="4004911"/>
            <a:ext cx="5089108" cy="2121112"/>
          </a:xfrm>
        </p:spPr>
        <p:txBody>
          <a:bodyPr>
            <a:normAutofit fontScale="62500" lnSpcReduction="20000"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Over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800MW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actions taken over EWIC at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€839/MWh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no system offers. The bid stack was around 100MW (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full PAR stack consisted of this IC action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Pre-Mod 01_20: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IC action would have been repriced to the highest priced energy bid or offer (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€173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</a:rPr>
              <a:t>hich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would have set cash-out)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PMEA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was set to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PCEILING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 €11.5k, the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IC action kept its price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this set cash-out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BOA’s stacks below are relevant for one 5-minute period but the same thing happened in 19 of 24 five minute periods in the 2 hours when the RO was called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is a material risk during W-22</a:t>
            </a:r>
            <a:endParaRPr lang="en-GB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5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E7EC-111E-4F2D-21EB-0B3BB2FC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9A395-1E72-CF6C-057B-B446980C5C1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 fontAlgn="auto" hangingPunct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action of this mod is to use the same drafting as Mod 01_20, but to redefine the case where the Marginal Energy Action for each Imbalance Pricing Period is calculated using the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PSTRm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rather than the PCAP (the Market Price Cap):</a:t>
            </a:r>
          </a:p>
          <a:p>
            <a:pPr algn="just" fontAlgn="auto" hangingPunct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auto" hangingPunct="1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E.3.4.2 For each Imbalance Pricing Period, φ, the Market Operator shall calculate the Marginal Energy Action Price 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PMEAφ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) as follows:</a:t>
            </a:r>
          </a:p>
          <a:p>
            <a:pPr lvl="1" algn="just" hangingPunct="0"/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𝐼𝑓 𝑄𝑁𝐼𝑉𝜑 &gt; 0 𝑎𝑛𝑑 𝑡ℎ𝑒𝑟𝑒 𝑎𝑟𝑒 𝑛𝑜 𝑃𝐵𝑂𝑢𝑘𝜑 𝑖𝑛 𝑡ℎ𝑒 𝑠𝑎𝑚𝑒 𝑑𝑖𝑟𝑒𝑐𝑡𝑖𝑜𝑛 𝑎𝑠 𝑡ℎ𝑒 𝑁𝐼𝑉 𝑤ℎ𝑒𝑟𝑒 𝐹𝐼𝑃𝑢𝑘𝜑 = 1, </a:t>
            </a:r>
          </a:p>
          <a:p>
            <a:pPr marL="457189" lvl="1" indent="0" algn="just" hangingPunct="0">
              <a:buNone/>
            </a:pP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𝑃𝑀𝐸𝐴𝜑 = </a:t>
            </a:r>
            <a:r>
              <a:rPr lang="en-GB" sz="1600" strike="sngStrike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PCAP</a:t>
            </a:r>
            <a:r>
              <a:rPr lang="en-GB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PSTRm</a:t>
            </a:r>
            <a:r>
              <a:rPr lang="en-GB" sz="1600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;</a:t>
            </a:r>
          </a:p>
          <a:p>
            <a:pPr lvl="1" algn="just" hangingPunct="0"/>
            <a:r>
              <a:rPr lang="en-GB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Where </a:t>
            </a:r>
            <a:r>
              <a:rPr lang="en-GB" sz="1600" dirty="0" err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PSTRm</a:t>
            </a:r>
            <a:r>
              <a:rPr lang="en-GB" sz="1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is the Strike Price for Month, m, which contains Imbalance Settlement Period, γ</a:t>
            </a:r>
          </a:p>
          <a:p>
            <a:pPr lvl="1" algn="just" hangingPunct="0"/>
            <a:endParaRPr lang="en-GB" sz="16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outcome of this modification is to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ensure that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cashout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continues to be unaffected by IC actions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 is expected by Mod 02_21</a:t>
            </a:r>
          </a:p>
          <a:p>
            <a:pPr algn="just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Only targets the use of PCAP in cases of system/non-energy actions, and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not on price formation or depressing of true price.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10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EFB1-25AD-526F-8517-0B20D97E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40ED6-E4C4-DD1D-BE51-F53DF84F4B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I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 a solution here be to split out the logic for replacement pricing during the PAR stage. To my mind this would be:</a:t>
            </a:r>
          </a:p>
          <a:p>
            <a:pPr marL="0" indent="0">
              <a:buNone/>
            </a:pP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I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all actions not relating to an SO-SO trade: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7200"/>
            <a:r>
              <a:rPr lang="en-I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Replacement price for an INC is min (PMEA, PBO)</a:t>
            </a:r>
          </a:p>
          <a:p>
            <a:pPr indent="0">
              <a:buNone/>
            </a:pP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I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all actions relating to an SO-SO trade:</a:t>
            </a:r>
          </a:p>
          <a:p>
            <a:pPr indent="457200"/>
            <a:r>
              <a:rPr lang="en-IE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Replacement price for an INC is min (PMEA, PBO, PSTR)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45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481</Words>
  <Application>Microsoft Office PowerPoint</Application>
  <PresentationFormat>Widescreen</PresentationFormat>
  <Paragraphs>36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Context of this proposed change</vt:lpstr>
      <vt:lpstr>Interaction between Mod 01_20 and Mod 02_21</vt:lpstr>
      <vt:lpstr>Proposed change</vt:lpstr>
      <vt:lpstr>Alternative proposal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Feldmann, Stacy</dc:creator>
  <cp:lastModifiedBy>Linnane, Sandra</cp:lastModifiedBy>
  <cp:revision>3</cp:revision>
  <dcterms:created xsi:type="dcterms:W3CDTF">2022-06-10T08:29:28Z</dcterms:created>
  <dcterms:modified xsi:type="dcterms:W3CDTF">2022-10-19T10:36:09Z</dcterms:modified>
</cp:coreProperties>
</file>