
<file path=[Content_Types].xml><?xml version="1.0" encoding="utf-8"?>
<Types xmlns="http://schemas.openxmlformats.org/package/2006/content-types">
  <Override PartName="/ppt/diagrams/drawing2.xml" ContentType="application/vnd.ms-office.drawingml.diagramDrawing+xml"/>
  <Override PartName="/customXml/itemProps1.xml" ContentType="application/vnd.openxmlformats-officedocument.customXmlProperties+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15.xml" ContentType="application/vnd.openxmlformats-officedocument.drawingml.diagramStyle+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drawing14.xml" ContentType="application/vnd.ms-office.drawingml.diagramDrawing+xml"/>
  <Override PartName="/ppt/diagrams/layout1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91" r:id="rId5"/>
    <p:sldId id="292" r:id="rId6"/>
    <p:sldId id="275" r:id="rId7"/>
    <p:sldId id="263" r:id="rId8"/>
    <p:sldId id="264" r:id="rId9"/>
    <p:sldId id="260" r:id="rId10"/>
    <p:sldId id="261" r:id="rId11"/>
    <p:sldId id="262" r:id="rId12"/>
    <p:sldId id="265" r:id="rId13"/>
    <p:sldId id="268" r:id="rId14"/>
    <p:sldId id="269" r:id="rId15"/>
    <p:sldId id="270" r:id="rId16"/>
    <p:sldId id="273" r:id="rId17"/>
    <p:sldId id="274"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5572A3E3-82B4-47FB-AA70-291F91744FF6}" type="presOf" srcId="{B53502B7-CFD9-4D79-A7B6-A209BE8CBF2D}" destId="{BCBE42DD-E755-40FA-869D-120EE8F7268F}" srcOrd="0" destOrd="0" presId="urn:microsoft.com/office/officeart/2005/8/layout/vList2"/>
    <dgm:cxn modelId="{C682ECC1-29B0-4595-8590-B03431A121AF}" type="presOf" srcId="{0892F4D6-8279-418A-8AE9-47AF4E299AA2}" destId="{E48EDA4C-8A74-43CF-ADF1-DB0F43C3695D}" srcOrd="0" destOrd="0" presId="urn:microsoft.com/office/officeart/2005/8/layout/vList2"/>
    <dgm:cxn modelId="{7BE62F6D-0EC8-41AC-9001-1EBE5BAEE45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3 (2/3)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FCEB3E0A-279D-45EE-BBDD-52042F38E544}" type="presOf" srcId="{0892F4D6-8279-418A-8AE9-47AF4E299AA2}" destId="{E48EDA4C-8A74-43CF-ADF1-DB0F43C3695D}" srcOrd="0" destOrd="0" presId="urn:microsoft.com/office/officeart/2005/8/layout/vList2"/>
    <dgm:cxn modelId="{A91CF6AE-2010-4B41-BB4E-FBF2CF48E81B}" type="presOf" srcId="{B53502B7-CFD9-4D79-A7B6-A209BE8CBF2D}" destId="{BCBE42DD-E755-40FA-869D-120EE8F7268F}" srcOrd="0" destOrd="0" presId="urn:microsoft.com/office/officeart/2005/8/layout/vList2"/>
    <dgm:cxn modelId="{7DCED122-C379-49DA-98E9-23217DA8FF8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3 (3/3)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C4C89C9-A837-4370-AAC9-ADB23B226F3A}" type="presOf" srcId="{B53502B7-CFD9-4D79-A7B6-A209BE8CBF2D}" destId="{BCBE42DD-E755-40FA-869D-120EE8F7268F}" srcOrd="0" destOrd="0" presId="urn:microsoft.com/office/officeart/2005/8/layout/vList2"/>
    <dgm:cxn modelId="{5D03FDD5-D378-467D-9C99-F6605C739527}" type="presOf" srcId="{0892F4D6-8279-418A-8AE9-47AF4E299AA2}" destId="{E48EDA4C-8A74-43CF-ADF1-DB0F43C3695D}" srcOrd="0" destOrd="0" presId="urn:microsoft.com/office/officeart/2005/8/layout/vList2"/>
    <dgm:cxn modelId="{346A368D-6239-4212-B33E-AF701286159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4 (1/3)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95B36080-23B2-4A46-B603-34CB4F6A2DE1}" type="presOf" srcId="{B53502B7-CFD9-4D79-A7B6-A209BE8CBF2D}" destId="{BCBE42DD-E755-40FA-869D-120EE8F7268F}" srcOrd="0" destOrd="0" presId="urn:microsoft.com/office/officeart/2005/8/layout/vList2"/>
    <dgm:cxn modelId="{B51D662D-A337-4926-A638-C6C82FEBE780}" type="presOf" srcId="{0892F4D6-8279-418A-8AE9-47AF4E299AA2}" destId="{E48EDA4C-8A74-43CF-ADF1-DB0F43C3695D}" srcOrd="0" destOrd="0" presId="urn:microsoft.com/office/officeart/2005/8/layout/vList2"/>
    <dgm:cxn modelId="{D3FE6449-62A6-4E2F-841E-B1D0388D30C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4 (2/3)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765640B-70EB-4F82-8321-205955638E2B}" type="presOf" srcId="{0892F4D6-8279-418A-8AE9-47AF4E299AA2}" destId="{E48EDA4C-8A74-43CF-ADF1-DB0F43C3695D}" srcOrd="0" destOrd="0" presId="urn:microsoft.com/office/officeart/2005/8/layout/vList2"/>
    <dgm:cxn modelId="{0C6851B3-47E5-46A2-AF1A-F52210244FB1}" type="presOf" srcId="{B53502B7-CFD9-4D79-A7B6-A209BE8CBF2D}" destId="{BCBE42DD-E755-40FA-869D-120EE8F7268F}" srcOrd="0" destOrd="0" presId="urn:microsoft.com/office/officeart/2005/8/layout/vList2"/>
    <dgm:cxn modelId="{E20E9D87-DED6-407B-BF99-ABADB40A00F0}"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4 (3/3)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CFECD52-8F42-4983-A433-034028DF3239}" type="presOf" srcId="{0892F4D6-8279-418A-8AE9-47AF4E299AA2}" destId="{E48EDA4C-8A74-43CF-ADF1-DB0F43C3695D}" srcOrd="0" destOrd="0" presId="urn:microsoft.com/office/officeart/2005/8/layout/vList2"/>
    <dgm:cxn modelId="{DAFAA109-030A-4D52-9356-39219CE6AB5A}" type="presOf" srcId="{B53502B7-CFD9-4D79-A7B6-A209BE8CBF2D}" destId="{BCBE42DD-E755-40FA-869D-120EE8F7268F}" srcOrd="0" destOrd="0" presId="urn:microsoft.com/office/officeart/2005/8/layout/vList2"/>
    <dgm:cxn modelId="{BBEE0F5D-B6CC-4F70-B845-2F2DEA414F49}"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Mod_08_18 – TPAR</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64D60E2-10FD-42A9-BDFF-E0908413AB75}" type="presOf" srcId="{0892F4D6-8279-418A-8AE9-47AF4E299AA2}" destId="{E48EDA4C-8A74-43CF-ADF1-DB0F43C3695D}" srcOrd="0" destOrd="0" presId="urn:microsoft.com/office/officeart/2005/8/layout/vList2"/>
    <dgm:cxn modelId="{8D0FB783-DB18-46EF-9654-2EE804D5C9AB}" type="presOf" srcId="{B53502B7-CFD9-4D79-A7B6-A209BE8CBF2D}" destId="{BCBE42DD-E755-40FA-869D-120EE8F7268F}" srcOrd="0" destOrd="0" presId="urn:microsoft.com/office/officeart/2005/8/layout/vList2"/>
    <dgm:cxn modelId="{6B035766-E07D-4C26-B74D-CCDFF06D38C8}"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97B0FF2-1B4E-4302-ADF9-F91A6407F51C}" type="presOf" srcId="{B53502B7-CFD9-4D79-A7B6-A209BE8CBF2D}" destId="{BCBE42DD-E755-40FA-869D-120EE8F7268F}" srcOrd="0" destOrd="0" presId="urn:microsoft.com/office/officeart/2005/8/layout/vList2"/>
    <dgm:cxn modelId="{953FF535-336A-4828-AE03-99530098CA38}" type="presOf" srcId="{0892F4D6-8279-418A-8AE9-47AF4E299AA2}" destId="{E48EDA4C-8A74-43CF-ADF1-DB0F43C3695D}" srcOrd="0" destOrd="0" presId="urn:microsoft.com/office/officeart/2005/8/layout/vList2"/>
    <dgm:cxn modelId="{8CE069C3-66A1-4E29-9140-2EFFD1A5982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1 (1/3)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BFE6403B-BC93-40C1-BAEE-2BC58C5597B5}" type="presOf" srcId="{0892F4D6-8279-418A-8AE9-47AF4E299AA2}" destId="{E48EDA4C-8A74-43CF-ADF1-DB0F43C3695D}" srcOrd="0" destOrd="0" presId="urn:microsoft.com/office/officeart/2005/8/layout/vList2"/>
    <dgm:cxn modelId="{ADF3882A-2634-4116-8757-B4E5994A2420}" type="presOf" srcId="{B53502B7-CFD9-4D79-A7B6-A209BE8CBF2D}" destId="{BCBE42DD-E755-40FA-869D-120EE8F7268F}" srcOrd="0" destOrd="0" presId="urn:microsoft.com/office/officeart/2005/8/layout/vList2"/>
    <dgm:cxn modelId="{761E4AE5-4F7C-4937-AFC5-3BDAC7A81A33}"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1 (2/3)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1B4DD74F-7453-443B-AF37-E568A6B531D8}" type="presOf" srcId="{B53502B7-CFD9-4D79-A7B6-A209BE8CBF2D}" destId="{BCBE42DD-E755-40FA-869D-120EE8F7268F}" srcOrd="0" destOrd="0" presId="urn:microsoft.com/office/officeart/2005/8/layout/vList2"/>
    <dgm:cxn modelId="{4E5947E2-0533-4A8B-9391-7ADBF0CED466}" type="presOf" srcId="{0892F4D6-8279-418A-8AE9-47AF4E299AA2}" destId="{E48EDA4C-8A74-43CF-ADF1-DB0F43C3695D}" srcOrd="0" destOrd="0" presId="urn:microsoft.com/office/officeart/2005/8/layout/vList2"/>
    <dgm:cxn modelId="{91DA05DB-3B6E-4E6A-B9E8-BC4591760492}"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1 (3/3)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CB96E02-2F32-441D-9C62-3B93B87F1729}" type="presOf" srcId="{B53502B7-CFD9-4D79-A7B6-A209BE8CBF2D}" destId="{BCBE42DD-E755-40FA-869D-120EE8F7268F}" srcOrd="0" destOrd="0" presId="urn:microsoft.com/office/officeart/2005/8/layout/vList2"/>
    <dgm:cxn modelId="{C463466B-7353-4600-8836-EA1C5DEA48B7}" type="presOf" srcId="{0892F4D6-8279-418A-8AE9-47AF4E299AA2}" destId="{E48EDA4C-8A74-43CF-ADF1-DB0F43C3695D}" srcOrd="0" destOrd="0" presId="urn:microsoft.com/office/officeart/2005/8/layout/vList2"/>
    <dgm:cxn modelId="{E3E6F0E2-4BE9-4743-95DD-8ACDDB9D9EC6}"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2 (1/3)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31C2CD7A-6687-4B77-BEC8-FE833969B587}" type="presOf" srcId="{0892F4D6-8279-418A-8AE9-47AF4E299AA2}" destId="{E48EDA4C-8A74-43CF-ADF1-DB0F43C3695D}" srcOrd="0" destOrd="0" presId="urn:microsoft.com/office/officeart/2005/8/layout/vList2"/>
    <dgm:cxn modelId="{B8015CA7-9206-4D9C-8B24-2B421257A688}" type="presOf" srcId="{B53502B7-CFD9-4D79-A7B6-A209BE8CBF2D}" destId="{BCBE42DD-E755-40FA-869D-120EE8F7268F}" srcOrd="0" destOrd="0" presId="urn:microsoft.com/office/officeart/2005/8/layout/vList2"/>
    <dgm:cxn modelId="{0808477F-07BB-44D8-91F9-7D9E8F9BBA8D}"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2 (2/3)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26C15EA1-2AF1-406D-BBCF-67B9C952E7C9}" type="presOf" srcId="{B53502B7-CFD9-4D79-A7B6-A209BE8CBF2D}" destId="{BCBE42DD-E755-40FA-869D-120EE8F7268F}" srcOrd="0" destOrd="0" presId="urn:microsoft.com/office/officeart/2005/8/layout/vList2"/>
    <dgm:cxn modelId="{B8563805-1E86-4CFE-8F3C-FF35428ADE7E}" type="presOf" srcId="{0892F4D6-8279-418A-8AE9-47AF4E299AA2}" destId="{E48EDA4C-8A74-43CF-ADF1-DB0F43C3695D}" srcOrd="0" destOrd="0" presId="urn:microsoft.com/office/officeart/2005/8/layout/vList2"/>
    <dgm:cxn modelId="{BD984C81-46AD-4526-98A3-A78F2770D96A}"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2 (3/3)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4EF12A70-22ED-42DE-ABD7-66C0BBF2A7FB}" type="presOf" srcId="{0892F4D6-8279-418A-8AE9-47AF4E299AA2}" destId="{E48EDA4C-8A74-43CF-ADF1-DB0F43C3695D}" srcOrd="0" destOrd="0" presId="urn:microsoft.com/office/officeart/2005/8/layout/vList2"/>
    <dgm:cxn modelId="{4EF0E575-210F-42EB-8DFD-9C8D3BC5C2A9}" type="presOf" srcId="{B53502B7-CFD9-4D79-A7B6-A209BE8CBF2D}" destId="{BCBE42DD-E755-40FA-869D-120EE8F7268F}" srcOrd="0" destOrd="0" presId="urn:microsoft.com/office/officeart/2005/8/layout/vList2"/>
    <dgm:cxn modelId="{DF0D4BE9-A213-4CBC-AE63-4F511A513043}"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892F4D6-8279-418A-8AE9-47AF4E299AA2}" type="doc">
      <dgm:prSet loTypeId="urn:microsoft.com/office/officeart/2005/8/layout/vList2" loCatId="list" qsTypeId="urn:microsoft.com/office/officeart/2005/8/quickstyle/simple1#1" qsCatId="simple" csTypeId="urn:microsoft.com/office/officeart/2005/8/colors/accent1_2#1" csCatId="accent1" phldr="1"/>
      <dgm:spPr/>
      <dgm:t>
        <a:bodyPr/>
        <a:lstStyle/>
        <a:p>
          <a:endParaRPr lang="en-US"/>
        </a:p>
      </dgm:t>
    </dgm:pt>
    <dgm:pt modelId="{B53502B7-CFD9-4D79-A7B6-A209BE8CBF2D}">
      <dgm:prSet/>
      <dgm:spPr/>
      <dgm:t>
        <a:bodyPr/>
        <a:lstStyle/>
        <a:p>
          <a:pPr rtl="0"/>
          <a:r>
            <a:rPr lang="en-IE" dirty="0" smtClean="0"/>
            <a:t>Mod_07_18 – Variable b – Example 3 (1/3)</a:t>
          </a:r>
          <a:endParaRPr lang="en-US" dirty="0"/>
        </a:p>
      </dgm:t>
    </dgm:pt>
    <dgm:pt modelId="{A2045A31-7D50-4EC7-A496-4FB444941F00}" type="parTrans" cxnId="{BAE352BB-8646-4521-9667-4637C6E72F35}">
      <dgm:prSet/>
      <dgm:spPr/>
      <dgm:t>
        <a:bodyPr/>
        <a:lstStyle/>
        <a:p>
          <a:endParaRPr lang="en-US"/>
        </a:p>
      </dgm:t>
    </dgm:pt>
    <dgm:pt modelId="{D34407FC-6F72-487A-85DD-8DA938FCE5A3}" type="sibTrans" cxnId="{BAE352BB-8646-4521-9667-4637C6E72F35}">
      <dgm:prSet/>
      <dgm:spPr/>
      <dgm:t>
        <a:bodyPr/>
        <a:lstStyle/>
        <a:p>
          <a:endParaRPr lang="en-US"/>
        </a:p>
      </dgm:t>
    </dgm:pt>
    <dgm:pt modelId="{E48EDA4C-8A74-43CF-ADF1-DB0F43C3695D}" type="pres">
      <dgm:prSet presAssocID="{0892F4D6-8279-418A-8AE9-47AF4E299AA2}" presName="linear" presStyleCnt="0">
        <dgm:presLayoutVars>
          <dgm:animLvl val="lvl"/>
          <dgm:resizeHandles val="exact"/>
        </dgm:presLayoutVars>
      </dgm:prSet>
      <dgm:spPr/>
      <dgm:t>
        <a:bodyPr/>
        <a:lstStyle/>
        <a:p>
          <a:endParaRPr lang="en-US"/>
        </a:p>
      </dgm:t>
    </dgm:pt>
    <dgm:pt modelId="{BCBE42DD-E755-40FA-869D-120EE8F7268F}" type="pres">
      <dgm:prSet presAssocID="{B53502B7-CFD9-4D79-A7B6-A209BE8CBF2D}" presName="parentText" presStyleLbl="node1" presStyleIdx="0" presStyleCnt="1" custLinFactNeighborY="1535">
        <dgm:presLayoutVars>
          <dgm:chMax val="0"/>
          <dgm:bulletEnabled val="1"/>
        </dgm:presLayoutVars>
      </dgm:prSet>
      <dgm:spPr/>
      <dgm:t>
        <a:bodyPr/>
        <a:lstStyle/>
        <a:p>
          <a:endParaRPr lang="en-US"/>
        </a:p>
      </dgm:t>
    </dgm:pt>
  </dgm:ptLst>
  <dgm:cxnLst>
    <dgm:cxn modelId="{BAE352BB-8646-4521-9667-4637C6E72F35}" srcId="{0892F4D6-8279-418A-8AE9-47AF4E299AA2}" destId="{B53502B7-CFD9-4D79-A7B6-A209BE8CBF2D}" srcOrd="0" destOrd="0" parTransId="{A2045A31-7D50-4EC7-A496-4FB444941F00}" sibTransId="{D34407FC-6F72-487A-85DD-8DA938FCE5A3}"/>
    <dgm:cxn modelId="{C0AFE987-2072-4A8C-9372-AAF7AAEE07F6}" type="presOf" srcId="{B53502B7-CFD9-4D79-A7B6-A209BE8CBF2D}" destId="{BCBE42DD-E755-40FA-869D-120EE8F7268F}" srcOrd="0" destOrd="0" presId="urn:microsoft.com/office/officeart/2005/8/layout/vList2"/>
    <dgm:cxn modelId="{C1956B3C-7404-48A7-91C0-1DBBD512AE4F}" type="presOf" srcId="{0892F4D6-8279-418A-8AE9-47AF4E299AA2}" destId="{E48EDA4C-8A74-43CF-ADF1-DB0F43C3695D}" srcOrd="0" destOrd="0" presId="urn:microsoft.com/office/officeart/2005/8/layout/vList2"/>
    <dgm:cxn modelId="{3AB622A0-D0B4-4B89-B5B6-A0FCFE39AC5F}" type="presParOf" srcId="{E48EDA4C-8A74-43CF-ADF1-DB0F43C3695D}" destId="{BCBE42DD-E755-40FA-869D-120EE8F7268F}"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a:t>
          </a:r>
          <a:endParaRPr lang="en-US" sz="2700" kern="1200" dirty="0"/>
        </a:p>
      </dsp:txBody>
      <dsp:txXfrm>
        <a:off x="0" y="1403"/>
        <a:ext cx="8229599" cy="64759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a:t>
          </a:r>
          <a:endParaRPr lang="en-US" sz="2700" kern="1200" dirty="0"/>
        </a:p>
      </dsp:txBody>
      <dsp:txXfrm>
        <a:off x="0" y="1403"/>
        <a:ext cx="8229599" cy="647595"/>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1 (1/3)</a:t>
          </a:r>
          <a:endParaRPr lang="en-US" sz="2700" kern="1200" dirty="0"/>
        </a:p>
      </dsp:txBody>
      <dsp:txXfrm>
        <a:off x="0" y="1403"/>
        <a:ext cx="8229599" cy="647595"/>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1 (2/3)</a:t>
          </a:r>
          <a:endParaRPr lang="en-US" sz="2700" kern="1200" dirty="0"/>
        </a:p>
      </dsp:txBody>
      <dsp:txXfrm>
        <a:off x="0" y="1403"/>
        <a:ext cx="8229599" cy="647595"/>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1 (3/3)</a:t>
          </a:r>
          <a:endParaRPr lang="en-US" sz="2700" kern="1200" dirty="0"/>
        </a:p>
      </dsp:txBody>
      <dsp:txXfrm>
        <a:off x="0" y="1403"/>
        <a:ext cx="8229599" cy="6475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2 (1/3)</a:t>
          </a:r>
          <a:endParaRPr lang="en-US" sz="2700" kern="1200" dirty="0"/>
        </a:p>
      </dsp:txBody>
      <dsp:txXfrm>
        <a:off x="0" y="1403"/>
        <a:ext cx="8229599" cy="6475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2 (2/3)</a:t>
          </a:r>
          <a:endParaRPr lang="en-US" sz="2700" kern="1200" dirty="0"/>
        </a:p>
      </dsp:txBody>
      <dsp:txXfrm>
        <a:off x="0" y="1403"/>
        <a:ext cx="8229599" cy="64759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CBE42DD-E755-40FA-869D-120EE8F7268F}">
      <dsp:nvSpPr>
        <dsp:cNvPr id="0" name=""/>
        <dsp:cNvSpPr/>
      </dsp:nvSpPr>
      <dsp:spPr>
        <a:xfrm>
          <a:off x="0" y="1403"/>
          <a:ext cx="8229599" cy="6475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IE" sz="2700" kern="1200" dirty="0" smtClean="0"/>
            <a:t>Mod_07_18 – Variable b – Example 2 (3/3)</a:t>
          </a:r>
          <a:endParaRPr lang="en-US" sz="2700" kern="1200" dirty="0"/>
        </a:p>
      </dsp:txBody>
      <dsp:txXfrm>
        <a:off x="0" y="1403"/>
        <a:ext cx="8229599" cy="647595"/>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193801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87175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235705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4672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36338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337949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143216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72930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14036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666736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465E3F-CBDC-439D-A90B-CB22954F2028}" type="datetimeFigureOut">
              <a:rPr lang="en-IE" smtClean="0"/>
              <a:pPr/>
              <a:t>16/03/2018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3736470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465E3F-CBDC-439D-A90B-CB22954F2028}" type="datetimeFigureOut">
              <a:rPr lang="en-IE" smtClean="0"/>
              <a:pPr/>
              <a:t>16/03/2018</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6EAE66-DD26-42FB-8C8E-4E7109C56947}" type="slidenum">
              <a:rPr lang="en-IE" smtClean="0"/>
              <a:pPr/>
              <a:t>‹#›</a:t>
            </a:fld>
            <a:endParaRPr lang="en-IE"/>
          </a:p>
        </p:txBody>
      </p:sp>
    </p:spTree>
    <p:extLst>
      <p:ext uri="{BB962C8B-B14F-4D97-AF65-F5344CB8AC3E}">
        <p14:creationId xmlns="" xmlns:p14="http://schemas.microsoft.com/office/powerpoint/2010/main" val="2043005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4.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4.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4.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 xmlns:p14="http://schemas.microsoft.com/office/powerpoint/2010/main" val="243020682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55000" lnSpcReduction="20000"/>
          </a:bodyPr>
          <a:lstStyle/>
          <a:p>
            <a:r>
              <a:rPr lang="en-IE" dirty="0"/>
              <a:t>The formulas used to calculate </a:t>
            </a:r>
            <a:r>
              <a:rPr lang="en-IE" dirty="0" smtClean="0"/>
              <a:t>NIV and PAR tags </a:t>
            </a:r>
            <a:r>
              <a:rPr lang="en-IE" dirty="0"/>
              <a:t>rely on determining values for b (the rank of a particular action) and beta (the proportion of that action) needed in order to satisfy the </a:t>
            </a:r>
            <a:r>
              <a:rPr lang="en-IE" dirty="0" smtClean="0"/>
              <a:t>equation</a:t>
            </a:r>
            <a:r>
              <a:rPr lang="en-IE" dirty="0"/>
              <a:t>;</a:t>
            </a:r>
            <a:endParaRPr lang="en-IE" dirty="0" smtClean="0"/>
          </a:p>
          <a:p>
            <a:r>
              <a:rPr lang="en-IE" dirty="0" smtClean="0"/>
              <a:t>The </a:t>
            </a:r>
            <a:r>
              <a:rPr lang="en-IE" dirty="0"/>
              <a:t>proposals allow variable b to have a wider range so that they can account for situations where the entirety of the first Accepted Bid or last Accepted Offer needs to be untagged (from 1 &lt;= b &lt;= N to 0 &lt;= b &lt;= N+1</a:t>
            </a:r>
            <a:r>
              <a:rPr lang="en-IE" dirty="0" smtClean="0"/>
              <a:t>):</a:t>
            </a:r>
          </a:p>
          <a:p>
            <a:pPr lvl="1"/>
            <a:r>
              <a:rPr lang="en-IE" dirty="0" smtClean="0"/>
              <a:t>Normally for other BOAs which need to be wholly untagged this can be </a:t>
            </a:r>
            <a:r>
              <a:rPr lang="en-IE" dirty="0"/>
              <a:t>satisfied by having b be the action before or after the one which needs to be entirely untagged, with an associated value for beta of </a:t>
            </a:r>
            <a:r>
              <a:rPr lang="en-IE" dirty="0" smtClean="0"/>
              <a:t>zero;</a:t>
            </a:r>
          </a:p>
          <a:p>
            <a:pPr lvl="1"/>
            <a:r>
              <a:rPr lang="en-IE" dirty="0" smtClean="0"/>
              <a:t>However under the current wording this was not possible to have happen for when the first Accepted Bid or last Accepted Offer needs to be wholly untagged: </a:t>
            </a:r>
            <a:r>
              <a:rPr lang="en-IE" dirty="0"/>
              <a:t>to be correct </a:t>
            </a:r>
            <a:r>
              <a:rPr lang="en-IE" dirty="0" smtClean="0"/>
              <a:t>this would require b = 0 or b = N+1 with a value of zero for beta, or else having b = 1 or b = N with a value of one for beta;</a:t>
            </a:r>
          </a:p>
          <a:p>
            <a:pPr lvl="1"/>
            <a:r>
              <a:rPr lang="en-IE" dirty="0" smtClean="0"/>
              <a:t>The approach of changing the allowed values for b was chosen, rather than the approach of letting beta equal to one, because if beta can equal one then in the other situations where a BOA needs to be wholly untagged there would be multiple solutions possible, where for example b = 5 and beta = 1 would be an equally valid result as b = 6 and beta = 0 but with different outcomes in terms of which BOAs are tagged.</a:t>
            </a:r>
          </a:p>
          <a:p>
            <a:r>
              <a:rPr lang="en-IE" dirty="0"/>
              <a:t>The value of beta in these situations is also explicitly stated to ensure there is no possibility of multiple solutions being mathematically valid, even if they would not have an impact on the </a:t>
            </a:r>
            <a:r>
              <a:rPr lang="en-IE" dirty="0" smtClean="0"/>
              <a:t>results;</a:t>
            </a:r>
            <a:endParaRPr lang="en-IE" dirty="0"/>
          </a:p>
          <a:p>
            <a:r>
              <a:rPr lang="en-IE" dirty="0" smtClean="0"/>
              <a:t>The </a:t>
            </a:r>
            <a:r>
              <a:rPr lang="en-IE" dirty="0"/>
              <a:t>language for the bounds of the values for b and beta was also changed to “in the range” to make it explicit that the bounds previously stated in </a:t>
            </a:r>
            <a:r>
              <a:rPr lang="en-IE" dirty="0" smtClean="0"/>
              <a:t>parentheses were </a:t>
            </a:r>
            <a:r>
              <a:rPr lang="en-IE" dirty="0"/>
              <a:t>being defined as the allowed </a:t>
            </a:r>
            <a:r>
              <a:rPr lang="en-IE" dirty="0" smtClean="0"/>
              <a:t>range, rather than it just being implied as the </a:t>
            </a:r>
            <a:r>
              <a:rPr lang="en-IE" dirty="0"/>
              <a:t>range of the value for b and </a:t>
            </a:r>
            <a:r>
              <a:rPr lang="en-IE" dirty="0" smtClean="0"/>
              <a:t>beta.</a:t>
            </a:r>
          </a:p>
        </p:txBody>
      </p:sp>
    </p:spTree>
    <p:extLst>
      <p:ext uri="{BB962C8B-B14F-4D97-AF65-F5344CB8AC3E}">
        <p14:creationId xmlns="" xmlns:p14="http://schemas.microsoft.com/office/powerpoint/2010/main" val="29586174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a:t>
            </a:r>
            <a:r>
              <a:rPr lang="en-IE" sz="1800" b="1" dirty="0" smtClean="0"/>
              <a:t>PCAP</a:t>
            </a:r>
            <a:endParaRPr lang="en-IE" sz="1800" b="1" dirty="0"/>
          </a:p>
          <a:p>
            <a:pPr lvl="1"/>
            <a:r>
              <a:rPr lang="en-IE" sz="1800" b="1" dirty="0" smtClean="0"/>
              <a:t>QAO</a:t>
            </a:r>
            <a:r>
              <a:rPr lang="en-IE" sz="1800" b="1" baseline="-25000" dirty="0" smtClean="0"/>
              <a:t>u3φ</a:t>
            </a:r>
            <a:r>
              <a:rPr lang="en-IE" sz="1800" b="1" dirty="0" smtClean="0"/>
              <a:t> </a:t>
            </a:r>
            <a:r>
              <a:rPr lang="en-IE" sz="1800" dirty="0"/>
              <a:t>=</a:t>
            </a:r>
            <a:r>
              <a:rPr lang="en-IE" sz="1800" b="1" dirty="0"/>
              <a:t> </a:t>
            </a:r>
            <a:r>
              <a:rPr lang="en-IE" sz="1800" b="1" dirty="0" smtClean="0"/>
              <a:t>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300</a:t>
            </a:r>
          </a:p>
          <a:p>
            <a:pPr lvl="1"/>
            <a:r>
              <a:rPr lang="en-IE" sz="1800" b="1" dirty="0"/>
              <a:t>b </a:t>
            </a:r>
            <a:r>
              <a:rPr lang="en-IE" sz="1800" dirty="0"/>
              <a:t>=</a:t>
            </a:r>
            <a:r>
              <a:rPr lang="en-IE" sz="1800" b="1" dirty="0"/>
              <a:t> 4, β </a:t>
            </a:r>
            <a:r>
              <a:rPr lang="en-IE" sz="1800" dirty="0"/>
              <a:t>=</a:t>
            </a:r>
            <a:r>
              <a:rPr lang="en-IE" sz="1800" b="1" dirty="0"/>
              <a:t> 0 (same as b </a:t>
            </a:r>
            <a:r>
              <a:rPr lang="en-IE" sz="1800" dirty="0"/>
              <a:t>=</a:t>
            </a:r>
            <a:r>
              <a:rPr lang="en-IE" sz="1800" b="1" dirty="0"/>
              <a:t> 3, β </a:t>
            </a:r>
            <a:r>
              <a:rPr lang="en-IE" sz="1800" dirty="0"/>
              <a:t>=</a:t>
            </a:r>
            <a:r>
              <a:rPr lang="en-IE" sz="1800" b="1" dirty="0"/>
              <a:t> 1)</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2466160281"/>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PMEA=PCAP</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3</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2</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1</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QRTAG</a:t>
                      </a:r>
                      <a:r>
                        <a:rPr lang="en-IE" sz="1100" b="0" i="0" u="none" strike="noStrike" dirty="0">
                          <a:solidFill>
                            <a:srgbClr val="000000"/>
                          </a:solidFill>
                          <a:effectLst/>
                          <a:latin typeface="Calibri"/>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296647169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
        <p:nvSpPr>
          <p:cNvPr id="10" name="Curved Right Arrow 9"/>
          <p:cNvSpPr/>
          <p:nvPr/>
        </p:nvSpPr>
        <p:spPr>
          <a:xfrm rot="10800000">
            <a:off x="7818120" y="2996952"/>
            <a:ext cx="518160" cy="20627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 xmlns:p14="http://schemas.microsoft.com/office/powerpoint/2010/main" val="17303255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a:t>
            </a:r>
            <a:r>
              <a:rPr lang="en-IE" sz="1800" b="1" dirty="0" smtClean="0"/>
              <a:t>PCAP</a:t>
            </a:r>
            <a:endParaRPr lang="en-IE" sz="1800" b="1" dirty="0"/>
          </a:p>
          <a:p>
            <a:pPr lvl="1"/>
            <a:r>
              <a:rPr lang="en-IE" sz="1800" b="1" dirty="0" smtClean="0"/>
              <a:t>QAO</a:t>
            </a:r>
            <a:r>
              <a:rPr lang="en-IE" sz="1800" b="1" baseline="-25000" dirty="0" smtClean="0"/>
              <a:t>u3φ</a:t>
            </a:r>
            <a:r>
              <a:rPr lang="en-IE" sz="1800" b="1" dirty="0" smtClean="0"/>
              <a:t> </a:t>
            </a:r>
            <a:r>
              <a:rPr lang="en-IE" sz="1800" dirty="0"/>
              <a:t>=</a:t>
            </a:r>
            <a:r>
              <a:rPr lang="en-IE" sz="1800" b="1" dirty="0"/>
              <a:t> </a:t>
            </a:r>
            <a:r>
              <a:rPr lang="en-IE" sz="1800" b="1" dirty="0" smtClean="0"/>
              <a:t>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300</a:t>
            </a:r>
          </a:p>
          <a:p>
            <a:pPr lvl="1"/>
            <a:r>
              <a:rPr lang="en-IE" sz="1800" b="1" dirty="0"/>
              <a:t>b </a:t>
            </a:r>
            <a:r>
              <a:rPr lang="en-IE" sz="1800" dirty="0"/>
              <a:t>=</a:t>
            </a:r>
            <a:r>
              <a:rPr lang="en-IE" sz="1800" b="1" dirty="0"/>
              <a:t> 4, β </a:t>
            </a:r>
            <a:r>
              <a:rPr lang="en-IE" sz="1800" dirty="0"/>
              <a:t>=</a:t>
            </a:r>
            <a:r>
              <a:rPr lang="en-IE" sz="1800" b="1" dirty="0"/>
              <a:t> 0 (same as b </a:t>
            </a:r>
            <a:r>
              <a:rPr lang="en-IE" sz="1800" dirty="0"/>
              <a:t>=</a:t>
            </a:r>
            <a:r>
              <a:rPr lang="en-IE" sz="1800" b="1" dirty="0"/>
              <a:t> 3, β </a:t>
            </a:r>
            <a:r>
              <a:rPr lang="en-IE" sz="1800" dirty="0"/>
              <a:t>=</a:t>
            </a:r>
            <a:r>
              <a:rPr lang="en-IE" sz="1800" b="1" dirty="0"/>
              <a:t> 1)</a:t>
            </a:r>
          </a:p>
          <a:p>
            <a:pPr lvl="1"/>
            <a:r>
              <a:rPr lang="en-IE" sz="1800" b="1" dirty="0" err="1"/>
              <a:t>PIMB</a:t>
            </a:r>
            <a:r>
              <a:rPr lang="en-IE" sz="1800" b="1" baseline="-25000" dirty="0" err="1"/>
              <a:t>φ</a:t>
            </a:r>
            <a:r>
              <a:rPr lang="en-IE" sz="1800" b="1" dirty="0"/>
              <a:t> </a:t>
            </a:r>
            <a:r>
              <a:rPr lang="en-IE" sz="1800" dirty="0"/>
              <a:t>=</a:t>
            </a:r>
            <a:r>
              <a:rPr lang="en-IE" sz="1800" b="1" dirty="0"/>
              <a:t> P3</a:t>
            </a:r>
          </a:p>
          <a:p>
            <a:pPr lvl="1"/>
            <a:endParaRPr lang="en-IE" sz="1800" b="1" dirty="0" smtClean="0"/>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2028104917"/>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PMEA=PCAP</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l" fontAlgn="b"/>
                      <a:r>
                        <a:rPr lang="en-IE" sz="1100" b="0" i="0" u="none" strike="noStrike" dirty="0" smtClean="0">
                          <a:solidFill>
                            <a:schemeClr val="bg1"/>
                          </a:solidFill>
                          <a:effectLst/>
                          <a:latin typeface="Calibri"/>
                        </a:rPr>
                        <a:t>PIMB</a:t>
                      </a:r>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dirty="0" smtClean="0">
                          <a:solidFill>
                            <a:srgbClr val="FFFFFF"/>
                          </a:solidFill>
                          <a:effectLst/>
                          <a:latin typeface="Calibri"/>
                        </a:rPr>
                        <a:t>3</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dirty="0" smtClean="0">
                          <a:solidFill>
                            <a:srgbClr val="FFFFFF"/>
                          </a:solidFill>
                          <a:effectLst/>
                          <a:latin typeface="Calibri"/>
                        </a:rPr>
                        <a:t>2</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dirty="0" smtClean="0">
                          <a:solidFill>
                            <a:srgbClr val="FFFFFF"/>
                          </a:solidFill>
                          <a:effectLst/>
                          <a:latin typeface="Calibri"/>
                        </a:rPr>
                        <a:t>1</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0504D"/>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196809176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3663842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PFLOOR</a:t>
            </a:r>
          </a:p>
          <a:p>
            <a:pPr lvl="1"/>
            <a:r>
              <a:rPr lang="en-IE" sz="1800" b="1" dirty="0"/>
              <a:t>QAO</a:t>
            </a:r>
            <a:r>
              <a:rPr lang="en-IE" sz="1800" b="1" baseline="-25000" dirty="0"/>
              <a:t>u1φ</a:t>
            </a:r>
            <a:r>
              <a:rPr lang="en-IE" sz="1800" b="1" dirty="0"/>
              <a:t> </a:t>
            </a:r>
            <a:r>
              <a:rPr lang="en-IE" sz="1800" dirty="0"/>
              <a:t>=</a:t>
            </a:r>
            <a:r>
              <a:rPr lang="en-IE" sz="1800" b="1" dirty="0"/>
              <a:t> 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a:t>
            </a:r>
            <a:r>
              <a:rPr lang="en-IE" sz="1800" b="1" dirty="0" smtClean="0"/>
              <a:t>200</a:t>
            </a:r>
            <a:endParaRPr lang="en-IE" sz="1800" b="1" dirty="0"/>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698495633"/>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 =</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PFLOOR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accent1">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graphicFrame>
        <p:nvGraphicFramePr>
          <p:cNvPr id="9" name="Diagram 8"/>
          <p:cNvGraphicFramePr/>
          <p:nvPr>
            <p:extLst>
              <p:ext uri="{D42A27DB-BD31-4B8C-83A1-F6EECF244321}">
                <p14:modId xmlns="" xmlns:p14="http://schemas.microsoft.com/office/powerpoint/2010/main" val="2597334426"/>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1376961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PFLOOR</a:t>
            </a:r>
          </a:p>
          <a:p>
            <a:pPr lvl="1"/>
            <a:r>
              <a:rPr lang="en-IE" sz="1800" b="1" dirty="0"/>
              <a:t>QAO</a:t>
            </a:r>
            <a:r>
              <a:rPr lang="en-IE" sz="1800" b="1" baseline="-25000" dirty="0"/>
              <a:t>u1φ</a:t>
            </a:r>
            <a:r>
              <a:rPr lang="en-IE" sz="1800" b="1" dirty="0"/>
              <a:t> </a:t>
            </a:r>
            <a:r>
              <a:rPr lang="en-IE" sz="1800" dirty="0"/>
              <a:t>=</a:t>
            </a:r>
            <a:r>
              <a:rPr lang="en-IE" sz="1800" b="1" dirty="0"/>
              <a:t> 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200</a:t>
            </a:r>
          </a:p>
          <a:p>
            <a:pPr lvl="1"/>
            <a:r>
              <a:rPr lang="en-IE" sz="1800" b="1" dirty="0"/>
              <a:t>b </a:t>
            </a:r>
            <a:r>
              <a:rPr lang="en-IE" sz="1800" dirty="0"/>
              <a:t>=</a:t>
            </a:r>
            <a:r>
              <a:rPr lang="en-IE" sz="1800" b="1" dirty="0"/>
              <a:t> 0, β </a:t>
            </a:r>
            <a:r>
              <a:rPr lang="en-IE" sz="1800" dirty="0"/>
              <a:t>=</a:t>
            </a:r>
            <a:r>
              <a:rPr lang="en-IE" sz="1800" b="1" dirty="0"/>
              <a:t> 0 (same as b </a:t>
            </a:r>
            <a:r>
              <a:rPr lang="en-IE" sz="1800" dirty="0"/>
              <a:t>=</a:t>
            </a:r>
            <a:r>
              <a:rPr lang="en-IE" sz="1800" b="1" dirty="0"/>
              <a:t> 1, β </a:t>
            </a:r>
            <a:r>
              <a:rPr lang="en-IE" sz="1800" dirty="0"/>
              <a:t>=</a:t>
            </a:r>
            <a:r>
              <a:rPr lang="en-IE" sz="1800" b="1" dirty="0"/>
              <a:t> 1)</a:t>
            </a:r>
          </a:p>
          <a:p>
            <a:pPr lvl="1"/>
            <a:endParaRPr lang="en-IE" sz="1800" b="1" dirty="0"/>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4144412902"/>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 =</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PFLOOR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accent1">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graphicFrame>
        <p:nvGraphicFramePr>
          <p:cNvPr id="9" name="Diagram 8"/>
          <p:cNvGraphicFramePr/>
          <p:nvPr>
            <p:extLst>
              <p:ext uri="{D42A27DB-BD31-4B8C-83A1-F6EECF244321}">
                <p14:modId xmlns="" xmlns:p14="http://schemas.microsoft.com/office/powerpoint/2010/main" val="184538481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
        <p:nvSpPr>
          <p:cNvPr id="10" name="Curved Right Arrow 9"/>
          <p:cNvSpPr/>
          <p:nvPr/>
        </p:nvSpPr>
        <p:spPr>
          <a:xfrm rot="10800000">
            <a:off x="7818120" y="4038600"/>
            <a:ext cx="518160" cy="117348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 xmlns:p14="http://schemas.microsoft.com/office/powerpoint/2010/main" val="241173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PFLOOR</a:t>
            </a:r>
          </a:p>
          <a:p>
            <a:pPr lvl="1"/>
            <a:r>
              <a:rPr lang="en-IE" sz="1800" b="1" dirty="0"/>
              <a:t>QAO</a:t>
            </a:r>
            <a:r>
              <a:rPr lang="en-IE" sz="1800" b="1" baseline="-25000" dirty="0"/>
              <a:t>u1φ</a:t>
            </a:r>
            <a:r>
              <a:rPr lang="en-IE" sz="1800" b="1" dirty="0"/>
              <a:t> </a:t>
            </a:r>
            <a:r>
              <a:rPr lang="en-IE" sz="1800" dirty="0"/>
              <a:t>=</a:t>
            </a:r>
            <a:r>
              <a:rPr lang="en-IE" sz="1800" b="1" dirty="0"/>
              <a:t> 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200</a:t>
            </a:r>
          </a:p>
          <a:p>
            <a:pPr lvl="1"/>
            <a:r>
              <a:rPr lang="en-IE" sz="1800" b="1" dirty="0"/>
              <a:t>b </a:t>
            </a:r>
            <a:r>
              <a:rPr lang="en-IE" sz="1800" dirty="0"/>
              <a:t>=</a:t>
            </a:r>
            <a:r>
              <a:rPr lang="en-IE" sz="1800" b="1" dirty="0"/>
              <a:t> 0, β </a:t>
            </a:r>
            <a:r>
              <a:rPr lang="en-IE" sz="1800" dirty="0"/>
              <a:t>=</a:t>
            </a:r>
            <a:r>
              <a:rPr lang="en-IE" sz="1800" b="1" dirty="0"/>
              <a:t> 0 (same as b </a:t>
            </a:r>
            <a:r>
              <a:rPr lang="en-IE" sz="1800" dirty="0"/>
              <a:t>=</a:t>
            </a:r>
            <a:r>
              <a:rPr lang="en-IE" sz="1800" b="1" dirty="0"/>
              <a:t> 1, β </a:t>
            </a:r>
            <a:r>
              <a:rPr lang="en-IE" sz="1800" dirty="0"/>
              <a:t>=</a:t>
            </a:r>
            <a:r>
              <a:rPr lang="en-IE" sz="1800" b="1" dirty="0"/>
              <a:t> 1)</a:t>
            </a:r>
          </a:p>
          <a:p>
            <a:pPr lvl="1"/>
            <a:r>
              <a:rPr lang="en-IE" sz="1800" b="1" dirty="0" err="1"/>
              <a:t>PIMB</a:t>
            </a:r>
            <a:r>
              <a:rPr lang="en-IE" sz="1800" b="1" baseline="-25000" dirty="0" err="1"/>
              <a:t>φ</a:t>
            </a:r>
            <a:r>
              <a:rPr lang="en-IE" sz="1800" b="1" dirty="0"/>
              <a:t> </a:t>
            </a:r>
            <a:r>
              <a:rPr lang="en-IE" sz="1800" dirty="0"/>
              <a:t>=</a:t>
            </a:r>
            <a:r>
              <a:rPr lang="en-IE" sz="1800" b="1" dirty="0"/>
              <a:t> P1</a:t>
            </a:r>
          </a:p>
          <a:p>
            <a:pPr lvl="1"/>
            <a:endParaRPr lang="en-IE" sz="1800" b="1" dirty="0"/>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3691742672"/>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 =</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PFLOOR</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dirty="0">
                          <a:solidFill>
                            <a:srgbClr val="000000"/>
                          </a:solidFill>
                          <a:effectLst/>
                          <a:latin typeface="Calibri"/>
                        </a:rPr>
                        <a:t> </a:t>
                      </a:r>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1"/>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smtClean="0">
                          <a:solidFill>
                            <a:schemeClr val="bg1"/>
                          </a:solidFill>
                          <a:effectLst/>
                          <a:latin typeface="+mn-lt"/>
                        </a:rPr>
                        <a:t>PIMB</a:t>
                      </a:r>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1"/>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Diagram 8"/>
          <p:cNvGraphicFramePr/>
          <p:nvPr>
            <p:extLst>
              <p:ext uri="{D42A27DB-BD31-4B8C-83A1-F6EECF244321}">
                <p14:modId xmlns="" xmlns:p14="http://schemas.microsoft.com/office/powerpoint/2010/main" val="356935951"/>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2472736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 xmlns:p14="http://schemas.microsoft.com/office/powerpoint/2010/main" val="1170541195"/>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70000" lnSpcReduction="20000"/>
          </a:bodyPr>
          <a:lstStyle/>
          <a:p>
            <a:r>
              <a:rPr lang="en-IE" dirty="0" smtClean="0"/>
              <a:t>Current drafting assumes </a:t>
            </a:r>
            <a:r>
              <a:rPr lang="en-IE" dirty="0"/>
              <a:t>QPAR &gt; </a:t>
            </a:r>
            <a:r>
              <a:rPr lang="en-IE" dirty="0" smtClean="0"/>
              <a:t>0;</a:t>
            </a:r>
          </a:p>
          <a:p>
            <a:r>
              <a:rPr lang="en-IE" dirty="0" smtClean="0"/>
              <a:t>As a </a:t>
            </a:r>
            <a:r>
              <a:rPr lang="en-IE" dirty="0"/>
              <a:t>parameter which states over what absolute volume of balancing market accepted bids/offers will we create the volume weighted average price, no need for it ever to be </a:t>
            </a:r>
            <a:r>
              <a:rPr lang="en-IE" dirty="0" smtClean="0"/>
              <a:t>negative;</a:t>
            </a:r>
          </a:p>
          <a:p>
            <a:r>
              <a:rPr lang="en-IE" dirty="0" smtClean="0"/>
              <a:t>But there is a mathematical </a:t>
            </a:r>
            <a:r>
              <a:rPr lang="en-IE" dirty="0"/>
              <a:t>possibility that </a:t>
            </a:r>
            <a:r>
              <a:rPr lang="en-IE" dirty="0" smtClean="0"/>
              <a:t>if </a:t>
            </a:r>
            <a:r>
              <a:rPr lang="en-IE" dirty="0"/>
              <a:t>QPAR were to be a negative number </a:t>
            </a:r>
            <a:r>
              <a:rPr lang="en-IE" dirty="0" smtClean="0"/>
              <a:t>then there could be more than one unique answer, for example with QNIV </a:t>
            </a:r>
            <a:r>
              <a:rPr lang="en-IE" dirty="0"/>
              <a:t>= </a:t>
            </a:r>
            <a:r>
              <a:rPr lang="en-IE" dirty="0" smtClean="0"/>
              <a:t>5 and QPAR </a:t>
            </a:r>
            <a:r>
              <a:rPr lang="en-IE" dirty="0"/>
              <a:t>= -</a:t>
            </a:r>
            <a:r>
              <a:rPr lang="en-IE" dirty="0" smtClean="0"/>
              <a:t>6:</a:t>
            </a:r>
            <a:endParaRPr lang="en-IE" dirty="0"/>
          </a:p>
          <a:p>
            <a:pPr lvl="1"/>
            <a:r>
              <a:rPr lang="en-IE" dirty="0" smtClean="0"/>
              <a:t>(Clause </a:t>
            </a:r>
            <a:r>
              <a:rPr lang="en-IE" dirty="0"/>
              <a:t>11) If -QPAR &lt;= QNIV &lt;= </a:t>
            </a:r>
            <a:r>
              <a:rPr lang="en-IE" dirty="0" smtClean="0"/>
              <a:t>QPAR:</a:t>
            </a:r>
            <a:endParaRPr lang="en-IE" dirty="0"/>
          </a:p>
          <a:p>
            <a:pPr lvl="2"/>
            <a:r>
              <a:rPr lang="en-IE" dirty="0" smtClean="0">
                <a:solidFill>
                  <a:srgbClr val="FF0000"/>
                </a:solidFill>
              </a:rPr>
              <a:t>- </a:t>
            </a:r>
            <a:r>
              <a:rPr lang="en-IE" dirty="0">
                <a:solidFill>
                  <a:srgbClr val="FF0000"/>
                </a:solidFill>
              </a:rPr>
              <a:t>(-6) &lt;= 5 &lt;= 6, 6 &lt;= 5 &lt;= 6, false so “If” statement fails;</a:t>
            </a:r>
          </a:p>
          <a:p>
            <a:pPr lvl="1"/>
            <a:r>
              <a:rPr lang="en-IE" dirty="0" smtClean="0"/>
              <a:t>(</a:t>
            </a:r>
            <a:r>
              <a:rPr lang="en-IE" dirty="0"/>
              <a:t>Clause 12) If QNIV  &gt; </a:t>
            </a:r>
            <a:r>
              <a:rPr lang="en-IE" dirty="0" smtClean="0"/>
              <a:t>QPAR:</a:t>
            </a:r>
            <a:endParaRPr lang="en-IE" dirty="0"/>
          </a:p>
          <a:p>
            <a:pPr lvl="2"/>
            <a:r>
              <a:rPr lang="en-IE" dirty="0" smtClean="0">
                <a:solidFill>
                  <a:srgbClr val="00B050"/>
                </a:solidFill>
              </a:rPr>
              <a:t>5 </a:t>
            </a:r>
            <a:r>
              <a:rPr lang="en-IE" dirty="0">
                <a:solidFill>
                  <a:srgbClr val="00B050"/>
                </a:solidFill>
              </a:rPr>
              <a:t>&gt; -6, true so “If” statement passes;</a:t>
            </a:r>
          </a:p>
          <a:p>
            <a:pPr lvl="1"/>
            <a:r>
              <a:rPr lang="en-IE" dirty="0" smtClean="0"/>
              <a:t>(</a:t>
            </a:r>
            <a:r>
              <a:rPr lang="en-IE" dirty="0"/>
              <a:t>Clause 13) If QNIV &lt; - </a:t>
            </a:r>
            <a:r>
              <a:rPr lang="en-IE" dirty="0" smtClean="0"/>
              <a:t>QPAR:</a:t>
            </a:r>
            <a:endParaRPr lang="en-IE" dirty="0"/>
          </a:p>
          <a:p>
            <a:pPr lvl="2"/>
            <a:r>
              <a:rPr lang="en-IE" dirty="0" smtClean="0">
                <a:solidFill>
                  <a:srgbClr val="00B050"/>
                </a:solidFill>
              </a:rPr>
              <a:t>5 </a:t>
            </a:r>
            <a:r>
              <a:rPr lang="en-IE" dirty="0">
                <a:solidFill>
                  <a:srgbClr val="00B050"/>
                </a:solidFill>
              </a:rPr>
              <a:t>&lt; - (-6), 5 &lt; 6, true so “If” statement passes.</a:t>
            </a:r>
          </a:p>
          <a:p>
            <a:r>
              <a:rPr lang="en-IE" dirty="0" smtClean="0"/>
              <a:t>While it is not expected to happen in reality, this modification is being proposed to ensure that is unambiguously understood to be the case and </a:t>
            </a:r>
            <a:r>
              <a:rPr lang="en-IE" dirty="0"/>
              <a:t>also to ensure compliance for certification </a:t>
            </a:r>
            <a:r>
              <a:rPr lang="en-IE"/>
              <a:t>purposes </a:t>
            </a:r>
            <a:r>
              <a:rPr lang="en-IE" smtClean="0"/>
              <a:t>by </a:t>
            </a:r>
            <a:r>
              <a:rPr lang="en-IE" dirty="0" smtClean="0"/>
              <a:t>making it explicit that QPAR &gt; 0 is expected.</a:t>
            </a:r>
            <a:endParaRPr lang="en-IE" dirty="0"/>
          </a:p>
        </p:txBody>
      </p:sp>
    </p:spTree>
    <p:extLst>
      <p:ext uri="{BB962C8B-B14F-4D97-AF65-F5344CB8AC3E}">
        <p14:creationId xmlns="" xmlns:p14="http://schemas.microsoft.com/office/powerpoint/2010/main" val="26642711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 xmlns:p14="http://schemas.microsoft.com/office/powerpoint/2010/main" val="205455449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5"/>
          <p:cNvSpPr>
            <a:spLocks noGrp="1"/>
          </p:cNvSpPr>
          <p:nvPr>
            <p:ph idx="1"/>
          </p:nvPr>
        </p:nvSpPr>
        <p:spPr>
          <a:xfrm>
            <a:off x="457200" y="1600200"/>
            <a:ext cx="8229600" cy="4525963"/>
          </a:xfrm>
        </p:spPr>
        <p:txBody>
          <a:bodyPr>
            <a:normAutofit fontScale="85000" lnSpcReduction="20000"/>
          </a:bodyPr>
          <a:lstStyle/>
          <a:p>
            <a:r>
              <a:rPr lang="en-IE" dirty="0" smtClean="0"/>
              <a:t>The change in the language ensures that there is no potential for multiple solutions, leaving only the possibility for a single unique solution:</a:t>
            </a:r>
          </a:p>
          <a:p>
            <a:pPr lvl="1"/>
            <a:r>
              <a:rPr lang="en-IE" dirty="0"/>
              <a:t>The previous style of language to </a:t>
            </a:r>
            <a:r>
              <a:rPr lang="en-IE" dirty="0" smtClean="0"/>
              <a:t>set the value of TNIV would have </a:t>
            </a:r>
            <a:r>
              <a:rPr lang="en-IE" dirty="0"/>
              <a:t>resulted in </a:t>
            </a:r>
            <a:r>
              <a:rPr lang="en-IE" dirty="0" smtClean="0"/>
              <a:t>situations where multiple </a:t>
            </a:r>
            <a:r>
              <a:rPr lang="en-IE" dirty="0"/>
              <a:t>solutions </a:t>
            </a:r>
            <a:r>
              <a:rPr lang="en-IE" dirty="0" smtClean="0"/>
              <a:t>are possible due to overlapping ranges, </a:t>
            </a:r>
            <a:r>
              <a:rPr lang="en-IE" dirty="0"/>
              <a:t>for example if the action b was the first Accepted Offer in the ranked set, then the last Accepted Bid in the ranked set would meet conditions for having a rank between 1 to M, and having a rank between M to b-1, which means it would be required to have two different values for </a:t>
            </a:r>
            <a:r>
              <a:rPr lang="en-IE" dirty="0" smtClean="0"/>
              <a:t>TNIV;</a:t>
            </a:r>
            <a:endParaRPr lang="en-IE" dirty="0"/>
          </a:p>
          <a:p>
            <a:pPr lvl="1"/>
            <a:r>
              <a:rPr lang="en-IE" dirty="0" smtClean="0"/>
              <a:t>The intention, which is reflected in the proposed wording, was to set the value of TNIV to potentially different levels for:</a:t>
            </a:r>
          </a:p>
          <a:p>
            <a:pPr lvl="2"/>
            <a:r>
              <a:rPr lang="en-IE" dirty="0"/>
              <a:t>A</a:t>
            </a:r>
            <a:r>
              <a:rPr lang="en-IE" dirty="0" smtClean="0"/>
              <a:t>ll BOAs in the direction opposite to the NIV;</a:t>
            </a:r>
          </a:p>
          <a:p>
            <a:pPr lvl="2"/>
            <a:r>
              <a:rPr lang="en-IE" dirty="0"/>
              <a:t>A</a:t>
            </a:r>
            <a:r>
              <a:rPr lang="en-IE" dirty="0" smtClean="0"/>
              <a:t>ll BOAs before that determined to have rank b;</a:t>
            </a:r>
          </a:p>
          <a:p>
            <a:pPr lvl="2"/>
            <a:r>
              <a:rPr lang="en-IE" dirty="0" smtClean="0"/>
              <a:t>All </a:t>
            </a:r>
            <a:r>
              <a:rPr lang="en-IE" dirty="0"/>
              <a:t>BOAs </a:t>
            </a:r>
            <a:r>
              <a:rPr lang="en-IE" dirty="0" smtClean="0"/>
              <a:t>after that </a:t>
            </a:r>
            <a:r>
              <a:rPr lang="en-IE" dirty="0"/>
              <a:t>determined </a:t>
            </a:r>
            <a:r>
              <a:rPr lang="en-IE" dirty="0" smtClean="0"/>
              <a:t>to have rank b;</a:t>
            </a:r>
          </a:p>
          <a:p>
            <a:pPr lvl="2"/>
            <a:r>
              <a:rPr lang="en-IE" dirty="0" smtClean="0"/>
              <a:t>BOA with rank b.</a:t>
            </a:r>
          </a:p>
        </p:txBody>
      </p:sp>
    </p:spTree>
    <p:extLst>
      <p:ext uri="{BB962C8B-B14F-4D97-AF65-F5344CB8AC3E}">
        <p14:creationId xmlns="" xmlns:p14="http://schemas.microsoft.com/office/powerpoint/2010/main" val="884214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50</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3904892691"/>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r>
              <a:tr h="200025">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831667364"/>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666693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50</a:t>
            </a:r>
          </a:p>
          <a:p>
            <a:pPr lvl="1"/>
            <a:r>
              <a:rPr lang="en-IE" sz="1800" b="1" dirty="0"/>
              <a:t>b </a:t>
            </a:r>
            <a:r>
              <a:rPr lang="en-IE" sz="1800" dirty="0"/>
              <a:t>=</a:t>
            </a:r>
            <a:r>
              <a:rPr lang="en-IE" sz="1800" b="1" dirty="0"/>
              <a:t> 5, β </a:t>
            </a:r>
            <a:r>
              <a:rPr lang="en-IE" sz="1800" dirty="0"/>
              <a:t>=</a:t>
            </a:r>
            <a:r>
              <a:rPr lang="en-IE" sz="1800" b="1" dirty="0"/>
              <a:t> 0.5</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2790787525"/>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r>
              <a:tr h="200025">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2827504729"/>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
        <p:nvSpPr>
          <p:cNvPr id="10" name="Curved Right Arrow 9"/>
          <p:cNvSpPr/>
          <p:nvPr/>
        </p:nvSpPr>
        <p:spPr>
          <a:xfrm rot="10800000">
            <a:off x="7818120" y="2996952"/>
            <a:ext cx="518160" cy="20627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 xmlns:p14="http://schemas.microsoft.com/office/powerpoint/2010/main" val="914376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50</a:t>
            </a:r>
          </a:p>
          <a:p>
            <a:pPr lvl="1"/>
            <a:r>
              <a:rPr lang="en-IE" sz="1800" b="1" dirty="0"/>
              <a:t>b </a:t>
            </a:r>
            <a:r>
              <a:rPr lang="en-IE" sz="1800" dirty="0"/>
              <a:t>=</a:t>
            </a:r>
            <a:r>
              <a:rPr lang="en-IE" sz="1800" b="1" dirty="0"/>
              <a:t> 5, β </a:t>
            </a:r>
            <a:r>
              <a:rPr lang="en-IE" sz="1800" dirty="0"/>
              <a:t>=</a:t>
            </a:r>
            <a:r>
              <a:rPr lang="en-IE" sz="1800" b="1" dirty="0"/>
              <a:t> 0.5</a:t>
            </a:r>
          </a:p>
          <a:p>
            <a:pPr lvl="1"/>
            <a:r>
              <a:rPr lang="en-IE" sz="1800" b="1" dirty="0"/>
              <a:t>PIMB = P5</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2259098114"/>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QRTAG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dirty="0">
                          <a:solidFill>
                            <a:schemeClr val="bg1"/>
                          </a:solidFill>
                          <a:effectLst/>
                          <a:latin typeface="Calibri"/>
                        </a:rPr>
                        <a:t> </a:t>
                      </a:r>
                      <a:r>
                        <a:rPr lang="en-IE" sz="1100" b="0" i="0" u="none" strike="noStrike" dirty="0" smtClean="0">
                          <a:solidFill>
                            <a:schemeClr val="bg1"/>
                          </a:solidFill>
                          <a:effectLst/>
                          <a:latin typeface="Calibri"/>
                        </a:rPr>
                        <a:t>PIMB</a:t>
                      </a:r>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CE6F1"/>
                    </a:solidFill>
                  </a:tcPr>
                </a:tc>
              </a:tr>
              <a:tr h="200025">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fontAlgn="b" latinLnBrk="0" hangingPunct="1"/>
                      <a:r>
                        <a:rPr lang="en-IE" sz="1100" b="0" i="0" u="none" strike="noStrike" kern="1200" dirty="0">
                          <a:solidFill>
                            <a:srgbClr val="000000"/>
                          </a:solidFill>
                          <a:effectLst/>
                          <a:latin typeface="Calibri"/>
                          <a:ea typeface="+mn-ea"/>
                          <a:cs typeface="+mn-cs"/>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3225984900"/>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1840421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100</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1957208096"/>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dirty="0">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smtClean="0">
                          <a:solidFill>
                            <a:srgbClr val="FFFFFF"/>
                          </a:solidFill>
                          <a:effectLst/>
                          <a:latin typeface="Calibri"/>
                        </a:rPr>
                        <a:t>PMEA</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dirty="0">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dirty="0">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dirty="0">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dirty="0">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dirty="0">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144051014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3870459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100</a:t>
            </a:r>
          </a:p>
          <a:p>
            <a:pPr lvl="1"/>
            <a:r>
              <a:rPr lang="en-IE" sz="1800" b="1" dirty="0"/>
              <a:t>b </a:t>
            </a:r>
            <a:r>
              <a:rPr lang="en-IE" sz="1800" dirty="0"/>
              <a:t>=</a:t>
            </a:r>
            <a:r>
              <a:rPr lang="en-IE" sz="1800" b="1" dirty="0"/>
              <a:t> 6, β </a:t>
            </a:r>
            <a:r>
              <a:rPr lang="en-IE" sz="1800" dirty="0"/>
              <a:t>=</a:t>
            </a:r>
            <a:r>
              <a:rPr lang="en-IE" sz="1800" b="1" dirty="0"/>
              <a:t> 0 (same as b </a:t>
            </a:r>
            <a:r>
              <a:rPr lang="en-IE" sz="1800" dirty="0"/>
              <a:t>=</a:t>
            </a:r>
            <a:r>
              <a:rPr lang="en-IE" sz="1800" b="1" dirty="0"/>
              <a:t> 5, β </a:t>
            </a:r>
            <a:r>
              <a:rPr lang="en-IE" sz="1800" dirty="0"/>
              <a:t>=</a:t>
            </a:r>
            <a:r>
              <a:rPr lang="en-IE" sz="1800" b="1" dirty="0"/>
              <a:t> 1)</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130946661"/>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a:solidFill>
                            <a:srgbClr val="000000"/>
                          </a:solidFill>
                          <a:effectLst/>
                          <a:latin typeface="Calibri"/>
                        </a:rPr>
                        <a:t>Flagged</a:t>
                      </a:r>
                    </a:p>
                  </a:txBody>
                  <a:tcPr marL="9525" marR="9525" marT="9525" marB="0" anchor="b">
                    <a:lnL>
                      <a:noFill/>
                    </a:lnL>
                    <a:lnR>
                      <a:noFill/>
                    </a:lnR>
                    <a:lnT>
                      <a:noFill/>
                    </a:lnT>
                    <a:lnB>
                      <a:noFill/>
                    </a:lnB>
                  </a:tcPr>
                </a:tc>
                <a:tc>
                  <a:txBody>
                    <a:bodyPr/>
                    <a:lstStyle/>
                    <a:p>
                      <a:pPr algn="ctr" fontAlgn="b"/>
                      <a:r>
                        <a:rPr lang="en-IE" sz="1100" b="1" i="0" u="none" strike="noStrike">
                          <a:solidFill>
                            <a:srgbClr val="000000"/>
                          </a:solidFill>
                          <a:effectLst/>
                          <a:latin typeface="Calibri"/>
                        </a:rPr>
                        <a:t>Tagged</a:t>
                      </a:r>
                    </a:p>
                  </a:txBody>
                  <a:tcPr marL="9525" marR="9525" marT="9525" marB="0" anchor="b">
                    <a:lnL>
                      <a:noFill/>
                    </a:lnL>
                    <a:lnR>
                      <a:noFill/>
                    </a:lnR>
                    <a:lnT>
                      <a:noFill/>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l" fontAlgn="b"/>
                      <a:endParaRPr lang="en-IE" sz="1100" b="0" i="0" u="none" strike="noStrike">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l" fontAlgn="b"/>
                      <a:endParaRPr lang="en-IE" sz="1100" b="0" i="0" u="none" strike="noStrike">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marL="0" algn="ctr" defTabSz="914400" rtl="0" eaLnBrk="1" fontAlgn="b" latinLnBrk="0" hangingPunct="1"/>
                      <a:r>
                        <a:rPr lang="en-IE" sz="1100" b="0" i="0" u="none" strike="noStrike" kern="1200" dirty="0" smtClean="0">
                          <a:solidFill>
                            <a:srgbClr val="FFFFFF"/>
                          </a:solidFill>
                          <a:effectLst/>
                          <a:latin typeface="Calibri"/>
                          <a:ea typeface="+mn-ea"/>
                          <a:cs typeface="+mn-cs"/>
                        </a:rPr>
                        <a:t>PMEA</a:t>
                      </a:r>
                      <a:endParaRPr lang="en-IE" sz="1100" b="0" i="0" u="none" strike="noStrike" kern="1200" dirty="0">
                        <a:solidFill>
                          <a:srgbClr val="FFFFFF"/>
                        </a:solidFill>
                        <a:effectLst/>
                        <a:latin typeface="Calibri"/>
                        <a:ea typeface="+mn-ea"/>
                        <a:cs typeface="+mn-cs"/>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endParaRPr lang="en-IE" sz="1100" b="0" i="0" u="none" strike="noStrike" dirty="0">
                        <a:solidFill>
                          <a:schemeClr val="bg1"/>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solidFill>
                  </a:tcPr>
                </a:tc>
              </a:tr>
              <a:tr h="200025">
                <a:tc>
                  <a:txBody>
                    <a:bodyPr/>
                    <a:lstStyle/>
                    <a:p>
                      <a:pPr algn="ctr" fontAlgn="ctr"/>
                      <a:r>
                        <a:rPr lang="en-IE" sz="1100" b="0" i="0" u="none" strike="noStrike">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dirty="0">
                          <a:solidFill>
                            <a:schemeClr val="bg1"/>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solidFill>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endParaRPr lang="en-IE" sz="1100" b="0" i="0" u="none" strike="noStrike" dirty="0">
                        <a:solidFill>
                          <a:srgbClr val="FFFFFF"/>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r>
              <a:tr h="200025">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smtClean="0">
                          <a:solidFill>
                            <a:srgbClr val="000000"/>
                          </a:solidFill>
                          <a:effectLst/>
                          <a:latin typeface="Calibri"/>
                        </a:rPr>
                        <a:t>QRTAG</a:t>
                      </a:r>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232053937"/>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
        <p:nvSpPr>
          <p:cNvPr id="11" name="TextBox 10"/>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Curved Right Arrow 2"/>
          <p:cNvSpPr/>
          <p:nvPr/>
        </p:nvSpPr>
        <p:spPr>
          <a:xfrm rot="10800000">
            <a:off x="7818120" y="2996952"/>
            <a:ext cx="518160" cy="20627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tx1"/>
              </a:solidFill>
            </a:endParaRPr>
          </a:p>
        </p:txBody>
      </p:sp>
    </p:spTree>
    <p:extLst>
      <p:ext uri="{BB962C8B-B14F-4D97-AF65-F5344CB8AC3E}">
        <p14:creationId xmlns="" xmlns:p14="http://schemas.microsoft.com/office/powerpoint/2010/main" val="1965529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normAutofit/>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P5</a:t>
            </a:r>
          </a:p>
          <a:p>
            <a:pPr lvl="1"/>
            <a:r>
              <a:rPr lang="en-IE" sz="1800" b="1" dirty="0"/>
              <a:t>QAO</a:t>
            </a:r>
            <a:r>
              <a:rPr lang="en-IE" sz="1800" b="1" baseline="-25000" dirty="0"/>
              <a:t>u5φ</a:t>
            </a:r>
            <a:r>
              <a:rPr lang="en-IE" sz="1800" b="1" dirty="0"/>
              <a:t> </a:t>
            </a:r>
            <a:r>
              <a:rPr lang="en-IE" sz="1800" dirty="0"/>
              <a:t>=</a:t>
            </a:r>
            <a:r>
              <a:rPr lang="en-IE" sz="1800" b="1" dirty="0"/>
              <a:t> 100 </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200</a:t>
            </a:r>
          </a:p>
          <a:p>
            <a:pPr lvl="1"/>
            <a:r>
              <a:rPr lang="en-IE" sz="1800" b="1" dirty="0" err="1"/>
              <a:t>QRTAG</a:t>
            </a:r>
            <a:r>
              <a:rPr lang="en-IE" sz="1800" b="1" baseline="-25000" dirty="0" err="1"/>
              <a:t>φ</a:t>
            </a:r>
            <a:r>
              <a:rPr lang="en-IE" sz="1800" b="1" dirty="0"/>
              <a:t> </a:t>
            </a:r>
            <a:r>
              <a:rPr lang="en-IE" sz="1800" dirty="0"/>
              <a:t>=</a:t>
            </a:r>
            <a:r>
              <a:rPr lang="en-IE" sz="1800" b="1" dirty="0"/>
              <a:t> 100</a:t>
            </a:r>
          </a:p>
          <a:p>
            <a:pPr lvl="1"/>
            <a:r>
              <a:rPr lang="en-IE" sz="1800" b="1" dirty="0"/>
              <a:t>b </a:t>
            </a:r>
            <a:r>
              <a:rPr lang="en-IE" sz="1800" dirty="0"/>
              <a:t>=</a:t>
            </a:r>
            <a:r>
              <a:rPr lang="en-IE" sz="1800" b="1" dirty="0"/>
              <a:t> 6, β </a:t>
            </a:r>
            <a:r>
              <a:rPr lang="en-IE" sz="1800" dirty="0"/>
              <a:t>=</a:t>
            </a:r>
            <a:r>
              <a:rPr lang="en-IE" sz="1800" b="1" dirty="0"/>
              <a:t> 0 (same as b </a:t>
            </a:r>
            <a:r>
              <a:rPr lang="en-IE" sz="1800" dirty="0"/>
              <a:t>=</a:t>
            </a:r>
            <a:r>
              <a:rPr lang="en-IE" sz="1800" b="1" dirty="0"/>
              <a:t> 5, β </a:t>
            </a:r>
            <a:r>
              <a:rPr lang="en-IE" sz="1800" dirty="0"/>
              <a:t>=</a:t>
            </a:r>
            <a:r>
              <a:rPr lang="en-IE" sz="1800" b="1" dirty="0"/>
              <a:t> 1)</a:t>
            </a:r>
          </a:p>
          <a:p>
            <a:pPr lvl="1"/>
            <a:r>
              <a:rPr lang="en-IE" sz="1800" b="1" dirty="0" err="1"/>
              <a:t>PIMB</a:t>
            </a:r>
            <a:r>
              <a:rPr lang="en-IE" sz="1800" b="1" baseline="-25000" dirty="0" err="1"/>
              <a:t>φ</a:t>
            </a:r>
            <a:r>
              <a:rPr lang="en-IE" sz="1800" b="1" dirty="0"/>
              <a:t> </a:t>
            </a:r>
            <a:r>
              <a:rPr lang="en-IE" sz="1800" dirty="0"/>
              <a:t>=</a:t>
            </a:r>
            <a:r>
              <a:rPr lang="en-IE" sz="1800" b="1" dirty="0"/>
              <a:t> P4</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2662612808"/>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a:solidFill>
                            <a:srgbClr val="000000"/>
                          </a:solidFill>
                          <a:effectLst/>
                          <a:latin typeface="Calibri"/>
                        </a:rPr>
                        <a:t>Flagged</a:t>
                      </a:r>
                    </a:p>
                  </a:txBody>
                  <a:tcPr marL="9525" marR="9525" marT="9525" marB="0" anchor="b">
                    <a:lnL>
                      <a:noFill/>
                    </a:lnL>
                    <a:lnR>
                      <a:noFill/>
                    </a:lnR>
                    <a:lnT>
                      <a:noFill/>
                    </a:lnT>
                    <a:lnB>
                      <a:noFill/>
                    </a:lnB>
                  </a:tcPr>
                </a:tc>
                <a:tc>
                  <a:txBody>
                    <a:bodyPr/>
                    <a:lstStyle/>
                    <a:p>
                      <a:pPr algn="ctr" fontAlgn="b"/>
                      <a:r>
                        <a:rPr lang="en-IE" sz="1100" b="1" i="0" u="none" strike="noStrike">
                          <a:solidFill>
                            <a:srgbClr val="000000"/>
                          </a:solidFill>
                          <a:effectLst/>
                          <a:latin typeface="Calibri"/>
                        </a:rPr>
                        <a:t>Tagged</a:t>
                      </a:r>
                    </a:p>
                  </a:txBody>
                  <a:tcPr marL="9525" marR="9525" marT="9525" marB="0" anchor="b">
                    <a:lnL>
                      <a:noFill/>
                    </a:lnL>
                    <a:lnR>
                      <a:noFill/>
                    </a:lnR>
                    <a:lnT>
                      <a:noFill/>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c>
                  <a:txBody>
                    <a:bodyPr/>
                    <a:lstStyle/>
                    <a:p>
                      <a:pPr algn="l" fontAlgn="b"/>
                      <a:endParaRPr lang="en-IE" sz="1100" b="0" i="0" u="none" strike="noStrike">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2DCDB"/>
                    </a:solidFill>
                  </a:tcPr>
                </a:tc>
              </a:tr>
              <a:tr h="200025">
                <a:tc>
                  <a:txBody>
                    <a:bodyPr/>
                    <a:lstStyle/>
                    <a:p>
                      <a:pPr algn="ctr" fontAlgn="ctr"/>
                      <a:r>
                        <a:rPr lang="en-IE" sz="1100" b="0" i="0" u="none" strike="noStrike">
                          <a:solidFill>
                            <a:srgbClr val="FFFFFF"/>
                          </a:solidFill>
                          <a:effectLst/>
                          <a:latin typeface="Calibri"/>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c>
                  <a:txBody>
                    <a:bodyPr/>
                    <a:lstStyle/>
                    <a:p>
                      <a:pPr algn="l" fontAlgn="b"/>
                      <a:endParaRPr lang="en-IE" sz="1100" b="0" i="0" u="none" strike="noStrike">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2DCDB"/>
                    </a:solidFill>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smtClean="0">
                          <a:solidFill>
                            <a:srgbClr val="FFFFFF"/>
                          </a:solidFill>
                          <a:effectLst/>
                          <a:latin typeface="+mn-lt"/>
                        </a:rPr>
                        <a:t>PMEA</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r>
                        <a:rPr lang="en-IE" sz="1100" b="0" i="0" u="none" strike="noStrike" dirty="0" smtClean="0">
                          <a:solidFill>
                            <a:schemeClr val="tx1"/>
                          </a:solidFill>
                          <a:effectLst/>
                          <a:latin typeface="Calibri"/>
                        </a:rPr>
                        <a:t>QRTAG</a:t>
                      </a:r>
                      <a:endParaRPr lang="en-IE" sz="1100" b="0" i="0" u="none" strike="noStrike" dirty="0">
                        <a:solidFill>
                          <a:schemeClr val="tx1"/>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a:solidFill>
                            <a:srgbClr val="FFFFFF"/>
                          </a:solidFill>
                          <a:effectLst/>
                          <a:latin typeface="Calibri"/>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dirty="0">
                          <a:solidFill>
                            <a:schemeClr val="tx1"/>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l" fontAlgn="b"/>
                      <a:r>
                        <a:rPr lang="en-IE" sz="1100" b="0" i="0" u="none" strike="noStrike" dirty="0" smtClean="0">
                          <a:solidFill>
                            <a:srgbClr val="FFFFFF"/>
                          </a:solidFill>
                          <a:effectLst/>
                          <a:latin typeface="Calibri"/>
                        </a:rPr>
                        <a:t>PIMB</a:t>
                      </a:r>
                      <a:endParaRPr lang="en-IE" sz="1100" b="0" i="0" u="none" strike="noStrike" dirty="0">
                        <a:solidFill>
                          <a:srgbClr val="FFFFFF"/>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r>
              <a:tr h="200025">
                <a:tc>
                  <a:txBody>
                    <a:bodyPr/>
                    <a:lstStyle/>
                    <a:p>
                      <a:pPr algn="ctr" fontAlgn="ctr"/>
                      <a:r>
                        <a:rPr lang="en-IE" sz="1100" b="0" i="0" u="none" strike="noStrike">
                          <a:solidFill>
                            <a:srgbClr val="FFFFFF"/>
                          </a:solidFill>
                          <a:effectLst/>
                          <a:latin typeface="Calibri"/>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l" fontAlgn="b"/>
                      <a:r>
                        <a:rPr lang="en-IE" sz="1100" b="0" i="0" u="none" strike="noStrike">
                          <a:solidFill>
                            <a:srgbClr val="FFFFFF"/>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r>
              <a:tr h="200025">
                <a:tc>
                  <a:txBody>
                    <a:bodyPr/>
                    <a:lstStyle/>
                    <a:p>
                      <a:pPr algn="ctr" fontAlgn="ctr"/>
                      <a:r>
                        <a:rPr lang="en-IE" sz="1100" b="0" i="0" u="none" strike="noStrike">
                          <a:solidFill>
                            <a:srgbClr val="FFFFFF"/>
                          </a:solidFill>
                          <a:effectLst/>
                          <a:latin typeface="Calibri"/>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200025">
                <a:tc>
                  <a:txBody>
                    <a:bodyPr/>
                    <a:lstStyle/>
                    <a:p>
                      <a:pPr algn="ctr" fontAlgn="ctr"/>
                      <a:r>
                        <a:rPr lang="en-IE" sz="1100" b="0" i="0" u="none" strike="noStrike">
                          <a:solidFill>
                            <a:srgbClr val="FFFFFF"/>
                          </a:solidFill>
                          <a:effectLst/>
                          <a:latin typeface="Calibri"/>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ctr" fontAlgn="ctr"/>
                      <a:r>
                        <a:rPr lang="en-IE" sz="1100" b="0" i="0" u="none" strike="noStrike">
                          <a:solidFill>
                            <a:srgbClr val="FFFFFF"/>
                          </a:solidFill>
                          <a:effectLst/>
                          <a:latin typeface="Calibri"/>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CE6F1"/>
                    </a:solidFill>
                  </a:tcPr>
                </a:tc>
              </a:tr>
              <a:tr h="200025">
                <a:tc>
                  <a:txBody>
                    <a:bodyPr/>
                    <a:lstStyle/>
                    <a:p>
                      <a:pPr algn="ctr" fontAlgn="ctr"/>
                      <a:r>
                        <a:rPr lang="en-IE" sz="1100" b="0" i="0" u="none" strike="noStrike">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4F81BD"/>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c>
                  <a:txBody>
                    <a:bodyPr/>
                    <a:lstStyle/>
                    <a:p>
                      <a:pPr algn="l" fontAlgn="b"/>
                      <a:r>
                        <a:rPr lang="en-IE"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CE6F1"/>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noFill/>
                      <a:prstDash val="solid"/>
                      <a:round/>
                      <a:headEnd type="none" w="med" len="med"/>
                      <a:tailEnd type="none" w="med" len="med"/>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no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10" name="Diagram 9"/>
          <p:cNvGraphicFramePr/>
          <p:nvPr>
            <p:extLst>
              <p:ext uri="{D42A27DB-BD31-4B8C-83A1-F6EECF244321}">
                <p14:modId xmlns="" xmlns:p14="http://schemas.microsoft.com/office/powerpoint/2010/main" val="3092039168"/>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extBox 8"/>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
        <p:nvSpPr>
          <p:cNvPr id="13" name="TextBox 12"/>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Tree>
    <p:extLst>
      <p:ext uri="{BB962C8B-B14F-4D97-AF65-F5344CB8AC3E}">
        <p14:creationId xmlns="" xmlns:p14="http://schemas.microsoft.com/office/powerpoint/2010/main" val="781034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457200" y="1600200"/>
            <a:ext cx="5122912" cy="4525963"/>
          </a:xfrm>
        </p:spPr>
        <p:txBody>
          <a:bodyPr/>
          <a:lstStyle/>
          <a:p>
            <a:r>
              <a:rPr lang="en-IE" sz="2000" b="1" dirty="0"/>
              <a:t>Values</a:t>
            </a:r>
          </a:p>
          <a:p>
            <a:pPr lvl="1"/>
            <a:r>
              <a:rPr lang="en-IE" sz="1800" b="1" dirty="0" err="1"/>
              <a:t>PMEA</a:t>
            </a:r>
            <a:r>
              <a:rPr lang="en-IE" sz="1800" b="1" baseline="-25000" dirty="0" err="1"/>
              <a:t>φ</a:t>
            </a:r>
            <a:r>
              <a:rPr lang="en-IE" sz="1800" b="1" dirty="0"/>
              <a:t> </a:t>
            </a:r>
            <a:r>
              <a:rPr lang="en-IE" sz="1800" dirty="0"/>
              <a:t>=</a:t>
            </a:r>
            <a:r>
              <a:rPr lang="en-IE" sz="1800" b="1" dirty="0"/>
              <a:t> PCAP</a:t>
            </a:r>
          </a:p>
          <a:p>
            <a:pPr lvl="1"/>
            <a:r>
              <a:rPr lang="en-IE" sz="1800" b="1" dirty="0" smtClean="0"/>
              <a:t>QAO</a:t>
            </a:r>
            <a:r>
              <a:rPr lang="en-IE" sz="1800" b="1" baseline="-25000" dirty="0" smtClean="0"/>
              <a:t>u3φ</a:t>
            </a:r>
            <a:r>
              <a:rPr lang="en-IE" sz="1800" b="1" dirty="0" smtClean="0"/>
              <a:t> </a:t>
            </a:r>
            <a:r>
              <a:rPr lang="en-IE" sz="1800" dirty="0"/>
              <a:t>=</a:t>
            </a:r>
            <a:r>
              <a:rPr lang="en-IE" sz="1800" b="1" dirty="0"/>
              <a:t> </a:t>
            </a:r>
            <a:r>
              <a:rPr lang="en-IE" sz="1800" b="1" dirty="0" smtClean="0"/>
              <a:t>100</a:t>
            </a:r>
            <a:endParaRPr lang="en-IE" sz="1800" dirty="0"/>
          </a:p>
          <a:p>
            <a:pPr lvl="1"/>
            <a:r>
              <a:rPr lang="en-IE" sz="1800" dirty="0"/>
              <a:t>∑</a:t>
            </a:r>
            <a:r>
              <a:rPr lang="en-IE" sz="1800" b="1" dirty="0" err="1"/>
              <a:t>QAO</a:t>
            </a:r>
            <a:r>
              <a:rPr lang="en-IE" sz="1800" b="1" baseline="-25000" dirty="0" err="1"/>
              <a:t>ukφ</a:t>
            </a:r>
            <a:r>
              <a:rPr lang="en-IE" sz="1800" dirty="0"/>
              <a:t> x </a:t>
            </a:r>
            <a:r>
              <a:rPr lang="en-IE" sz="1800" b="1" dirty="0" err="1"/>
              <a:t>TINIV</a:t>
            </a:r>
            <a:r>
              <a:rPr lang="en-IE" sz="1800" b="1" baseline="-25000" dirty="0" err="1"/>
              <a:t>ukφ</a:t>
            </a:r>
            <a:r>
              <a:rPr lang="en-IE" sz="1800" b="1" dirty="0"/>
              <a:t> </a:t>
            </a:r>
            <a:r>
              <a:rPr lang="en-IE" sz="1800" dirty="0"/>
              <a:t>=</a:t>
            </a:r>
            <a:r>
              <a:rPr lang="en-IE" sz="1800" b="1" dirty="0"/>
              <a:t> 0</a:t>
            </a:r>
          </a:p>
          <a:p>
            <a:pPr lvl="1"/>
            <a:r>
              <a:rPr lang="en-IE" sz="1800" b="1" dirty="0" err="1"/>
              <a:t>QRTAG</a:t>
            </a:r>
            <a:r>
              <a:rPr lang="en-IE" sz="1800" b="1" baseline="-25000" dirty="0" err="1"/>
              <a:t>φ</a:t>
            </a:r>
            <a:r>
              <a:rPr lang="en-IE" sz="1800" b="1" dirty="0"/>
              <a:t> </a:t>
            </a:r>
            <a:r>
              <a:rPr lang="en-IE" sz="1800" dirty="0"/>
              <a:t>=</a:t>
            </a:r>
            <a:r>
              <a:rPr lang="en-IE" sz="1800" b="1" dirty="0"/>
              <a:t> 300</a:t>
            </a:r>
          </a:p>
        </p:txBody>
      </p:sp>
      <p:graphicFrame>
        <p:nvGraphicFramePr>
          <p:cNvPr id="24" name="Content Placeholder 23"/>
          <p:cNvGraphicFramePr>
            <a:graphicFrameLocks noGrp="1"/>
          </p:cNvGraphicFramePr>
          <p:nvPr>
            <p:ph sz="half" idx="2"/>
            <p:extLst>
              <p:ext uri="{D42A27DB-BD31-4B8C-83A1-F6EECF244321}">
                <p14:modId xmlns="" xmlns:p14="http://schemas.microsoft.com/office/powerpoint/2010/main" val="198832170"/>
              </p:ext>
            </p:extLst>
          </p:nvPr>
        </p:nvGraphicFramePr>
        <p:xfrm>
          <a:off x="5562600" y="2096294"/>
          <a:ext cx="2209800" cy="3533775"/>
        </p:xfrm>
        <a:graphic>
          <a:graphicData uri="http://schemas.openxmlformats.org/drawingml/2006/table">
            <a:tbl>
              <a:tblPr/>
              <a:tblGrid>
                <a:gridCol w="736600"/>
                <a:gridCol w="736600"/>
                <a:gridCol w="736600"/>
              </a:tblGrid>
              <a:tr h="190500">
                <a:tc>
                  <a:txBody>
                    <a:bodyPr/>
                    <a:lstStyle/>
                    <a:p>
                      <a:pPr algn="ctr" fontAlgn="b"/>
                      <a:r>
                        <a:rPr lang="en-IE" sz="1100" b="1" i="0" u="none" strike="noStrike" dirty="0">
                          <a:solidFill>
                            <a:srgbClr val="000000"/>
                          </a:solidFill>
                          <a:effectLst/>
                          <a:latin typeface="Calibri"/>
                        </a:rPr>
                        <a:t>Ranked Set</a:t>
                      </a: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Flagged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ctr" fontAlgn="b"/>
                      <a:r>
                        <a:rPr lang="en-IE" sz="1100" b="1" i="0" u="none" strike="noStrike" dirty="0" smtClean="0">
                          <a:solidFill>
                            <a:srgbClr val="000000"/>
                          </a:solidFill>
                          <a:effectLst/>
                          <a:latin typeface="Calibri"/>
                        </a:rPr>
                        <a:t>Tagged</a:t>
                      </a:r>
                      <a:endParaRPr lang="en-IE" sz="1100" b="1" i="0" u="none" strike="noStrike" dirty="0">
                        <a:solidFill>
                          <a:srgbClr val="000000"/>
                        </a:solidFill>
                        <a:effectLst/>
                        <a:latin typeface="Calibri"/>
                      </a:endParaRPr>
                    </a:p>
                  </a:txBody>
                  <a:tcPr marL="9525" marR="9525" marT="9525" marB="0" anchor="b">
                    <a:lnL>
                      <a:noFill/>
                    </a:lnL>
                    <a:lnR>
                      <a:noFill/>
                    </a:lnR>
                    <a:lnT>
                      <a:noFill/>
                    </a:lnT>
                    <a:lnB>
                      <a:noFill/>
                    </a:lnB>
                  </a:tcPr>
                </a:tc>
              </a:tr>
              <a:tr h="200025">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IE" sz="1100" b="0" i="0" u="none" strike="noStrike" dirty="0" smtClean="0">
                          <a:solidFill>
                            <a:srgbClr val="000000"/>
                          </a:solidFill>
                          <a:effectLst/>
                          <a:latin typeface="Calibri"/>
                        </a:rPr>
                        <a:t>PMEA=PCAP</a:t>
                      </a:r>
                      <a:endParaRPr lang="en-IE" sz="11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3</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endParaRPr lang="en-IE"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chemeClr val="bg1"/>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2</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chemeClr val="bg1"/>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190500">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c>
                  <a:txBody>
                    <a:bodyPr/>
                    <a:lstStyle/>
                    <a:p>
                      <a:pPr algn="ctr" fontAlgn="b"/>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2">
                        <a:lumMod val="20000"/>
                        <a:lumOff val="80000"/>
                      </a:schemeClr>
                    </a:solidFill>
                  </a:tcPr>
                </a:tc>
              </a:tr>
              <a:tr h="200025">
                <a:tc>
                  <a:txBody>
                    <a:bodyPr/>
                    <a:lstStyle/>
                    <a:p>
                      <a:pPr algn="ctr" fontAlgn="ctr"/>
                      <a:r>
                        <a:rPr lang="en-IE" sz="1100" b="0" i="0" u="none" strike="noStrike" dirty="0" smtClean="0">
                          <a:solidFill>
                            <a:srgbClr val="FFFFFF"/>
                          </a:solidFill>
                          <a:effectLst/>
                          <a:latin typeface="Calibri"/>
                        </a:rPr>
                        <a:t>1</a:t>
                      </a:r>
                      <a:endParaRPr lang="en-IE" sz="1100" b="0" i="0" u="none" strike="noStrike" dirty="0">
                        <a:solidFill>
                          <a:srgbClr val="FFFFFF"/>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rgbClr val="C0504D"/>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b"/>
                      <a:r>
                        <a:rPr lang="en-IE" sz="1100" b="0" i="0" u="none" strike="noStrike" dirty="0">
                          <a:solidFill>
                            <a:srgbClr val="FFFFFF"/>
                          </a:solidFill>
                          <a:effectLst/>
                          <a:latin typeface="Calibri"/>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00025">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90500">
                <a:tc>
                  <a:txBody>
                    <a:bodyPr/>
                    <a:lstStyle/>
                    <a:p>
                      <a:pPr algn="ctr" fontAlgn="ctr"/>
                      <a:endParaRPr lang="en-IE" sz="1100" b="0" i="0" u="none" strike="noStrike" dirty="0">
                        <a:solidFill>
                          <a:srgbClr val="FFFFFF"/>
                        </a:solidFill>
                        <a:effectLst/>
                        <a:latin typeface="Calibri"/>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IE" sz="1100" b="0" i="0" u="none" strike="noStrike" dirty="0" smtClean="0">
                          <a:solidFill>
                            <a:srgbClr val="000000"/>
                          </a:solidFill>
                          <a:effectLst/>
                          <a:latin typeface="+mn-lt"/>
                        </a:rPr>
                        <a:t>QRTAG</a:t>
                      </a:r>
                      <a:r>
                        <a:rPr lang="en-IE" sz="1100" b="0" i="0" u="none" strike="noStrike" dirty="0">
                          <a:solidFill>
                            <a:srgbClr val="000000"/>
                          </a:solidFill>
                          <a:effectLst/>
                          <a:latin typeface="Calibri"/>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ctr" fontAlgn="ctr"/>
                      <a:r>
                        <a:rPr lang="en-IE" sz="1100" b="0" i="0" u="none" strike="noStrike" dirty="0">
                          <a:solidFill>
                            <a:srgbClr val="FFFFFF"/>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IE" sz="1100" b="0" i="0" u="none" strike="noStrike" dirty="0">
                          <a:solidFill>
                            <a:srgbClr val="000000"/>
                          </a:solidFill>
                          <a:effectLst/>
                          <a:latin typeface="Calibri"/>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190500">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w="12700" cap="flat" cmpd="sng" algn="ctr">
                      <a:noFill/>
                      <a:prstDash val="solid"/>
                      <a:round/>
                      <a:headEnd type="none" w="med" len="med"/>
                      <a:tailEnd type="none" w="med" len="med"/>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2">
                        <a:lumMod val="20000"/>
                        <a:lumOff val="80000"/>
                      </a:schemeClr>
                    </a:solidFill>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c>
                  <a:txBody>
                    <a:bodyPr/>
                    <a:lstStyle/>
                    <a:p>
                      <a:pPr algn="l" fontAlgn="b"/>
                      <a:r>
                        <a:rPr lang="en-IE" sz="1100" b="0" i="0" u="none" strike="noStrike" dirty="0">
                          <a:solidFill>
                            <a:srgbClr val="000000"/>
                          </a:solidFill>
                          <a:effectLst/>
                          <a:latin typeface="Calibri"/>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190500">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r>
              <a:tr h="200025">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IE" sz="1100" b="0" i="0" u="none" strike="noStrike" dirty="0">
                        <a:solidFill>
                          <a:srgbClr val="000000"/>
                        </a:solidFill>
                        <a:effectLst/>
                        <a:latin typeface="Calibri"/>
                      </a:endParaRPr>
                    </a:p>
                  </a:txBody>
                  <a:tcPr marL="9525" marR="9525" marT="9525" marB="0" anchor="b">
                    <a:lnL>
                      <a:noFill/>
                    </a:lnL>
                    <a:lnR>
                      <a:noFill/>
                    </a:lnR>
                    <a:lnT>
                      <a:noFill/>
                    </a:lnT>
                    <a:lnB>
                      <a:noFill/>
                    </a:lnB>
                  </a:tcPr>
                </a:tc>
              </a:tr>
            </a:tbl>
          </a:graphicData>
        </a:graphic>
      </p:graphicFrame>
      <p:graphicFrame>
        <p:nvGraphicFramePr>
          <p:cNvPr id="9" name="Diagram 8"/>
          <p:cNvGraphicFramePr/>
          <p:nvPr>
            <p:extLst>
              <p:ext uri="{D42A27DB-BD31-4B8C-83A1-F6EECF244321}">
                <p14:modId xmlns="" xmlns:p14="http://schemas.microsoft.com/office/powerpoint/2010/main" val="3171345993"/>
              </p:ext>
            </p:extLst>
          </p:nvPr>
        </p:nvGraphicFramePr>
        <p:xfrm>
          <a:off x="457200" y="459358"/>
          <a:ext cx="8229599" cy="648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899592" y="6059269"/>
            <a:ext cx="7177608" cy="646331"/>
          </a:xfrm>
          <a:prstGeom prst="rect">
            <a:avLst/>
          </a:prstGeom>
          <a:noFill/>
        </p:spPr>
        <p:txBody>
          <a:bodyPr wrap="square" rtlCol="0">
            <a:spAutoFit/>
          </a:bodyPr>
          <a:lstStyle/>
          <a:p>
            <a:r>
              <a:rPr lang="en-IE" dirty="0" smtClean="0"/>
              <a:t>QRTAG is the sum of the initial tagged bids &amp; offers. Indicates how much tagging is required to bring sum of tagged bids &amp; offers to zero  </a:t>
            </a:r>
            <a:endParaRPr lang="en-IE" dirty="0"/>
          </a:p>
        </p:txBody>
      </p:sp>
      <p:sp>
        <p:nvSpPr>
          <p:cNvPr id="3" name="TextBox 2"/>
          <p:cNvSpPr txBox="1"/>
          <p:nvPr/>
        </p:nvSpPr>
        <p:spPr>
          <a:xfrm>
            <a:off x="5329416" y="1264918"/>
            <a:ext cx="2930664" cy="830997"/>
          </a:xfrm>
          <a:prstGeom prst="rect">
            <a:avLst/>
          </a:prstGeom>
          <a:noFill/>
        </p:spPr>
        <p:txBody>
          <a:bodyPr wrap="square" rtlCol="0">
            <a:spAutoFit/>
          </a:bodyPr>
          <a:lstStyle/>
          <a:p>
            <a:r>
              <a:rPr lang="en-IE" sz="1200" dirty="0" smtClean="0"/>
              <a:t>Dark Red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Red = +</a:t>
            </a:r>
            <a:r>
              <a:rPr lang="en-IE" sz="1200" dirty="0" err="1" smtClean="0"/>
              <a:t>ve</a:t>
            </a:r>
            <a:r>
              <a:rPr lang="en-IE" sz="1200" dirty="0" smtClean="0"/>
              <a:t> Flagged / Tagged</a:t>
            </a:r>
          </a:p>
          <a:p>
            <a:r>
              <a:rPr lang="en-IE" sz="1200" dirty="0" smtClean="0"/>
              <a:t>Dark Blue = -</a:t>
            </a:r>
            <a:r>
              <a:rPr lang="en-IE" sz="1200" dirty="0" err="1" smtClean="0"/>
              <a:t>ve</a:t>
            </a:r>
            <a:r>
              <a:rPr lang="en-IE" sz="1200" dirty="0" smtClean="0"/>
              <a:t> </a:t>
            </a:r>
            <a:r>
              <a:rPr lang="en-IE" sz="1200" dirty="0" err="1" smtClean="0"/>
              <a:t>Unflagged</a:t>
            </a:r>
            <a:r>
              <a:rPr lang="en-IE" sz="1200" dirty="0" smtClean="0"/>
              <a:t> / Untagged</a:t>
            </a:r>
          </a:p>
          <a:p>
            <a:r>
              <a:rPr lang="en-IE" sz="1200" dirty="0" smtClean="0"/>
              <a:t>Light Blue = -</a:t>
            </a:r>
            <a:r>
              <a:rPr lang="en-IE" sz="1200" dirty="0" err="1" smtClean="0"/>
              <a:t>ve</a:t>
            </a:r>
            <a:r>
              <a:rPr lang="en-IE" sz="1200" dirty="0" smtClean="0"/>
              <a:t> Flagged / Tagged</a:t>
            </a:r>
            <a:endParaRPr lang="en-IE" sz="1200" dirty="0"/>
          </a:p>
        </p:txBody>
      </p:sp>
    </p:spTree>
    <p:extLst>
      <p:ext uri="{BB962C8B-B14F-4D97-AF65-F5344CB8AC3E}">
        <p14:creationId xmlns="" xmlns:p14="http://schemas.microsoft.com/office/powerpoint/2010/main" val="2914264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romMMT xmlns="f69c7b9a-bbed-41f8-b24c-bbeb71979adf">true</FromMMT>
    <MMTID xmlns="f69c7b9a-bbed-41f8-b24c-bbeb71979adf">1822</MMTID>
    <ModID xmlns="bd8dd43f-48f8-46ce-9b8d-78f402b7750b">743</ModID>
  </documentManagement>
</p:properties>
</file>

<file path=customXml/itemProps1.xml><?xml version="1.0" encoding="utf-8"?>
<ds:datastoreItem xmlns:ds="http://schemas.openxmlformats.org/officeDocument/2006/customXml" ds:itemID="{DEE5A854-650A-465F-B452-AE33C620B9A0}"/>
</file>

<file path=customXml/itemProps2.xml><?xml version="1.0" encoding="utf-8"?>
<ds:datastoreItem xmlns:ds="http://schemas.openxmlformats.org/officeDocument/2006/customXml" ds:itemID="{AB4AC65F-A074-428E-875C-4626B800FEE9}"/>
</file>

<file path=customXml/itemProps3.xml><?xml version="1.0" encoding="utf-8"?>
<ds:datastoreItem xmlns:ds="http://schemas.openxmlformats.org/officeDocument/2006/customXml" ds:itemID="{191172F2-1EA4-4301-8685-E7D60F03989B}"/>
</file>

<file path=docProps/app.xml><?xml version="1.0" encoding="utf-8"?>
<Properties xmlns="http://schemas.openxmlformats.org/officeDocument/2006/extended-properties" xmlns:vt="http://schemas.openxmlformats.org/officeDocument/2006/docPropsVTypes">
  <TotalTime>1020</TotalTime>
  <Words>1982</Words>
  <Application>Microsoft Office PowerPoint</Application>
  <PresentationFormat>On-screen Show (4:3)</PresentationFormat>
  <Paragraphs>510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EirGrid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Kerin, Martin</dc:creator>
  <cp:lastModifiedBy>eblair</cp:lastModifiedBy>
  <cp:revision>33</cp:revision>
  <dcterms:created xsi:type="dcterms:W3CDTF">2018-01-29T17:04:13Z</dcterms:created>
  <dcterms:modified xsi:type="dcterms:W3CDTF">2018-03-16T11:36:58Z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3" name="File Category">
    <vt:lpwstr/>
  </property>
  <property fmtid="{D5CDD505-2E9C-101B-9397-08002B2CF9AE}" pid="4" name="Document Owner">
    <vt:lpwstr>Kerin, Martin103</vt:lpwstr>
  </property>
  <property fmtid="{D5CDD505-2E9C-101B-9397-08002B2CF9AE}" pid="6" name="iab7cdb7554d4997ae876b11632fa575">
    <vt:lpwstr/>
  </property>
  <property fmtid="{D5CDD505-2E9C-101B-9397-08002B2CF9AE}" pid="9" name="Doc Type">
    <vt:lpwstr>MJK</vt:lpwstr>
  </property>
  <property fmtid="{D5CDD505-2E9C-101B-9397-08002B2CF9AE}" pid="12" name="Copy to Website">
    <vt:lpwstr>true</vt:lpwstr>
  </property>
  <property fmtid="{D5CDD505-2E9C-101B-9397-08002B2CF9AE}" pid="13" name="Mod ID">
    <vt:lpwstr>1081</vt:lpwstr>
  </property>
  <property fmtid="{D5CDD505-2E9C-101B-9397-08002B2CF9AE}" pid="14" name="Year of Modification Proposal">
    <vt:lpwstr>2018</vt:lpwstr>
  </property>
  <property fmtid="{D5CDD505-2E9C-101B-9397-08002B2CF9AE}" pid="15" name="Document Type">
    <vt:lpwstr>Slides</vt:lpwstr>
  </property>
  <property fmtid="{D5CDD505-2E9C-101B-9397-08002B2CF9AE}" pid="17" name="_CopySource">
    <vt:lpwstr>Mod_07_18 Presentation.pptx</vt:lpwstr>
  </property>
  <property fmtid="{D5CDD505-2E9C-101B-9397-08002B2CF9AE}" pid="18" name="Order">
    <vt:r8>380600</vt:r8>
  </property>
</Properties>
</file>