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6" d="100"/>
          <a:sy n="96" d="100"/>
        </p:scale>
        <p:origin x="-178"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6670D4-E1DD-4C6E-BDD9-CE01E3AC8F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xmlns="" id="{1DCBEF96-8F63-44A0-AED9-9C70FDB164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xmlns="" id="{E2DB64ED-84A6-4996-848D-B9697206BA1C}"/>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5" name="Footer Placeholder 4">
            <a:extLst>
              <a:ext uri="{FF2B5EF4-FFF2-40B4-BE49-F238E27FC236}">
                <a16:creationId xmlns:a16="http://schemas.microsoft.com/office/drawing/2014/main" xmlns="" id="{0D32D9B1-06BB-4408-BF60-E927757823D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92B67829-04F5-4F92-972D-CCC22FABB205}"/>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4063420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0CB7FD-C2D0-4E47-8DA9-9D260BA203BF}"/>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xmlns="" id="{4231FA6B-03E2-4CAD-8D27-7BF5677DF2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6EC47AD7-ADFA-4C06-9576-8EF646353594}"/>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5" name="Footer Placeholder 4">
            <a:extLst>
              <a:ext uri="{FF2B5EF4-FFF2-40B4-BE49-F238E27FC236}">
                <a16:creationId xmlns:a16="http://schemas.microsoft.com/office/drawing/2014/main" xmlns="" id="{C4AA54A6-4B3C-49F2-8815-33825148A50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0E9CF1F4-FC62-46AD-B72A-39E71AE995EF}"/>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41415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3077691-ECA3-404C-A602-21D1A19195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xmlns="" id="{B986090D-68C7-4FCF-835B-6FFBC027D1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56FD4551-797C-44CD-8D3A-278638A85DB0}"/>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5" name="Footer Placeholder 4">
            <a:extLst>
              <a:ext uri="{FF2B5EF4-FFF2-40B4-BE49-F238E27FC236}">
                <a16:creationId xmlns:a16="http://schemas.microsoft.com/office/drawing/2014/main" xmlns="" id="{D9213031-00CA-4458-BE17-9CF56543E90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33047EAF-A0F6-4D47-B25D-83AF705ECFEC}"/>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3195554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3C0CF3-EC55-4DBA-8538-3087AE0121D2}"/>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DDD23988-6DF1-4CBE-8228-1272520790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D0CE069B-CDCC-418F-ABFB-D74749BE9D60}"/>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5" name="Footer Placeholder 4">
            <a:extLst>
              <a:ext uri="{FF2B5EF4-FFF2-40B4-BE49-F238E27FC236}">
                <a16:creationId xmlns:a16="http://schemas.microsoft.com/office/drawing/2014/main" xmlns="" id="{FA736EB9-C224-4AB9-857C-4176FCE150D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C5C0DF6F-1DCE-4D09-B1DC-A19467B39551}"/>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1087996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3BE1A-F6CA-4E4A-981C-05FFD27B38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xmlns="" id="{045D8313-0968-4D36-B17D-249B9ACBD1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EC76F68-1892-40BC-BE3C-76AE69BACC25}"/>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5" name="Footer Placeholder 4">
            <a:extLst>
              <a:ext uri="{FF2B5EF4-FFF2-40B4-BE49-F238E27FC236}">
                <a16:creationId xmlns:a16="http://schemas.microsoft.com/office/drawing/2014/main" xmlns="" id="{E378295B-DF10-4D59-9587-6E10E2DB048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3B97C6FF-C4CD-4C9C-A929-8C384157896D}"/>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2986639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713B8F-1DED-41A5-8C6C-DBEE8B9BD37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1D96A5CD-C68C-445A-82B2-FF29E0C047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xmlns="" id="{D66666F9-A48D-4AD6-A767-971A99D585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xmlns="" id="{D4C2B63B-75F7-4C36-B06D-571E5727E063}"/>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6" name="Footer Placeholder 5">
            <a:extLst>
              <a:ext uri="{FF2B5EF4-FFF2-40B4-BE49-F238E27FC236}">
                <a16:creationId xmlns:a16="http://schemas.microsoft.com/office/drawing/2014/main" xmlns="" id="{FDBD2AFA-D873-49C9-94C5-E40AADD724F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08ECCA3C-CA73-4C48-88D5-4F741F707762}"/>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391923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4C412C-A76A-48C8-985C-ED06F32BD875}"/>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xmlns="" id="{8F0264C1-EBBA-4F5A-9E80-253F23EF6F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92F8131-A52C-4B48-8ECD-0BFD5F3D25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xmlns="" id="{F1CEA84C-A48A-40BB-A90B-4A7272F678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B586A78-F43F-4445-B47D-123601EC96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xmlns="" id="{562AE58A-0DF7-4547-B206-A2BC57843E20}"/>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8" name="Footer Placeholder 7">
            <a:extLst>
              <a:ext uri="{FF2B5EF4-FFF2-40B4-BE49-F238E27FC236}">
                <a16:creationId xmlns:a16="http://schemas.microsoft.com/office/drawing/2014/main" xmlns="" id="{82DA6635-7BAC-4A90-8ECE-FF15C252E5E2}"/>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xmlns="" id="{5E2B0E31-A7B4-4B63-876F-D60717B3D477}"/>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2638205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8B3A0B-6C87-4A06-927D-7CE03CE5E665}"/>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xmlns="" id="{259568C9-D2A3-4126-B549-6F1139144D0A}"/>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4" name="Footer Placeholder 3">
            <a:extLst>
              <a:ext uri="{FF2B5EF4-FFF2-40B4-BE49-F238E27FC236}">
                <a16:creationId xmlns:a16="http://schemas.microsoft.com/office/drawing/2014/main" xmlns="" id="{E3E29A93-7AC7-4DD3-84AA-C6D4D6C9833B}"/>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xmlns="" id="{24A14DB0-5F31-4355-A175-D810B38C41BA}"/>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278631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F9C9390-3F1E-4ED8-AC20-F013FF6177A9}"/>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3" name="Footer Placeholder 2">
            <a:extLst>
              <a:ext uri="{FF2B5EF4-FFF2-40B4-BE49-F238E27FC236}">
                <a16:creationId xmlns:a16="http://schemas.microsoft.com/office/drawing/2014/main" xmlns="" id="{75AFA6A5-23A2-4631-BB38-8178E1D13A46}"/>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xmlns="" id="{CD59539A-C7DC-47C1-8AAF-7031591B4A59}"/>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2940671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A6CA59-5FFB-45A3-B55E-BB62AEECC8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D783057C-A008-49CC-8BAA-58FFA7F760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xmlns="" id="{FBB97793-7236-468D-83A0-40A767DF00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3EF988F-B22A-4659-963B-965186DE6254}"/>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6" name="Footer Placeholder 5">
            <a:extLst>
              <a:ext uri="{FF2B5EF4-FFF2-40B4-BE49-F238E27FC236}">
                <a16:creationId xmlns:a16="http://schemas.microsoft.com/office/drawing/2014/main" xmlns="" id="{BB0CAD6C-398D-4F81-8F50-8BFAC329B02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2D6BD430-C47E-4E6F-B73E-FD8D09123D1E}"/>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1791709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813CEA-17B1-4D50-9A83-43D04B8A40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xmlns="" id="{62545D10-E285-4602-BB55-2DB4DC8ABE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xmlns="" id="{01582518-BAB2-4F02-8E98-13C348B095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D3E92BD-D2AA-4A71-82EA-61C012DB50BC}"/>
              </a:ext>
            </a:extLst>
          </p:cNvPr>
          <p:cNvSpPr>
            <a:spLocks noGrp="1"/>
          </p:cNvSpPr>
          <p:nvPr>
            <p:ph type="dt" sz="half" idx="10"/>
          </p:nvPr>
        </p:nvSpPr>
        <p:spPr/>
        <p:txBody>
          <a:bodyPr/>
          <a:lstStyle/>
          <a:p>
            <a:fld id="{10E5D0EA-2295-4171-8C43-A1263B938DEB}" type="datetimeFigureOut">
              <a:rPr lang="en-IE" smtClean="0"/>
              <a:t>10/06/2020</a:t>
            </a:fld>
            <a:endParaRPr lang="en-IE"/>
          </a:p>
        </p:txBody>
      </p:sp>
      <p:sp>
        <p:nvSpPr>
          <p:cNvPr id="6" name="Footer Placeholder 5">
            <a:extLst>
              <a:ext uri="{FF2B5EF4-FFF2-40B4-BE49-F238E27FC236}">
                <a16:creationId xmlns:a16="http://schemas.microsoft.com/office/drawing/2014/main" xmlns="" id="{6566C268-5363-4A7F-9D0F-0A050EC8723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22A622E7-F156-436E-8ABB-D4ABB102C117}"/>
              </a:ext>
            </a:extLst>
          </p:cNvPr>
          <p:cNvSpPr>
            <a:spLocks noGrp="1"/>
          </p:cNvSpPr>
          <p:nvPr>
            <p:ph type="sldNum" sz="quarter" idx="12"/>
          </p:nvPr>
        </p:nvSpPr>
        <p:spPr/>
        <p:txBody>
          <a:bodyPr/>
          <a:lstStyle/>
          <a:p>
            <a:fld id="{A76ADCC6-98A9-4ACA-B26E-B622A8571728}" type="slidenum">
              <a:rPr lang="en-IE" smtClean="0"/>
              <a:t>‹#›</a:t>
            </a:fld>
            <a:endParaRPr lang="en-IE"/>
          </a:p>
        </p:txBody>
      </p:sp>
    </p:spTree>
    <p:extLst>
      <p:ext uri="{BB962C8B-B14F-4D97-AF65-F5344CB8AC3E}">
        <p14:creationId xmlns:p14="http://schemas.microsoft.com/office/powerpoint/2010/main" val="92565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A04FBA2-BCF8-4603-B55A-DC5032027C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xmlns="" id="{61629959-193F-42A9-8444-D0C5887CD7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DB948BE4-1BD3-455E-88BF-1D0F52ACC3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E5D0EA-2295-4171-8C43-A1263B938DEB}" type="datetimeFigureOut">
              <a:rPr lang="en-IE" smtClean="0"/>
              <a:t>10/06/2020</a:t>
            </a:fld>
            <a:endParaRPr lang="en-IE"/>
          </a:p>
        </p:txBody>
      </p:sp>
      <p:sp>
        <p:nvSpPr>
          <p:cNvPr id="5" name="Footer Placeholder 4">
            <a:extLst>
              <a:ext uri="{FF2B5EF4-FFF2-40B4-BE49-F238E27FC236}">
                <a16:creationId xmlns:a16="http://schemas.microsoft.com/office/drawing/2014/main" xmlns="" id="{10EE0A21-4309-4FF4-84BF-BEC6A79655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xmlns="" id="{9FDD494F-DB77-41B3-A0B0-9A2EC4AF3D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ADCC6-98A9-4ACA-B26E-B622A8571728}" type="slidenum">
              <a:rPr lang="en-IE" smtClean="0"/>
              <a:t>‹#›</a:t>
            </a:fld>
            <a:endParaRPr lang="en-IE"/>
          </a:p>
        </p:txBody>
      </p:sp>
    </p:spTree>
    <p:extLst>
      <p:ext uri="{BB962C8B-B14F-4D97-AF65-F5344CB8AC3E}">
        <p14:creationId xmlns:p14="http://schemas.microsoft.com/office/powerpoint/2010/main" val="4267446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5C601E-3B3C-4DBC-AAEA-6205873A69F5}"/>
              </a:ext>
            </a:extLst>
          </p:cNvPr>
          <p:cNvSpPr>
            <a:spLocks noGrp="1"/>
          </p:cNvSpPr>
          <p:nvPr>
            <p:ph type="ctrTitle"/>
          </p:nvPr>
        </p:nvSpPr>
        <p:spPr/>
        <p:txBody>
          <a:bodyPr/>
          <a:lstStyle/>
          <a:p>
            <a:r>
              <a:rPr lang="en-IE" dirty="0"/>
              <a:t>Mod_07_20</a:t>
            </a:r>
          </a:p>
        </p:txBody>
      </p:sp>
      <p:sp>
        <p:nvSpPr>
          <p:cNvPr id="3" name="Subtitle 2">
            <a:extLst>
              <a:ext uri="{FF2B5EF4-FFF2-40B4-BE49-F238E27FC236}">
                <a16:creationId xmlns:a16="http://schemas.microsoft.com/office/drawing/2014/main" xmlns="" id="{AFCAEED1-0F20-49D0-A848-32F3B2729282}"/>
              </a:ext>
            </a:extLst>
          </p:cNvPr>
          <p:cNvSpPr>
            <a:spLocks noGrp="1"/>
          </p:cNvSpPr>
          <p:nvPr>
            <p:ph type="subTitle" idx="1"/>
          </p:nvPr>
        </p:nvSpPr>
        <p:spPr/>
        <p:txBody>
          <a:bodyPr/>
          <a:lstStyle/>
          <a:p>
            <a:r>
              <a:rPr lang="en-IE" dirty="0"/>
              <a:t>Balancing Modifications Committee Composition and constitution definitions</a:t>
            </a:r>
          </a:p>
        </p:txBody>
      </p:sp>
    </p:spTree>
    <p:extLst>
      <p:ext uri="{BB962C8B-B14F-4D97-AF65-F5344CB8AC3E}">
        <p14:creationId xmlns:p14="http://schemas.microsoft.com/office/powerpoint/2010/main" val="1450878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66BC0F-FB62-41C9-9626-31B35161551D}"/>
              </a:ext>
            </a:extLst>
          </p:cNvPr>
          <p:cNvSpPr>
            <a:spLocks noGrp="1"/>
          </p:cNvSpPr>
          <p:nvPr>
            <p:ph type="title"/>
          </p:nvPr>
        </p:nvSpPr>
        <p:spPr/>
        <p:txBody>
          <a:bodyPr/>
          <a:lstStyle/>
          <a:p>
            <a:r>
              <a:rPr lang="en-IE" dirty="0"/>
              <a:t>Introduction</a:t>
            </a:r>
          </a:p>
        </p:txBody>
      </p:sp>
      <p:sp>
        <p:nvSpPr>
          <p:cNvPr id="3" name="Content Placeholder 2">
            <a:extLst>
              <a:ext uri="{FF2B5EF4-FFF2-40B4-BE49-F238E27FC236}">
                <a16:creationId xmlns:a16="http://schemas.microsoft.com/office/drawing/2014/main" xmlns="" id="{CBE5B6CF-0829-489D-8C64-A62DFDDCB7EB}"/>
              </a:ext>
            </a:extLst>
          </p:cNvPr>
          <p:cNvSpPr>
            <a:spLocks noGrp="1"/>
          </p:cNvSpPr>
          <p:nvPr>
            <p:ph idx="1"/>
          </p:nvPr>
        </p:nvSpPr>
        <p:spPr/>
        <p:txBody>
          <a:bodyPr/>
          <a:lstStyle/>
          <a:p>
            <a:r>
              <a:rPr lang="en-IE" dirty="0"/>
              <a:t>At Working Group 1 and 2 for Mod_14_19 (Interconnector representation on the Modifications Committee), RAs expressed concern about balance on the committee.</a:t>
            </a:r>
          </a:p>
          <a:p>
            <a:r>
              <a:rPr lang="en-IE" dirty="0"/>
              <a:t>Responses to questionnaires from WG1 and 2 were varied. The following proposal is an attempt to incorporate </a:t>
            </a:r>
            <a:r>
              <a:rPr lang="en-IE"/>
              <a:t>those responses </a:t>
            </a:r>
            <a:r>
              <a:rPr lang="en-IE" dirty="0"/>
              <a:t>while addressing RA concerns.</a:t>
            </a:r>
          </a:p>
          <a:p>
            <a:r>
              <a:rPr lang="en-IE" dirty="0"/>
              <a:t>If this modification is approved, the changes will not come into effect until the next election.</a:t>
            </a:r>
          </a:p>
        </p:txBody>
      </p:sp>
    </p:spTree>
    <p:extLst>
      <p:ext uri="{BB962C8B-B14F-4D97-AF65-F5344CB8AC3E}">
        <p14:creationId xmlns:p14="http://schemas.microsoft.com/office/powerpoint/2010/main" val="3039554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93068D-2713-4DDD-A3E8-C419EF1F7B35}"/>
              </a:ext>
            </a:extLst>
          </p:cNvPr>
          <p:cNvSpPr>
            <a:spLocks noGrp="1"/>
          </p:cNvSpPr>
          <p:nvPr>
            <p:ph type="title"/>
          </p:nvPr>
        </p:nvSpPr>
        <p:spPr/>
        <p:txBody>
          <a:bodyPr/>
          <a:lstStyle/>
          <a:p>
            <a:r>
              <a:rPr lang="en-IE" dirty="0"/>
              <a:t>1.	The addition of a new Generator and Supplier Seat</a:t>
            </a:r>
          </a:p>
        </p:txBody>
      </p:sp>
      <p:sp>
        <p:nvSpPr>
          <p:cNvPr id="3" name="Content Placeholder 2">
            <a:extLst>
              <a:ext uri="{FF2B5EF4-FFF2-40B4-BE49-F238E27FC236}">
                <a16:creationId xmlns:a16="http://schemas.microsoft.com/office/drawing/2014/main" xmlns="" id="{F3226E44-25FA-43D2-B0E0-5993B1388B72}"/>
              </a:ext>
            </a:extLst>
          </p:cNvPr>
          <p:cNvSpPr>
            <a:spLocks noGrp="1"/>
          </p:cNvSpPr>
          <p:nvPr>
            <p:ph idx="1"/>
          </p:nvPr>
        </p:nvSpPr>
        <p:spPr/>
        <p:txBody>
          <a:bodyPr/>
          <a:lstStyle/>
          <a:p>
            <a:r>
              <a:rPr lang="en-IE" dirty="0"/>
              <a:t>This proposal would bring the total amount of seats in both constituencies to five.</a:t>
            </a:r>
          </a:p>
          <a:p>
            <a:r>
              <a:rPr lang="en-IE" dirty="0"/>
              <a:t>The RAs believe that the addition of a Generator Participant and Supply Participant to the Committee will increase representation of the respective constituencies, as all Participants will have an increased chance of becoming a Member.</a:t>
            </a:r>
          </a:p>
          <a:p>
            <a:endParaRPr lang="en-IE" dirty="0"/>
          </a:p>
        </p:txBody>
      </p:sp>
    </p:spTree>
    <p:extLst>
      <p:ext uri="{BB962C8B-B14F-4D97-AF65-F5344CB8AC3E}">
        <p14:creationId xmlns:p14="http://schemas.microsoft.com/office/powerpoint/2010/main" val="78185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3EA27E-F37E-49E1-AAF4-E1383EDD5A46}"/>
              </a:ext>
            </a:extLst>
          </p:cNvPr>
          <p:cNvSpPr>
            <a:spLocks noGrp="1"/>
          </p:cNvSpPr>
          <p:nvPr>
            <p:ph type="title"/>
          </p:nvPr>
        </p:nvSpPr>
        <p:spPr/>
        <p:txBody>
          <a:bodyPr>
            <a:normAutofit fontScale="90000"/>
          </a:bodyPr>
          <a:lstStyle/>
          <a:p>
            <a:r>
              <a:rPr lang="en-IE" dirty="0"/>
              <a:t>2.	Revisions to the definition of the types of Participants represented under the Generator seat category and Supplier seat category.</a:t>
            </a:r>
          </a:p>
        </p:txBody>
      </p:sp>
      <p:sp>
        <p:nvSpPr>
          <p:cNvPr id="3" name="Content Placeholder 2">
            <a:extLst>
              <a:ext uri="{FF2B5EF4-FFF2-40B4-BE49-F238E27FC236}">
                <a16:creationId xmlns:a16="http://schemas.microsoft.com/office/drawing/2014/main" xmlns="" id="{DF3247FF-ABC0-461D-A488-04325B9E98A2}"/>
              </a:ext>
            </a:extLst>
          </p:cNvPr>
          <p:cNvSpPr>
            <a:spLocks noGrp="1"/>
          </p:cNvSpPr>
          <p:nvPr>
            <p:ph idx="1"/>
          </p:nvPr>
        </p:nvSpPr>
        <p:spPr/>
        <p:txBody>
          <a:bodyPr/>
          <a:lstStyle/>
          <a:p>
            <a:r>
              <a:rPr lang="en-IE" dirty="0"/>
              <a:t>Members nominated in respect of Generation Participants and Interconnector Owners shall represent the interests of Participants which have registered one or more Generator Units other than Demand Side Units or Assetless Units and Interconnector Owners as defined in the Code.</a:t>
            </a:r>
          </a:p>
          <a:p>
            <a:r>
              <a:rPr lang="en-IE" dirty="0"/>
              <a:t>Members nominated in respect of Supply Participants shall represent the interests of Participants which have registered one or more Supplier Units and which supply electricity to multiple end consumers. </a:t>
            </a:r>
          </a:p>
        </p:txBody>
      </p:sp>
    </p:spTree>
    <p:extLst>
      <p:ext uri="{BB962C8B-B14F-4D97-AF65-F5344CB8AC3E}">
        <p14:creationId xmlns:p14="http://schemas.microsoft.com/office/powerpoint/2010/main" val="1839082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7D5A60-F0EE-49ED-85AA-D270FF55F7A0}"/>
              </a:ext>
            </a:extLst>
          </p:cNvPr>
          <p:cNvSpPr>
            <a:spLocks noGrp="1"/>
          </p:cNvSpPr>
          <p:nvPr>
            <p:ph type="title"/>
          </p:nvPr>
        </p:nvSpPr>
        <p:spPr/>
        <p:txBody>
          <a:bodyPr>
            <a:normAutofit/>
          </a:bodyPr>
          <a:lstStyle/>
          <a:p>
            <a:r>
              <a:rPr lang="en-IE" dirty="0"/>
              <a:t>3.	Interconnector Owners to be represented and eligible to run for Generator seats</a:t>
            </a:r>
          </a:p>
        </p:txBody>
      </p:sp>
      <p:sp>
        <p:nvSpPr>
          <p:cNvPr id="3" name="Content Placeholder 2">
            <a:extLst>
              <a:ext uri="{FF2B5EF4-FFF2-40B4-BE49-F238E27FC236}">
                <a16:creationId xmlns:a16="http://schemas.microsoft.com/office/drawing/2014/main" xmlns="" id="{109D34DA-1DA0-49C9-BA26-3388EA44A4D8}"/>
              </a:ext>
            </a:extLst>
          </p:cNvPr>
          <p:cNvSpPr>
            <a:spLocks noGrp="1"/>
          </p:cNvSpPr>
          <p:nvPr>
            <p:ph idx="1"/>
          </p:nvPr>
        </p:nvSpPr>
        <p:spPr/>
        <p:txBody>
          <a:bodyPr/>
          <a:lstStyle/>
          <a:p>
            <a:r>
              <a:rPr lang="en-IE" dirty="0"/>
              <a:t>Mod_14_19, which proposed to add an Interconnector seat to the Committee was rejected. </a:t>
            </a:r>
          </a:p>
          <a:p>
            <a:r>
              <a:rPr lang="en-IE" dirty="0"/>
              <a:t>This proposal would allow Interconnector Owners to run and vote for seats in the “Generation Participants and Interconnector Owners” constituency, without the need for a dedicated seat.</a:t>
            </a:r>
          </a:p>
        </p:txBody>
      </p:sp>
    </p:spTree>
    <p:extLst>
      <p:ext uri="{BB962C8B-B14F-4D97-AF65-F5344CB8AC3E}">
        <p14:creationId xmlns:p14="http://schemas.microsoft.com/office/powerpoint/2010/main" val="2410890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252</Words>
  <Application>Microsoft Office PowerPoint</Application>
  <PresentationFormat>Custom</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Mod_07_20</vt:lpstr>
      <vt:lpstr>Introduction</vt:lpstr>
      <vt:lpstr>1. The addition of a new Generator and Supplier Seat</vt:lpstr>
      <vt:lpstr>2. Revisions to the definition of the types of Participants represented under the Generator seat category and Supplier seat category.</vt:lpstr>
      <vt:lpstr>3. Interconnector Owners to be represented and eligible to run for Generator seats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Mod_07_20</dc:title>
  <dc:creator>Adam Fitzpatrick</dc:creator>
  <cp:lastModifiedBy>Linnane, Sandra</cp:lastModifiedBy>
  <cp:revision>2</cp:revision>
  <dcterms:created xsi:type="dcterms:W3CDTF">2020-06-10T13:09:21Z</dcterms:created>
  <dcterms:modified xsi:type="dcterms:W3CDTF">2020-06-10T15:07:15Z</dcterms:modified>
</cp:coreProperties>
</file>