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8"/>
  </p:notesMasterIdLst>
  <p:handoutMasterIdLst>
    <p:handoutMasterId r:id="rId9"/>
  </p:handoutMasterIdLst>
  <p:sldIdLst>
    <p:sldId id="409" r:id="rId2"/>
    <p:sldId id="437" r:id="rId3"/>
    <p:sldId id="441" r:id="rId4"/>
    <p:sldId id="440" r:id="rId5"/>
    <p:sldId id="442" r:id="rId6"/>
    <p:sldId id="443" r:id="rId7"/>
  </p:sldIdLst>
  <p:sldSz cx="9144000" cy="6858000" type="screen4x3"/>
  <p:notesSz cx="7099300" cy="10236200"/>
  <p:custDataLst>
    <p:tags r:id="rId10"/>
  </p:custDataLst>
  <p:defaultTextStyle>
    <a:defPPr>
      <a:defRPr lang="en-GB"/>
    </a:defPPr>
    <a:lvl1pPr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4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mac Daly" initials="CD" lastIdx="6" clrIdx="0">
    <p:extLst>
      <p:ext uri="{19B8F6BF-5375-455C-9EA6-DF929625EA0E}">
        <p15:presenceInfo xmlns:p15="http://schemas.microsoft.com/office/powerpoint/2012/main" userId="S::c.daly@tynaghenergy.ie::ecad2891-f950-4186-9dd4-961e7500bf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9999"/>
    <a:srgbClr val="FFFFCC"/>
    <a:srgbClr val="FFCC99"/>
    <a:srgbClr val="990033"/>
    <a:srgbClr val="FFE1E1"/>
    <a:srgbClr val="FFCCCC"/>
    <a:srgbClr val="FFE1FF"/>
    <a:srgbClr val="D5CABB"/>
    <a:srgbClr val="952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01" autoAdjust="0"/>
    <p:restoredTop sz="94645"/>
  </p:normalViewPr>
  <p:slideViewPr>
    <p:cSldViewPr snapToGrid="0">
      <p:cViewPr varScale="1">
        <p:scale>
          <a:sx n="67" d="100"/>
          <a:sy n="67" d="100"/>
        </p:scale>
        <p:origin x="1064" y="44"/>
      </p:cViewPr>
      <p:guideLst>
        <p:guide orient="horz" pos="64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01DD5D-A711-4622-B78C-A04D124824CA}"/>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7" name="Rectangle 3">
            <a:extLst>
              <a:ext uri="{FF2B5EF4-FFF2-40B4-BE49-F238E27FC236}">
                <a16:creationId xmlns:a16="http://schemas.microsoft.com/office/drawing/2014/main" id="{87DA0520-2300-4B34-A836-52C416769D35}"/>
              </a:ext>
            </a:extLst>
          </p:cNvPr>
          <p:cNvSpPr>
            <a:spLocks noGrp="1" noChangeArrowheads="1"/>
          </p:cNvSpPr>
          <p:nvPr>
            <p:ph type="dt" sz="quarter"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8" name="Rectangle 4">
            <a:extLst>
              <a:ext uri="{FF2B5EF4-FFF2-40B4-BE49-F238E27FC236}">
                <a16:creationId xmlns:a16="http://schemas.microsoft.com/office/drawing/2014/main" id="{C8DE376C-B365-4793-B52F-31F5A2DA2112}"/>
              </a:ext>
            </a:extLst>
          </p:cNvPr>
          <p:cNvSpPr>
            <a:spLocks noGrp="1" noChangeArrowheads="1"/>
          </p:cNvSpPr>
          <p:nvPr>
            <p:ph type="ftr" sz="quarter" idx="2"/>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9" name="Rectangle 5">
            <a:extLst>
              <a:ext uri="{FF2B5EF4-FFF2-40B4-BE49-F238E27FC236}">
                <a16:creationId xmlns:a16="http://schemas.microsoft.com/office/drawing/2014/main" id="{91407EBE-D0F2-4548-ACAD-D622460461F3}"/>
              </a:ext>
            </a:extLst>
          </p:cNvPr>
          <p:cNvSpPr>
            <a:spLocks noGrp="1" noChangeArrowheads="1"/>
          </p:cNvSpPr>
          <p:nvPr>
            <p:ph type="sldNum" sz="quarter" idx="3"/>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EEC856F0-E34D-4E00-91E3-8E39FF8431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198998E-628A-47ED-AE2C-30C2E0EC7384}"/>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27" name="Rectangle 3">
            <a:extLst>
              <a:ext uri="{FF2B5EF4-FFF2-40B4-BE49-F238E27FC236}">
                <a16:creationId xmlns:a16="http://schemas.microsoft.com/office/drawing/2014/main" id="{0049B4EE-9674-4F50-9B75-4569D1B6307A}"/>
              </a:ext>
            </a:extLst>
          </p:cNvPr>
          <p:cNvSpPr>
            <a:spLocks noGrp="1" noChangeArrowheads="1"/>
          </p:cNvSpPr>
          <p:nvPr>
            <p:ph type="dt"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124" name="Rectangle 4">
            <a:extLst>
              <a:ext uri="{FF2B5EF4-FFF2-40B4-BE49-F238E27FC236}">
                <a16:creationId xmlns:a16="http://schemas.microsoft.com/office/drawing/2014/main" id="{256388FE-106B-4273-9C79-8629E9D1242C}"/>
              </a:ext>
            </a:extLst>
          </p:cNvPr>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AF874765-DBC3-4D03-9274-B1DF55950CAB}"/>
              </a:ext>
            </a:extLst>
          </p:cNvPr>
          <p:cNvSpPr>
            <a:spLocks noGrp="1" noChangeArrowheads="1"/>
          </p:cNvSpPr>
          <p:nvPr>
            <p:ph type="body" sz="quarter" idx="3"/>
          </p:nvPr>
        </p:nvSpPr>
        <p:spPr bwMode="auto">
          <a:xfrm>
            <a:off x="709613" y="4860925"/>
            <a:ext cx="5680075" cy="4606925"/>
          </a:xfrm>
          <a:prstGeom prst="rect">
            <a:avLst/>
          </a:prstGeom>
          <a:noFill/>
          <a:ln>
            <a:noFill/>
          </a:ln>
          <a:effectLst/>
        </p:spPr>
        <p:txBody>
          <a:bodyPr vert="horz" wrap="square" lIns="98404" tIns="49201" rIns="98404" bIns="4920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a:extLst>
              <a:ext uri="{FF2B5EF4-FFF2-40B4-BE49-F238E27FC236}">
                <a16:creationId xmlns:a16="http://schemas.microsoft.com/office/drawing/2014/main" id="{7DC5F45F-B776-43B8-8AAC-CB75F5145D0B}"/>
              </a:ext>
            </a:extLst>
          </p:cNvPr>
          <p:cNvSpPr>
            <a:spLocks noGrp="1" noChangeArrowheads="1"/>
          </p:cNvSpPr>
          <p:nvPr>
            <p:ph type="ftr" sz="quarter" idx="4"/>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31" name="Rectangle 7">
            <a:extLst>
              <a:ext uri="{FF2B5EF4-FFF2-40B4-BE49-F238E27FC236}">
                <a16:creationId xmlns:a16="http://schemas.microsoft.com/office/drawing/2014/main" id="{95FB5492-AFD1-4A4A-8F18-93B0E1EF5EA5}"/>
              </a:ext>
            </a:extLst>
          </p:cNvPr>
          <p:cNvSpPr>
            <a:spLocks noGrp="1" noChangeArrowheads="1"/>
          </p:cNvSpPr>
          <p:nvPr>
            <p:ph type="sldNum" sz="quarter" idx="5"/>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CD78ABF5-2718-4DD6-B8A1-C83BE587B1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2</a:t>
            </a:fld>
            <a:endParaRPr lang="en-GB" altLang="en-US"/>
          </a:p>
        </p:txBody>
      </p:sp>
    </p:spTree>
    <p:extLst>
      <p:ext uri="{BB962C8B-B14F-4D97-AF65-F5344CB8AC3E}">
        <p14:creationId xmlns:p14="http://schemas.microsoft.com/office/powerpoint/2010/main" val="3403868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3</a:t>
            </a:fld>
            <a:endParaRPr lang="en-GB" altLang="en-US"/>
          </a:p>
        </p:txBody>
      </p:sp>
    </p:spTree>
    <p:extLst>
      <p:ext uri="{BB962C8B-B14F-4D97-AF65-F5344CB8AC3E}">
        <p14:creationId xmlns:p14="http://schemas.microsoft.com/office/powerpoint/2010/main" val="259570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4</a:t>
            </a:fld>
            <a:endParaRPr lang="en-GB" altLang="en-US"/>
          </a:p>
        </p:txBody>
      </p:sp>
    </p:spTree>
    <p:extLst>
      <p:ext uri="{BB962C8B-B14F-4D97-AF65-F5344CB8AC3E}">
        <p14:creationId xmlns:p14="http://schemas.microsoft.com/office/powerpoint/2010/main" val="1353675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5</a:t>
            </a:fld>
            <a:endParaRPr lang="en-GB" altLang="en-US"/>
          </a:p>
        </p:txBody>
      </p:sp>
    </p:spTree>
    <p:extLst>
      <p:ext uri="{BB962C8B-B14F-4D97-AF65-F5344CB8AC3E}">
        <p14:creationId xmlns:p14="http://schemas.microsoft.com/office/powerpoint/2010/main" val="489031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6</a:t>
            </a:fld>
            <a:endParaRPr lang="en-GB" altLang="en-US"/>
          </a:p>
        </p:txBody>
      </p:sp>
    </p:spTree>
    <p:extLst>
      <p:ext uri="{BB962C8B-B14F-4D97-AF65-F5344CB8AC3E}">
        <p14:creationId xmlns:p14="http://schemas.microsoft.com/office/powerpoint/2010/main" val="3349895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EB8378-FFFB-4898-808E-C869AB5A903B}"/>
              </a:ext>
            </a:extLst>
          </p:cNvPr>
          <p:cNvCxnSpPr/>
          <p:nvPr userDrawn="1"/>
        </p:nvCxnSpPr>
        <p:spPr>
          <a:xfrm flipV="1">
            <a:off x="1588" y="1776413"/>
            <a:ext cx="9142412"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3913031E-A701-4B8F-A3A3-562FDF88B43A}"/>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6" name="Picture 13">
            <a:extLst>
              <a:ext uri="{FF2B5EF4-FFF2-40B4-BE49-F238E27FC236}">
                <a16:creationId xmlns:a16="http://schemas.microsoft.com/office/drawing/2014/main" id="{29BB83B5-4EE8-49AF-8C82-32BD4F7227FD}"/>
              </a:ext>
            </a:extLst>
          </p:cNvPr>
          <p:cNvPicPr>
            <a:picLocks noChangeAspect="1"/>
          </p:cNvPicPr>
          <p:nvPr userDrawn="1"/>
        </p:nvPicPr>
        <p:blipFill>
          <a:blip r:embed="rId2">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DF79C6CD-1B57-4DA6-91F0-0ACAAFB3A2D7}"/>
              </a:ext>
            </a:extLst>
          </p:cNvPr>
          <p:cNvCxnSpPr/>
          <p:nvPr userDrawn="1"/>
        </p:nvCxnSpPr>
        <p:spPr>
          <a:xfrm flipV="1">
            <a:off x="6350" y="4516438"/>
            <a:ext cx="9142413"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12" descr="A picture containing ship, large, man, table&#10;&#10;Description automatically generated">
            <a:extLst>
              <a:ext uri="{FF2B5EF4-FFF2-40B4-BE49-F238E27FC236}">
                <a16:creationId xmlns:a16="http://schemas.microsoft.com/office/drawing/2014/main" id="{17D9BCB7-44F5-4E92-8475-18DE55069AB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4380" b="14079"/>
          <a:stretch>
            <a:fillRect/>
          </a:stretch>
        </p:blipFill>
        <p:spPr bwMode="auto">
          <a:xfrm>
            <a:off x="0" y="1776413"/>
            <a:ext cx="91440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591960"/>
            <a:ext cx="8312150" cy="574675"/>
          </a:xfrm>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5126948"/>
            <a:ext cx="5638800" cy="946150"/>
          </a:xfrm>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0848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GB" dirty="0"/>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5">
            <a:extLst>
              <a:ext uri="{FF2B5EF4-FFF2-40B4-BE49-F238E27FC236}">
                <a16:creationId xmlns:a16="http://schemas.microsoft.com/office/drawing/2014/main" id="{39907315-BE26-42AF-ABCD-D4FDED525A75}"/>
              </a:ext>
            </a:extLst>
          </p:cNvPr>
          <p:cNvSpPr>
            <a:spLocks noGrp="1" noChangeArrowheads="1"/>
          </p:cNvSpPr>
          <p:nvPr>
            <p:ph type="sldNum" sz="quarter" idx="10"/>
          </p:nvPr>
        </p:nvSpPr>
        <p:spPr>
          <a:ln/>
        </p:spPr>
        <p:txBody>
          <a:bodyPr/>
          <a:lstStyle>
            <a:lvl1pPr>
              <a:defRPr/>
            </a:lvl1pPr>
          </a:lstStyle>
          <a:p>
            <a:pPr>
              <a:defRPr/>
            </a:pPr>
            <a:fld id="{04669813-B585-46D1-AFC7-BA032F4D5F57}" type="slidenum">
              <a:rPr lang="en-GB" altLang="en-US"/>
              <a:pPr>
                <a:defRPr/>
              </a:pPr>
              <a:t>‹#›</a:t>
            </a:fld>
            <a:endParaRPr lang="en-GB" altLang="en-US" sz="700" b="0"/>
          </a:p>
        </p:txBody>
      </p:sp>
    </p:spTree>
    <p:extLst>
      <p:ext uri="{BB962C8B-B14F-4D97-AF65-F5344CB8AC3E}">
        <p14:creationId xmlns:p14="http://schemas.microsoft.com/office/powerpoint/2010/main" val="240708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705E46C2-F079-4AFB-838F-463A5BEE45F4}"/>
              </a:ext>
            </a:extLst>
          </p:cNvPr>
          <p:cNvSpPr>
            <a:spLocks noGrp="1" noChangeArrowheads="1"/>
          </p:cNvSpPr>
          <p:nvPr>
            <p:ph type="sldNum" sz="quarter" idx="10"/>
          </p:nvPr>
        </p:nvSpPr>
        <p:spPr>
          <a:ln/>
        </p:spPr>
        <p:txBody>
          <a:bodyPr/>
          <a:lstStyle>
            <a:lvl1pPr>
              <a:defRPr/>
            </a:lvl1pPr>
          </a:lstStyle>
          <a:p>
            <a:pPr>
              <a:defRPr/>
            </a:pPr>
            <a:fld id="{BFF0272E-59FC-42A1-90A3-80FA15263606}" type="slidenum">
              <a:rPr lang="en-GB" altLang="en-US"/>
              <a:pPr>
                <a:defRPr/>
              </a:pPr>
              <a:t>‹#›</a:t>
            </a:fld>
            <a:endParaRPr lang="en-GB" altLang="en-US" sz="700" b="0"/>
          </a:p>
        </p:txBody>
      </p:sp>
    </p:spTree>
    <p:extLst>
      <p:ext uri="{BB962C8B-B14F-4D97-AF65-F5344CB8AC3E}">
        <p14:creationId xmlns:p14="http://schemas.microsoft.com/office/powerpoint/2010/main" val="88984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4D9019E9-757D-4D18-9F4F-77F9142E8F97}"/>
              </a:ext>
            </a:extLst>
          </p:cNvPr>
          <p:cNvSpPr>
            <a:spLocks noGrp="1" noChangeArrowheads="1"/>
          </p:cNvSpPr>
          <p:nvPr>
            <p:ph type="sldNum" sz="quarter" idx="10"/>
          </p:nvPr>
        </p:nvSpPr>
        <p:spPr>
          <a:ln/>
        </p:spPr>
        <p:txBody>
          <a:bodyPr/>
          <a:lstStyle>
            <a:lvl1pPr>
              <a:defRPr/>
            </a:lvl1pPr>
          </a:lstStyle>
          <a:p>
            <a:pPr>
              <a:defRPr/>
            </a:pPr>
            <a:fld id="{4367EA60-D9A0-466F-9C9A-86583E41EBDB}" type="slidenum">
              <a:rPr lang="en-GB" altLang="en-US"/>
              <a:pPr>
                <a:defRPr/>
              </a:pPr>
              <a:t>‹#›</a:t>
            </a:fld>
            <a:endParaRPr lang="en-GB" altLang="en-US" sz="700" b="0"/>
          </a:p>
        </p:txBody>
      </p:sp>
    </p:spTree>
    <p:extLst>
      <p:ext uri="{BB962C8B-B14F-4D97-AF65-F5344CB8AC3E}">
        <p14:creationId xmlns:p14="http://schemas.microsoft.com/office/powerpoint/2010/main" val="17240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4F896EB-85CD-426F-8D33-1FC9CE091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77988"/>
            <a:ext cx="914400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4F1F4B92-D46A-4955-BC50-C1860A903420}"/>
              </a:ext>
            </a:extLst>
          </p:cNvPr>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8C40AD-804E-4EFD-BB92-00CE25584D94}"/>
              </a:ext>
            </a:extLst>
          </p:cNvPr>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a:extLst>
              <a:ext uri="{FF2B5EF4-FFF2-40B4-BE49-F238E27FC236}">
                <a16:creationId xmlns:a16="http://schemas.microsoft.com/office/drawing/2014/main" id="{939099BB-772C-4039-9AEB-584DFC5AD765}"/>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a:extLst>
              <a:ext uri="{FF2B5EF4-FFF2-40B4-BE49-F238E27FC236}">
                <a16:creationId xmlns:a16="http://schemas.microsoft.com/office/drawing/2014/main" id="{C862C6A5-EE8F-4CCF-AB71-486DEF7DE4DD}"/>
              </a:ext>
            </a:extLst>
          </p:cNvPr>
          <p:cNvPicPr>
            <a:picLocks noChangeAspect="1"/>
          </p:cNvPicPr>
          <p:nvPr userDrawn="1"/>
        </p:nvPicPr>
        <p:blipFill>
          <a:blip r:embed="rId3">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330700"/>
            <a:ext cx="8312150" cy="574675"/>
          </a:xfrm>
        </p:spPr>
        <p:txBody>
          <a:bodyPr anchor="b"/>
          <a:lstStyle>
            <a:lvl1pPr>
              <a:lnSpc>
                <a:spcPct val="85000"/>
              </a:lnSpc>
              <a:defRPr sz="3000" cap="all" baseline="0">
                <a:solidFill>
                  <a:schemeClr val="tx1"/>
                </a:solidFill>
              </a:defRPr>
            </a:lvl1pPr>
          </a:lstStyle>
          <a:p>
            <a:pPr lvl="0"/>
            <a:r>
              <a:rPr lang="en-US" noProof="0" dirty="0"/>
              <a:t>Click to edit Master title style</a:t>
            </a:r>
          </a:p>
        </p:txBody>
      </p:sp>
      <p:sp>
        <p:nvSpPr>
          <p:cNvPr id="402436" name="Rectangle 4"/>
          <p:cNvSpPr>
            <a:spLocks noGrp="1" noChangeArrowheads="1"/>
          </p:cNvSpPr>
          <p:nvPr>
            <p:ph type="subTitle" idx="1"/>
          </p:nvPr>
        </p:nvSpPr>
        <p:spPr>
          <a:xfrm>
            <a:off x="452438" y="4865688"/>
            <a:ext cx="5638800" cy="946150"/>
          </a:xfrm>
        </p:spPr>
        <p:txBody>
          <a:bodyPr/>
          <a:lstStyle>
            <a:lvl1pPr marL="0" indent="0">
              <a:spcBef>
                <a:spcPct val="0"/>
              </a:spcBef>
              <a:buFont typeface="Arial" charset="0"/>
              <a:buNone/>
              <a:defRPr sz="1600">
                <a:solidFill>
                  <a:schemeClr val="tx2"/>
                </a:solidFill>
              </a:defRPr>
            </a:lvl1pPr>
          </a:lstStyle>
          <a:p>
            <a:pPr lvl="0"/>
            <a:r>
              <a:rPr lang="en-US" noProof="0" dirty="0"/>
              <a:t>Click to edit Master subtitle style</a:t>
            </a:r>
          </a:p>
        </p:txBody>
      </p:sp>
    </p:spTree>
    <p:extLst>
      <p:ext uri="{BB962C8B-B14F-4D97-AF65-F5344CB8AC3E}">
        <p14:creationId xmlns:p14="http://schemas.microsoft.com/office/powerpoint/2010/main" val="17898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9BF3B982-22B3-4E7F-B859-9DADF53BC5EE}"/>
              </a:ext>
            </a:extLst>
          </p:cNvPr>
          <p:cNvSpPr>
            <a:spLocks noGrp="1" noChangeArrowheads="1"/>
          </p:cNvSpPr>
          <p:nvPr>
            <p:ph type="sldNum" sz="quarter" idx="10"/>
          </p:nvPr>
        </p:nvSpPr>
        <p:spPr>
          <a:ln/>
        </p:spPr>
        <p:txBody>
          <a:bodyPr/>
          <a:lstStyle>
            <a:lvl1pPr>
              <a:defRPr/>
            </a:lvl1pPr>
          </a:lstStyle>
          <a:p>
            <a:pPr>
              <a:defRPr/>
            </a:pPr>
            <a:fld id="{2C538014-7F7F-4BEB-A598-EAB2D87C9254}" type="slidenum">
              <a:rPr lang="en-GB" altLang="en-US"/>
              <a:pPr>
                <a:defRPr/>
              </a:pPr>
              <a:t>‹#›</a:t>
            </a:fld>
            <a:endParaRPr lang="en-GB" altLang="en-US" sz="700" b="0"/>
          </a:p>
        </p:txBody>
      </p:sp>
    </p:spTree>
    <p:extLst>
      <p:ext uri="{BB962C8B-B14F-4D97-AF65-F5344CB8AC3E}">
        <p14:creationId xmlns:p14="http://schemas.microsoft.com/office/powerpoint/2010/main" val="400390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4" name="Rectangle 5">
            <a:extLst>
              <a:ext uri="{FF2B5EF4-FFF2-40B4-BE49-F238E27FC236}">
                <a16:creationId xmlns:a16="http://schemas.microsoft.com/office/drawing/2014/main" id="{F023D86A-8883-4F68-A179-E73CDF2BF184}"/>
              </a:ext>
            </a:extLst>
          </p:cNvPr>
          <p:cNvSpPr>
            <a:spLocks noGrp="1" noChangeArrowheads="1"/>
          </p:cNvSpPr>
          <p:nvPr>
            <p:ph type="sldNum" sz="quarter" idx="10"/>
          </p:nvPr>
        </p:nvSpPr>
        <p:spPr>
          <a:ln/>
        </p:spPr>
        <p:txBody>
          <a:bodyPr/>
          <a:lstStyle>
            <a:lvl1pPr>
              <a:defRPr/>
            </a:lvl1pPr>
          </a:lstStyle>
          <a:p>
            <a:pPr>
              <a:defRPr/>
            </a:pPr>
            <a:fld id="{7F8CC0A1-E1A7-4D3A-ABFA-1CC94731191C}" type="slidenum">
              <a:rPr lang="en-GB" altLang="en-US"/>
              <a:pPr>
                <a:defRPr/>
              </a:pPr>
              <a:t>‹#›</a:t>
            </a:fld>
            <a:endParaRPr lang="en-GB" altLang="en-US" sz="700" b="0"/>
          </a:p>
        </p:txBody>
      </p:sp>
    </p:spTree>
    <p:extLst>
      <p:ext uri="{BB962C8B-B14F-4D97-AF65-F5344CB8AC3E}">
        <p14:creationId xmlns:p14="http://schemas.microsoft.com/office/powerpoint/2010/main" val="297485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5">
            <a:extLst>
              <a:ext uri="{FF2B5EF4-FFF2-40B4-BE49-F238E27FC236}">
                <a16:creationId xmlns:a16="http://schemas.microsoft.com/office/drawing/2014/main" id="{BE3E63F5-30CC-4E99-81FD-CE217DB45C66}"/>
              </a:ext>
            </a:extLst>
          </p:cNvPr>
          <p:cNvSpPr>
            <a:spLocks noGrp="1" noChangeArrowheads="1"/>
          </p:cNvSpPr>
          <p:nvPr>
            <p:ph type="sldNum" sz="quarter" idx="10"/>
          </p:nvPr>
        </p:nvSpPr>
        <p:spPr>
          <a:ln/>
        </p:spPr>
        <p:txBody>
          <a:bodyPr/>
          <a:lstStyle>
            <a:lvl1pPr>
              <a:defRPr/>
            </a:lvl1pPr>
          </a:lstStyle>
          <a:p>
            <a:pPr>
              <a:defRPr/>
            </a:pPr>
            <a:fld id="{AC5F0D43-DF0F-41D9-9040-D5E2F8182155}" type="slidenum">
              <a:rPr lang="en-GB" altLang="en-US"/>
              <a:pPr>
                <a:defRPr/>
              </a:pPr>
              <a:t>‹#›</a:t>
            </a:fld>
            <a:endParaRPr lang="en-GB" altLang="en-US" sz="700" b="0"/>
          </a:p>
        </p:txBody>
      </p:sp>
    </p:spTree>
    <p:extLst>
      <p:ext uri="{BB962C8B-B14F-4D97-AF65-F5344CB8AC3E}">
        <p14:creationId xmlns:p14="http://schemas.microsoft.com/office/powerpoint/2010/main" val="232115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a:extLst>
              <a:ext uri="{FF2B5EF4-FFF2-40B4-BE49-F238E27FC236}">
                <a16:creationId xmlns:a16="http://schemas.microsoft.com/office/drawing/2014/main" id="{E5C15CAD-E622-45E0-840E-83ABFECCEF07}"/>
              </a:ext>
            </a:extLst>
          </p:cNvPr>
          <p:cNvSpPr>
            <a:spLocks noGrp="1" noChangeArrowheads="1"/>
          </p:cNvSpPr>
          <p:nvPr>
            <p:ph type="sldNum" sz="quarter" idx="10"/>
          </p:nvPr>
        </p:nvSpPr>
        <p:spPr>
          <a:ln/>
        </p:spPr>
        <p:txBody>
          <a:bodyPr/>
          <a:lstStyle>
            <a:lvl1pPr>
              <a:defRPr/>
            </a:lvl1pPr>
          </a:lstStyle>
          <a:p>
            <a:pPr>
              <a:defRPr/>
            </a:pPr>
            <a:fld id="{F527ED75-BF0A-47E7-8471-40B1CF94C5C7}" type="slidenum">
              <a:rPr lang="en-GB" altLang="en-US"/>
              <a:pPr>
                <a:defRPr/>
              </a:pPr>
              <a:t>‹#›</a:t>
            </a:fld>
            <a:endParaRPr lang="en-GB" altLang="en-US" sz="700" b="0"/>
          </a:p>
        </p:txBody>
      </p:sp>
    </p:spTree>
    <p:extLst>
      <p:ext uri="{BB962C8B-B14F-4D97-AF65-F5344CB8AC3E}">
        <p14:creationId xmlns:p14="http://schemas.microsoft.com/office/powerpoint/2010/main" val="409545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GB" dirty="0"/>
              <a:t>Click to edit Master title style</a:t>
            </a:r>
            <a:endParaRPr lang="en-US" dirty="0"/>
          </a:p>
        </p:txBody>
      </p:sp>
      <p:sp>
        <p:nvSpPr>
          <p:cNvPr id="3" name="Rectangle 5">
            <a:extLst>
              <a:ext uri="{FF2B5EF4-FFF2-40B4-BE49-F238E27FC236}">
                <a16:creationId xmlns:a16="http://schemas.microsoft.com/office/drawing/2014/main" id="{49357373-51C7-4ECE-BB4B-907884ED1371}"/>
              </a:ext>
            </a:extLst>
          </p:cNvPr>
          <p:cNvSpPr>
            <a:spLocks noGrp="1" noChangeArrowheads="1"/>
          </p:cNvSpPr>
          <p:nvPr>
            <p:ph type="sldNum" sz="quarter" idx="10"/>
          </p:nvPr>
        </p:nvSpPr>
        <p:spPr>
          <a:ln/>
        </p:spPr>
        <p:txBody>
          <a:bodyPr/>
          <a:lstStyle>
            <a:lvl1pPr>
              <a:defRPr/>
            </a:lvl1pPr>
          </a:lstStyle>
          <a:p>
            <a:pPr>
              <a:defRPr/>
            </a:pPr>
            <a:fld id="{8333AE44-B5CE-45C8-A7CA-BE07B166FE41}" type="slidenum">
              <a:rPr lang="en-GB" altLang="en-US"/>
              <a:pPr>
                <a:defRPr/>
              </a:pPr>
              <a:t>‹#›</a:t>
            </a:fld>
            <a:endParaRPr lang="en-GB" altLang="en-US" sz="700" b="0"/>
          </a:p>
        </p:txBody>
      </p:sp>
    </p:spTree>
    <p:extLst>
      <p:ext uri="{BB962C8B-B14F-4D97-AF65-F5344CB8AC3E}">
        <p14:creationId xmlns:p14="http://schemas.microsoft.com/office/powerpoint/2010/main" val="16041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A658B86-ED2C-41CB-8A4F-8EAC97F1CD21}"/>
              </a:ext>
            </a:extLst>
          </p:cNvPr>
          <p:cNvSpPr>
            <a:spLocks noGrp="1" noChangeArrowheads="1"/>
          </p:cNvSpPr>
          <p:nvPr>
            <p:ph type="sldNum" sz="quarter" idx="10"/>
          </p:nvPr>
        </p:nvSpPr>
        <p:spPr>
          <a:ln/>
        </p:spPr>
        <p:txBody>
          <a:bodyPr/>
          <a:lstStyle>
            <a:lvl1pPr>
              <a:defRPr/>
            </a:lvl1pPr>
          </a:lstStyle>
          <a:p>
            <a:pPr>
              <a:defRPr/>
            </a:pPr>
            <a:fld id="{F2ECFE77-652D-4144-AF0E-F30DB92550A1}" type="slidenum">
              <a:rPr lang="en-GB" altLang="en-US"/>
              <a:pPr>
                <a:defRPr/>
              </a:pPr>
              <a:t>‹#›</a:t>
            </a:fld>
            <a:endParaRPr lang="en-GB" altLang="en-US" sz="700" b="0"/>
          </a:p>
        </p:txBody>
      </p:sp>
    </p:spTree>
    <p:extLst>
      <p:ext uri="{BB962C8B-B14F-4D97-AF65-F5344CB8AC3E}">
        <p14:creationId xmlns:p14="http://schemas.microsoft.com/office/powerpoint/2010/main" val="334362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Rectangle 5">
            <a:extLst>
              <a:ext uri="{FF2B5EF4-FFF2-40B4-BE49-F238E27FC236}">
                <a16:creationId xmlns:a16="http://schemas.microsoft.com/office/drawing/2014/main" id="{654ECE93-6578-46DB-896A-0852C5690706}"/>
              </a:ext>
            </a:extLst>
          </p:cNvPr>
          <p:cNvSpPr>
            <a:spLocks noGrp="1" noChangeArrowheads="1"/>
          </p:cNvSpPr>
          <p:nvPr>
            <p:ph type="sldNum" sz="quarter" idx="10"/>
          </p:nvPr>
        </p:nvSpPr>
        <p:spPr>
          <a:ln/>
        </p:spPr>
        <p:txBody>
          <a:bodyPr/>
          <a:lstStyle>
            <a:lvl1pPr>
              <a:defRPr/>
            </a:lvl1pPr>
          </a:lstStyle>
          <a:p>
            <a:pPr>
              <a:defRPr/>
            </a:pPr>
            <a:fld id="{AB09DFA0-272E-451F-B711-7BCF031E4FE9}" type="slidenum">
              <a:rPr lang="en-GB" altLang="en-US"/>
              <a:pPr>
                <a:defRPr/>
              </a:pPr>
              <a:t>‹#›</a:t>
            </a:fld>
            <a:endParaRPr lang="en-GB" altLang="en-US" sz="700" b="0"/>
          </a:p>
        </p:txBody>
      </p:sp>
    </p:spTree>
    <p:extLst>
      <p:ext uri="{BB962C8B-B14F-4D97-AF65-F5344CB8AC3E}">
        <p14:creationId xmlns:p14="http://schemas.microsoft.com/office/powerpoint/2010/main" val="164307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ACBA1BE-DF72-478B-ACC0-1453FB73F669}"/>
              </a:ext>
            </a:extLst>
          </p:cNvPr>
          <p:cNvSpPr>
            <a:spLocks noGrp="1" noChangeArrowheads="1"/>
          </p:cNvSpPr>
          <p:nvPr>
            <p:ph type="title"/>
          </p:nvPr>
        </p:nvSpPr>
        <p:spPr bwMode="auto">
          <a:xfrm>
            <a:off x="450850" y="0"/>
            <a:ext cx="84883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Rectangle 4">
            <a:extLst>
              <a:ext uri="{FF2B5EF4-FFF2-40B4-BE49-F238E27FC236}">
                <a16:creationId xmlns:a16="http://schemas.microsoft.com/office/drawing/2014/main" id="{0E7F7B7C-96C4-49AA-83D5-0BE46440067C}"/>
              </a:ext>
            </a:extLst>
          </p:cNvPr>
          <p:cNvSpPr>
            <a:spLocks noGrp="1" noChangeArrowheads="1"/>
          </p:cNvSpPr>
          <p:nvPr>
            <p:ph type="body" idx="1"/>
          </p:nvPr>
        </p:nvSpPr>
        <p:spPr bwMode="auto">
          <a:xfrm>
            <a:off x="450850" y="1016000"/>
            <a:ext cx="84883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a:extLst>
              <a:ext uri="{FF2B5EF4-FFF2-40B4-BE49-F238E27FC236}">
                <a16:creationId xmlns:a16="http://schemas.microsoft.com/office/drawing/2014/main" id="{8F0C9335-038B-4AAF-A23A-50FAF53903DF}"/>
              </a:ext>
            </a:extLst>
          </p:cNvPr>
          <p:cNvSpPr>
            <a:spLocks noGrp="1" noChangeArrowheads="1"/>
          </p:cNvSpPr>
          <p:nvPr>
            <p:ph type="sldNum" sz="quarter" idx="4"/>
          </p:nvPr>
        </p:nvSpPr>
        <p:spPr bwMode="auto">
          <a:xfrm>
            <a:off x="4184650" y="6511925"/>
            <a:ext cx="844550" cy="2413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800" b="1" smtClean="0">
                <a:solidFill>
                  <a:srgbClr val="3A3A3A"/>
                </a:solidFill>
              </a:defRPr>
            </a:lvl1pPr>
          </a:lstStyle>
          <a:p>
            <a:pPr>
              <a:defRPr/>
            </a:pPr>
            <a:fld id="{E7D0CAD7-B3F5-43CE-8C9E-27137AE49F84}" type="slidenum">
              <a:rPr lang="en-GB" altLang="en-US"/>
              <a:pPr>
                <a:defRPr/>
              </a:pPr>
              <a:t>‹#›</a:t>
            </a:fld>
            <a:endParaRPr lang="en-GB" altLang="en-US" sz="700" b="0"/>
          </a:p>
        </p:txBody>
      </p:sp>
      <p:sp>
        <p:nvSpPr>
          <p:cNvPr id="1029" name="TextBox 5">
            <a:extLst>
              <a:ext uri="{FF2B5EF4-FFF2-40B4-BE49-F238E27FC236}">
                <a16:creationId xmlns:a16="http://schemas.microsoft.com/office/drawing/2014/main" id="{E100796E-7F19-4797-9312-333AE07FF86C}"/>
              </a:ext>
            </a:extLst>
          </p:cNvPr>
          <p:cNvSpPr txBox="1">
            <a:spLocks noChangeArrowheads="1"/>
          </p:cNvSpPr>
          <p:nvPr userDrawn="1"/>
        </p:nvSpPr>
        <p:spPr bwMode="auto">
          <a:xfrm>
            <a:off x="273050" y="6477000"/>
            <a:ext cx="2711450" cy="27622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200" dirty="0">
                <a:solidFill>
                  <a:schemeClr val="accent2">
                    <a:lumMod val="50000"/>
                  </a:schemeClr>
                </a:solidFill>
                <a:latin typeface="+mj-lt"/>
              </a:rPr>
              <a:t>Tynagh Energy Limited</a:t>
            </a:r>
          </a:p>
        </p:txBody>
      </p:sp>
      <p:cxnSp>
        <p:nvCxnSpPr>
          <p:cNvPr id="7" name="Straight Connector 6">
            <a:extLst>
              <a:ext uri="{FF2B5EF4-FFF2-40B4-BE49-F238E27FC236}">
                <a16:creationId xmlns:a16="http://schemas.microsoft.com/office/drawing/2014/main" id="{06EA3E36-EBB7-4881-8417-8A6E1602562E}"/>
              </a:ext>
            </a:extLst>
          </p:cNvPr>
          <p:cNvCxnSpPr/>
          <p:nvPr userDrawn="1"/>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E02837-B8B9-4239-8A4A-59FD3532161C}"/>
              </a:ext>
            </a:extLst>
          </p:cNvPr>
          <p:cNvCxnSpPr/>
          <p:nvPr userDrawn="1"/>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BB148312-8EB5-4D88-9108-1802BA74342C}"/>
              </a:ext>
            </a:extLst>
          </p:cNvPr>
          <p:cNvPicPr>
            <a:picLocks noChangeAspect="1"/>
          </p:cNvPicPr>
          <p:nvPr userDrawn="1"/>
        </p:nvPicPr>
        <p:blipFill>
          <a:blip r:embed="rId15">
            <a:extLst>
              <a:ext uri="{28A0092B-C50C-407E-A947-70E740481C1C}">
                <a14:useLocalDpi xmlns:a14="http://schemas.microsoft.com/office/drawing/2010/main" val="0"/>
              </a:ext>
            </a:extLst>
          </a:blip>
          <a:srcRect l="2171" t="-2" b="11362"/>
          <a:stretch>
            <a:fillRect/>
          </a:stretch>
        </p:blipFill>
        <p:spPr bwMode="auto">
          <a:xfrm>
            <a:off x="7005638" y="6378575"/>
            <a:ext cx="2138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4"/>
    </p:custDataLst>
  </p:cSld>
  <p:clrMap bg1="lt1" tx1="dk1" bg2="lt2" tx2="dk2" accent1="accent1" accent2="accent2" accent3="accent3" accent4="accent4" accent5="accent5" accent6="accent6" hlink="hlink" folHlink="folHlink"/>
  <p:sldLayoutIdLst>
    <p:sldLayoutId id="2147484040" r:id="rId1"/>
    <p:sldLayoutId id="2147484041"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hf hdr="0" ftr="0" dt="0"/>
  <p:txStyles>
    <p:titleStyle>
      <a:lvl1pPr algn="l" rtl="0" eaLnBrk="0" fontAlgn="base" hangingPunct="0">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fontAlgn="base">
        <a:lnSpc>
          <a:spcPct val="90000"/>
        </a:lnSpc>
        <a:spcBef>
          <a:spcPct val="0"/>
        </a:spcBef>
        <a:spcAft>
          <a:spcPct val="0"/>
        </a:spcAft>
        <a:defRPr sz="2800">
          <a:solidFill>
            <a:srgbClr val="004990"/>
          </a:solidFill>
          <a:latin typeface="Verdana" charset="0"/>
          <a:ea typeface="ＭＳ Ｐゴシック" charset="0"/>
        </a:defRPr>
      </a:lvl6pPr>
      <a:lvl7pPr marL="914400" algn="l" rtl="0" fontAlgn="base">
        <a:lnSpc>
          <a:spcPct val="90000"/>
        </a:lnSpc>
        <a:spcBef>
          <a:spcPct val="0"/>
        </a:spcBef>
        <a:spcAft>
          <a:spcPct val="0"/>
        </a:spcAft>
        <a:defRPr sz="2800">
          <a:solidFill>
            <a:srgbClr val="004990"/>
          </a:solidFill>
          <a:latin typeface="Verdana" charset="0"/>
          <a:ea typeface="ＭＳ Ｐゴシック" charset="0"/>
        </a:defRPr>
      </a:lvl7pPr>
      <a:lvl8pPr marL="1371600" algn="l" rtl="0" fontAlgn="base">
        <a:lnSpc>
          <a:spcPct val="90000"/>
        </a:lnSpc>
        <a:spcBef>
          <a:spcPct val="0"/>
        </a:spcBef>
        <a:spcAft>
          <a:spcPct val="0"/>
        </a:spcAft>
        <a:defRPr sz="2800">
          <a:solidFill>
            <a:srgbClr val="004990"/>
          </a:solidFill>
          <a:latin typeface="Verdana" charset="0"/>
          <a:ea typeface="ＭＳ Ｐゴシック" charset="0"/>
        </a:defRPr>
      </a:lvl8pPr>
      <a:lvl9pPr marL="1828800" algn="l" rtl="0" fontAlgn="base">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3pPr>
      <a:lvl4pPr marL="1614488" indent="-273050" algn="l" rtl="0" eaLnBrk="0" fontAlgn="base" hangingPunct="0">
        <a:spcBef>
          <a:spcPct val="30000"/>
        </a:spcBef>
        <a:spcAft>
          <a:spcPct val="0"/>
        </a:spcAft>
        <a:buClr>
          <a:schemeClr val="tx2"/>
        </a:buClr>
        <a:buFont typeface="Arial" panose="020B0604020202020204" pitchFamily="34" charset="0"/>
        <a:defRPr sz="1400">
          <a:solidFill>
            <a:srgbClr val="004990"/>
          </a:solidFill>
          <a:latin typeface="+mn-lt"/>
          <a:ea typeface="ＭＳ Ｐゴシック" panose="020B0600070205080204" pitchFamily="34" charset="-128"/>
        </a:defRPr>
      </a:lvl4pPr>
      <a:lvl5pPr marL="2068513" indent="-228600" algn="l" rtl="0" eaLnBrk="0" fontAlgn="base" hangingPunct="0">
        <a:spcBef>
          <a:spcPct val="30000"/>
        </a:spcBef>
        <a:spcAft>
          <a:spcPct val="0"/>
        </a:spcAft>
        <a:buClr>
          <a:schemeClr val="tx2"/>
        </a:buClr>
        <a:buFont typeface="Arial" panose="020B0604020202020204" pitchFamily="34" charset="0"/>
        <a:buChar char="&gt;"/>
        <a:defRPr sz="1200">
          <a:solidFill>
            <a:srgbClr val="004990"/>
          </a:solidFill>
          <a:latin typeface="+mn-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D0B77F-897B-4DF5-98D5-0B0BE979B8B6}"/>
              </a:ext>
            </a:extLst>
          </p:cNvPr>
          <p:cNvSpPr>
            <a:spLocks noGrp="1"/>
          </p:cNvSpPr>
          <p:nvPr>
            <p:ph type="ctrTitle"/>
          </p:nvPr>
        </p:nvSpPr>
        <p:spPr>
          <a:xfrm>
            <a:off x="455613" y="4592638"/>
            <a:ext cx="8312150" cy="574675"/>
          </a:xfrm>
        </p:spPr>
        <p:txBody>
          <a:bodyPr/>
          <a:lstStyle/>
          <a:p>
            <a:pPr>
              <a:defRPr/>
            </a:pPr>
            <a:r>
              <a:rPr lang="en-US" dirty="0"/>
              <a:t>TYNAGH ENERGY</a:t>
            </a:r>
          </a:p>
        </p:txBody>
      </p:sp>
      <p:sp>
        <p:nvSpPr>
          <p:cNvPr id="7171" name="Subtitle 4">
            <a:extLst>
              <a:ext uri="{FF2B5EF4-FFF2-40B4-BE49-F238E27FC236}">
                <a16:creationId xmlns:a16="http://schemas.microsoft.com/office/drawing/2014/main" id="{4092BC57-32E0-47FC-B8B4-060A3B3F520F}"/>
              </a:ext>
            </a:extLst>
          </p:cNvPr>
          <p:cNvSpPr>
            <a:spLocks noGrp="1" noChangeArrowheads="1"/>
          </p:cNvSpPr>
          <p:nvPr>
            <p:ph type="subTitle" idx="1"/>
          </p:nvPr>
        </p:nvSpPr>
        <p:spPr>
          <a:xfrm>
            <a:off x="534989" y="5078110"/>
            <a:ext cx="8232774" cy="946150"/>
          </a:xfrm>
        </p:spPr>
        <p:txBody>
          <a:bodyPr/>
          <a:lstStyle/>
          <a:p>
            <a:pPr>
              <a:buFont typeface="Arial" panose="020B0604020202020204" pitchFamily="34" charset="0"/>
              <a:buNone/>
            </a:pPr>
            <a:r>
              <a:rPr lang="en-US" altLang="en-US" dirty="0"/>
              <a:t>Mod_07_22 – Indexation to Calculation of Capacity Payments for New Capacity </a:t>
            </a:r>
          </a:p>
          <a:p>
            <a:pPr>
              <a:buFont typeface="Arial" panose="020B0604020202020204" pitchFamily="34" charset="0"/>
              <a:buNone/>
            </a:pPr>
            <a:r>
              <a:rPr lang="en-US" altLang="en-US" dirty="0"/>
              <a:t>Mods Committee Meeting 113</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Indexation to Calculation of Capacity Payments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2</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279586"/>
            <a:ext cx="8410192" cy="921749"/>
          </a:xfrm>
        </p:spPr>
        <p:txBody>
          <a:bodyPr/>
          <a:lstStyle/>
          <a:p>
            <a:pPr marL="0" lvl="0" indent="0">
              <a:buNone/>
            </a:pPr>
            <a:r>
              <a:rPr lang="en-IE" sz="1800" b="1" dirty="0">
                <a:solidFill>
                  <a:schemeClr val="tx1"/>
                </a:solidFill>
              </a:rPr>
              <a:t>Background</a:t>
            </a:r>
          </a:p>
        </p:txBody>
      </p:sp>
      <p:sp>
        <p:nvSpPr>
          <p:cNvPr id="7" name="TextBox 6">
            <a:extLst>
              <a:ext uri="{FF2B5EF4-FFF2-40B4-BE49-F238E27FC236}">
                <a16:creationId xmlns:a16="http://schemas.microsoft.com/office/drawing/2014/main" id="{6EED58E7-E542-D4BE-8F6B-6B8698A1A3DA}"/>
              </a:ext>
            </a:extLst>
          </p:cNvPr>
          <p:cNvSpPr txBox="1"/>
          <p:nvPr/>
        </p:nvSpPr>
        <p:spPr>
          <a:xfrm>
            <a:off x="262327" y="1601518"/>
            <a:ext cx="8410192" cy="2165145"/>
          </a:xfrm>
          <a:prstGeom prst="rect">
            <a:avLst/>
          </a:prstGeom>
          <a:noFill/>
        </p:spPr>
        <p:txBody>
          <a:bodyPr wrap="square">
            <a:spAutoFit/>
          </a:bodyPr>
          <a:lstStyle/>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This modification has been discussed previously at Mods Committee Meetings 111 &amp; 112, as well as a specific industry workshop in June 2022. </a:t>
            </a:r>
            <a:endPar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Following a discussion at Mods Committee 112, the Committee requested a number of legal drafting changes to specific details of the </a:t>
            </a: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modification. </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Proposed Changes </a:t>
            </a:r>
          </a:p>
          <a:p>
            <a:pPr>
              <a:lnSpc>
                <a:spcPct val="107000"/>
              </a:lnSpc>
              <a:spcAft>
                <a:spcPts val="800"/>
              </a:spcAft>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changes recommended by the Committee  include: </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D7F5759-F7CB-42E4-4F7F-6922612EE6E4}"/>
              </a:ext>
            </a:extLst>
          </p:cNvPr>
          <p:cNvSpPr txBox="1"/>
          <p:nvPr/>
        </p:nvSpPr>
        <p:spPr>
          <a:xfrm>
            <a:off x="262327" y="3766663"/>
            <a:ext cx="6864350" cy="1971374"/>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Clarification on what “Relevant Capacity Year” refers to;</a:t>
            </a:r>
          </a:p>
          <a:p>
            <a:pPr marL="285750" indent="-285750">
              <a:lnSpc>
                <a:spcPct val="107000"/>
              </a:lnSpc>
              <a:spcAft>
                <a:spcPts val="800"/>
              </a:spcAft>
              <a:buFont typeface="Arial" panose="020B0604020202020204" pitchFamily="34" charset="0"/>
              <a:buChar char="•"/>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Clarification on PERIOD terms used in equation; </a:t>
            </a:r>
          </a:p>
          <a:p>
            <a:pPr marL="285750" indent="-285750">
              <a:lnSpc>
                <a:spcPct val="107000"/>
              </a:lnSpc>
              <a:spcAft>
                <a:spcPts val="800"/>
              </a:spcAft>
              <a:buFont typeface="Arial" panose="020B0604020202020204" pitchFamily="34" charset="0"/>
              <a:buChar char="•"/>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Tightening of definition of CPI;</a:t>
            </a:r>
          </a:p>
          <a:p>
            <a:pPr marL="285750" indent="-285750">
              <a:lnSpc>
                <a:spcPct val="107000"/>
              </a:lnSpc>
              <a:spcAft>
                <a:spcPts val="800"/>
              </a:spcAft>
              <a:buFont typeface="Arial" panose="020B0604020202020204" pitchFamily="34" charset="0"/>
              <a:buChar char="•"/>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Updating of glossaries; and</a:t>
            </a:r>
          </a:p>
          <a:p>
            <a:pPr marL="285750" indent="-285750">
              <a:lnSpc>
                <a:spcPct val="107000"/>
              </a:lnSpc>
              <a:spcAft>
                <a:spcPts val="800"/>
              </a:spcAft>
              <a:buFont typeface="Arial" panose="020B0604020202020204" pitchFamily="34" charset="0"/>
              <a:buChar char="•"/>
            </a:pPr>
            <a:r>
              <a:rPr lang="en-IE"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Clarification of definition of Auction Indexation (AIND). </a:t>
            </a:r>
          </a:p>
        </p:txBody>
      </p:sp>
    </p:spTree>
    <p:custDataLst>
      <p:tags r:id="rId1"/>
    </p:custDataLst>
    <p:extLst>
      <p:ext uri="{BB962C8B-B14F-4D97-AF65-F5344CB8AC3E}">
        <p14:creationId xmlns:p14="http://schemas.microsoft.com/office/powerpoint/2010/main" val="109513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Implementation of Mod</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3</a:t>
            </a:fld>
            <a:endParaRPr lang="en-GB" altLang="en-US" sz="700" b="0">
              <a:solidFill>
                <a:srgbClr val="3A3A3A"/>
              </a:solidFill>
            </a:endParaRP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309383" y="1099480"/>
            <a:ext cx="8381643" cy="5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800" kern="0" dirty="0">
                <a:solidFill>
                  <a:schemeClr val="tx1"/>
                </a:solidFill>
              </a:rPr>
              <a:t>This first part of the modification, the introduction of the INFMOD term, remains unchanged. </a:t>
            </a:r>
          </a:p>
          <a:p>
            <a:pPr marL="0" indent="0">
              <a:buNone/>
            </a:pPr>
            <a:endParaRPr lang="en-IE" sz="1800" kern="0" dirty="0">
              <a:solidFill>
                <a:schemeClr val="tx1"/>
              </a:solidFill>
            </a:endParaRPr>
          </a:p>
        </p:txBody>
      </p:sp>
      <p:sp>
        <p:nvSpPr>
          <p:cNvPr id="9" name="TextBox 8">
            <a:extLst>
              <a:ext uri="{FF2B5EF4-FFF2-40B4-BE49-F238E27FC236}">
                <a16:creationId xmlns:a16="http://schemas.microsoft.com/office/drawing/2014/main" id="{7E001FAA-2278-E426-409A-A8935DD35A60}"/>
              </a:ext>
            </a:extLst>
          </p:cNvPr>
          <p:cNvSpPr txBox="1"/>
          <p:nvPr/>
        </p:nvSpPr>
        <p:spPr>
          <a:xfrm>
            <a:off x="450850" y="1919249"/>
            <a:ext cx="7885946" cy="1754326"/>
          </a:xfrm>
          <a:prstGeom prst="rect">
            <a:avLst/>
          </a:prstGeom>
          <a:noFill/>
          <a:ln>
            <a:solidFill>
              <a:srgbClr val="FF0000"/>
            </a:solidFill>
          </a:ln>
        </p:spPr>
        <p:txBody>
          <a:bodyPr wrap="square">
            <a:spAutoFit/>
          </a:bodyPr>
          <a:lstStyle/>
          <a:p>
            <a:pPr hangingPunct="0"/>
            <a:r>
              <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F.17.1.1	The Market Operator shall calculate the Capacity Payment (CCP</a:t>
            </a:r>
            <a:r>
              <a:rPr lang="el-G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Ωγ</a:t>
            </a:r>
            <a:r>
              <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for each Capacity Market Unit, </a:t>
            </a:r>
            <a:r>
              <a:rPr lang="el-G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Ω</a:t>
            </a:r>
            <a:r>
              <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in each imbalance Settlement Period, </a:t>
            </a:r>
            <a:r>
              <a:rPr lang="el-GR"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γ</a:t>
            </a:r>
            <a:r>
              <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as follows: </a:t>
            </a:r>
          </a:p>
          <a:p>
            <a:pPr hangingPunct="0"/>
            <a:endParaRPr lang="en-IE" sz="1800"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hangingPunct="0"/>
            <a:endPar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hangingPunct="0"/>
            <a:endParaRPr lang="en-IE"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hangingPunct="0"/>
            <a:endParaRPr lang="en-IE" sz="1800" dirty="0">
              <a:solidFill>
                <a:schemeClr val="tx1"/>
              </a:solidFill>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57940489-7FBD-18EE-2661-E98F71606D22}"/>
              </a:ext>
            </a:extLst>
          </p:cNvPr>
          <p:cNvSpPr txBox="1">
            <a:spLocks/>
          </p:cNvSpPr>
          <p:nvPr/>
        </p:nvSpPr>
        <p:spPr bwMode="auto">
          <a:xfrm>
            <a:off x="309382" y="3887815"/>
            <a:ext cx="8381643" cy="767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800" kern="0" dirty="0">
                <a:solidFill>
                  <a:schemeClr val="tx1"/>
                </a:solidFill>
              </a:rPr>
              <a:t>The legal drafting changes are mainly to the newly proposed Section F.17.1.2 where the INFMOD is calculated. </a:t>
            </a:r>
          </a:p>
        </p:txBody>
      </p:sp>
      <p:pic>
        <p:nvPicPr>
          <p:cNvPr id="4" name="Picture 3">
            <a:extLst>
              <a:ext uri="{FF2B5EF4-FFF2-40B4-BE49-F238E27FC236}">
                <a16:creationId xmlns:a16="http://schemas.microsoft.com/office/drawing/2014/main" id="{92CBF911-0265-8FCD-5A77-7A4F3613E545}"/>
              </a:ext>
            </a:extLst>
          </p:cNvPr>
          <p:cNvPicPr>
            <a:picLocks noChangeAspect="1"/>
          </p:cNvPicPr>
          <p:nvPr/>
        </p:nvPicPr>
        <p:blipFill>
          <a:blip r:embed="rId4"/>
          <a:stretch>
            <a:fillRect/>
          </a:stretch>
        </p:blipFill>
        <p:spPr>
          <a:xfrm>
            <a:off x="381178" y="2634876"/>
            <a:ext cx="9672987" cy="937753"/>
          </a:xfrm>
          <a:prstGeom prst="rect">
            <a:avLst/>
          </a:prstGeom>
        </p:spPr>
      </p:pic>
    </p:spTree>
    <p:custDataLst>
      <p:tags r:id="rId1"/>
    </p:custDataLst>
    <p:extLst>
      <p:ext uri="{BB962C8B-B14F-4D97-AF65-F5344CB8AC3E}">
        <p14:creationId xmlns:p14="http://schemas.microsoft.com/office/powerpoint/2010/main" val="385288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Implementation of Mod</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4</a:t>
            </a:fld>
            <a:endParaRPr lang="en-GB" altLang="en-US" sz="700" b="0">
              <a:solidFill>
                <a:srgbClr val="3A3A3A"/>
              </a:solidFill>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D66BE98-C975-2C75-6515-F3B6879EE3DF}"/>
                  </a:ext>
                </a:extLst>
              </p:cNvPr>
              <p:cNvSpPr txBox="1"/>
              <p:nvPr/>
            </p:nvSpPr>
            <p:spPr>
              <a:xfrm>
                <a:off x="167072" y="993754"/>
                <a:ext cx="8488362" cy="5237972"/>
              </a:xfrm>
              <a:prstGeom prst="rect">
                <a:avLst/>
              </a:prstGeom>
              <a:noFill/>
            </p:spPr>
            <p:txBody>
              <a:bodyPr wrap="square">
                <a:spAutoFit/>
              </a:bodyPr>
              <a:lstStyle/>
              <a:p>
                <a:pPr hangingPunct="0"/>
                <a:r>
                  <a:rPr lang="en-IE"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will be calculated on an annual basis at the beginning of each Capacity Year and defined as:</a:t>
                </a:r>
                <a:endParaRPr lang="en-IE" sz="1800" dirty="0">
                  <a:effectLst/>
                  <a:latin typeface="Times New Roman" panose="02020603050405020304" pitchFamily="18" charset="0"/>
                  <a:ea typeface="Times New Roman" panose="02020603050405020304" pitchFamily="18" charset="0"/>
                </a:endParaRPr>
              </a:p>
              <a:p>
                <a:pPr hangingPunct="0"/>
                <a:r>
                  <a:rPr lang="en-IE"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800" dirty="0">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sSub>
                        <m:sSubPr>
                          <m:ctrlPr>
                            <a:rPr lang="en-IE" sz="1800" i="1">
                              <a:solidFill>
                                <a:srgbClr val="FF0000"/>
                              </a:solidFill>
                              <a:effectLst/>
                              <a:latin typeface="Cambria Math" panose="02040503050406030204" pitchFamily="18" charset="0"/>
                              <a:ea typeface="Calibri" panose="020F0502020204030204" pitchFamily="34" charset="0"/>
                            </a:rPr>
                          </m:ctrlPr>
                        </m:sSubPr>
                        <m:e>
                          <m:r>
                            <a:rPr lang="en-IE" sz="1800" i="1">
                              <a:solidFill>
                                <a:srgbClr val="FF0000"/>
                              </a:solidFill>
                              <a:effectLst/>
                              <a:latin typeface="Cambria Math" panose="02040503050406030204" pitchFamily="18" charset="0"/>
                              <a:ea typeface="Calibri" panose="020F0502020204030204" pitchFamily="34" charset="0"/>
                            </a:rPr>
                            <m:t>𝐼𝑁𝐹𝑀𝑂𝐷</m:t>
                          </m:r>
                        </m:e>
                        <m:sub>
                          <m:r>
                            <a:rPr lang="en-IE" sz="1800" i="1">
                              <a:solidFill>
                                <a:srgbClr val="FF0000"/>
                              </a:solidFill>
                              <a:effectLst/>
                              <a:latin typeface="Cambria Math" panose="02040503050406030204" pitchFamily="18" charset="0"/>
                              <a:ea typeface="Calibri" panose="020F0502020204030204" pitchFamily="34" charset="0"/>
                            </a:rPr>
                            <m:t>𝑢𝑦</m:t>
                          </m:r>
                        </m:sub>
                      </m:sSub>
                      <m:r>
                        <a:rPr lang="en-IE" sz="1800" i="1">
                          <a:solidFill>
                            <a:srgbClr val="FF0000"/>
                          </a:solidFill>
                          <a:effectLst/>
                          <a:latin typeface="Cambria Math" panose="02040503050406030204" pitchFamily="18" charset="0"/>
                          <a:ea typeface="Calibri" panose="020F0502020204030204" pitchFamily="34" charset="0"/>
                        </a:rPr>
                        <m:t>= </m:t>
                      </m:r>
                      <m:sSup>
                        <m:sSupPr>
                          <m:ctrlPr>
                            <a:rPr lang="en-IE" sz="1800" i="1">
                              <a:solidFill>
                                <a:srgbClr val="FF0000"/>
                              </a:solidFill>
                              <a:effectLst/>
                              <a:latin typeface="Cambria Math" panose="02040503050406030204" pitchFamily="18" charset="0"/>
                              <a:ea typeface="Calibri" panose="020F0502020204030204" pitchFamily="34" charset="0"/>
                            </a:rPr>
                          </m:ctrlPr>
                        </m:sSupPr>
                        <m:e>
                          <m:d>
                            <m:dPr>
                              <m:ctrlPr>
                                <a:rPr lang="en-IE" sz="1800" i="1">
                                  <a:solidFill>
                                    <a:srgbClr val="FF0000"/>
                                  </a:solidFill>
                                  <a:effectLst/>
                                  <a:latin typeface="Cambria Math" panose="02040503050406030204" pitchFamily="18" charset="0"/>
                                  <a:ea typeface="Calibri" panose="020F0502020204030204" pitchFamily="34" charset="0"/>
                                </a:rPr>
                              </m:ctrlPr>
                            </m:dPr>
                            <m:e>
                              <m:r>
                                <a:rPr lang="en-IE" sz="1800" i="1">
                                  <a:solidFill>
                                    <a:srgbClr val="FF0000"/>
                                  </a:solidFill>
                                  <a:effectLst/>
                                  <a:latin typeface="Cambria Math" panose="02040503050406030204" pitchFamily="18" charset="0"/>
                                  <a:ea typeface="Calibri" panose="020F0502020204030204" pitchFamily="34" charset="0"/>
                                </a:rPr>
                                <m:t>1+</m:t>
                              </m:r>
                              <m:d>
                                <m:dPr>
                                  <m:ctrlPr>
                                    <a:rPr lang="en-IE" sz="1800" i="1">
                                      <a:solidFill>
                                        <a:srgbClr val="FF0000"/>
                                      </a:solidFill>
                                      <a:effectLst/>
                                      <a:latin typeface="Cambria Math" panose="02040503050406030204" pitchFamily="18" charset="0"/>
                                      <a:ea typeface="Calibri" panose="020F0502020204030204" pitchFamily="34" charset="0"/>
                                    </a:rPr>
                                  </m:ctrlPr>
                                </m:dPr>
                                <m:e>
                                  <m:sSub>
                                    <m:sSubPr>
                                      <m:ctrlPr>
                                        <a:rPr lang="en-IE" sz="1800" i="1">
                                          <a:solidFill>
                                            <a:srgbClr val="FF0000"/>
                                          </a:solidFill>
                                          <a:effectLst/>
                                          <a:latin typeface="Cambria Math" panose="02040503050406030204" pitchFamily="18" charset="0"/>
                                          <a:ea typeface="Calibri" panose="020F0502020204030204" pitchFamily="34" charset="0"/>
                                        </a:rPr>
                                      </m:ctrlPr>
                                    </m:sSubPr>
                                    <m:e>
                                      <m:r>
                                        <a:rPr lang="en-IE" sz="1800" i="1">
                                          <a:solidFill>
                                            <a:srgbClr val="FF0000"/>
                                          </a:solidFill>
                                          <a:effectLst/>
                                          <a:latin typeface="Cambria Math" panose="02040503050406030204" pitchFamily="18" charset="0"/>
                                          <a:ea typeface="Calibri" panose="020F0502020204030204" pitchFamily="34" charset="0"/>
                                        </a:rPr>
                                        <m:t>𝐶𝐼𝑁𝐹</m:t>
                                      </m:r>
                                    </m:e>
                                    <m:sub>
                                      <m:r>
                                        <a:rPr lang="en-IE" sz="1800" i="1">
                                          <a:solidFill>
                                            <a:srgbClr val="FF0000"/>
                                          </a:solidFill>
                                          <a:effectLst/>
                                          <a:latin typeface="Cambria Math" panose="02040503050406030204" pitchFamily="18" charset="0"/>
                                          <a:ea typeface="Calibri" panose="020F0502020204030204" pitchFamily="34" charset="0"/>
                                        </a:rPr>
                                        <m:t>𝑢</m:t>
                                      </m:r>
                                    </m:sub>
                                  </m:sSub>
                                  <m:r>
                                    <a:rPr lang="en-IE" sz="1800" i="1">
                                      <a:solidFill>
                                        <a:srgbClr val="FF0000"/>
                                      </a:solidFill>
                                      <a:effectLst/>
                                      <a:latin typeface="Cambria Math" panose="02040503050406030204" pitchFamily="18" charset="0"/>
                                      <a:ea typeface="Calibri" panose="020F0502020204030204" pitchFamily="34" charset="0"/>
                                    </a:rPr>
                                    <m:t>−</m:t>
                                  </m:r>
                                  <m:sSub>
                                    <m:sSubPr>
                                      <m:ctrlPr>
                                        <a:rPr lang="en-IE" sz="1800" i="1">
                                          <a:solidFill>
                                            <a:srgbClr val="FF0000"/>
                                          </a:solidFill>
                                          <a:effectLst/>
                                          <a:latin typeface="Cambria Math" panose="02040503050406030204" pitchFamily="18" charset="0"/>
                                          <a:ea typeface="Calibri" panose="020F0502020204030204" pitchFamily="34" charset="0"/>
                                        </a:rPr>
                                      </m:ctrlPr>
                                    </m:sSubPr>
                                    <m:e>
                                      <m:r>
                                        <a:rPr lang="en-IE" sz="1800" i="1">
                                          <a:solidFill>
                                            <a:srgbClr val="FF0000"/>
                                          </a:solidFill>
                                          <a:effectLst/>
                                          <a:latin typeface="Cambria Math" panose="02040503050406030204" pitchFamily="18" charset="0"/>
                                          <a:ea typeface="Calibri" panose="020F0502020204030204" pitchFamily="34" charset="0"/>
                                        </a:rPr>
                                        <m:t>𝐴𝐼𝑁𝐷</m:t>
                                      </m:r>
                                    </m:e>
                                    <m:sub>
                                      <m:r>
                                        <a:rPr lang="en-IE" sz="1800" i="1">
                                          <a:solidFill>
                                            <a:srgbClr val="FF0000"/>
                                          </a:solidFill>
                                          <a:effectLst/>
                                          <a:latin typeface="Cambria Math" panose="02040503050406030204" pitchFamily="18" charset="0"/>
                                          <a:ea typeface="Calibri" panose="020F0502020204030204" pitchFamily="34" charset="0"/>
                                        </a:rPr>
                                        <m:t>𝑢</m:t>
                                      </m:r>
                                    </m:sub>
                                  </m:sSub>
                                </m:e>
                              </m:d>
                            </m:e>
                          </m:d>
                        </m:e>
                        <m:sup>
                          <m:sSub>
                            <m:sSubPr>
                              <m:ctrlPr>
                                <a:rPr lang="en-IE" sz="1800" i="1">
                                  <a:solidFill>
                                    <a:srgbClr val="FF0000"/>
                                  </a:solidFill>
                                  <a:effectLst/>
                                  <a:latin typeface="Cambria Math" panose="02040503050406030204" pitchFamily="18" charset="0"/>
                                  <a:ea typeface="Calibri" panose="020F0502020204030204" pitchFamily="34" charset="0"/>
                                </a:rPr>
                              </m:ctrlPr>
                            </m:sSubPr>
                            <m:e>
                              <m:r>
                                <a:rPr lang="en-IE" sz="1800" i="1">
                                  <a:solidFill>
                                    <a:srgbClr val="FF0000"/>
                                  </a:solidFill>
                                  <a:effectLst/>
                                  <a:latin typeface="Cambria Math" panose="02040503050406030204" pitchFamily="18" charset="0"/>
                                  <a:ea typeface="Calibri" panose="020F0502020204030204" pitchFamily="34" charset="0"/>
                                </a:rPr>
                                <m:t>𝐼𝑁𝐹𝑃𝐸𝑅𝐼𝑂𝐷</m:t>
                              </m:r>
                            </m:e>
                            <m:sub>
                              <m:r>
                                <a:rPr lang="en-IE" sz="1800" i="1">
                                  <a:solidFill>
                                    <a:srgbClr val="FF0000"/>
                                  </a:solidFill>
                                  <a:effectLst/>
                                  <a:latin typeface="Cambria Math" panose="02040503050406030204" pitchFamily="18" charset="0"/>
                                  <a:ea typeface="Calibri" panose="020F0502020204030204" pitchFamily="34" charset="0"/>
                                </a:rPr>
                                <m:t>𝑢</m:t>
                              </m:r>
                            </m:sub>
                          </m:sSub>
                        </m:sup>
                      </m:sSup>
                    </m:oMath>
                  </m:oMathPara>
                </a14:m>
                <a:endParaRPr lang="en-IE" sz="2400" dirty="0">
                  <a:effectLst/>
                  <a:latin typeface="Arial" panose="020B0604020202020204" pitchFamily="34" charset="0"/>
                  <a:ea typeface="Calibri" panose="020F0502020204030204" pitchFamily="34" charset="0"/>
                </a:endParaRPr>
              </a:p>
              <a:p>
                <a:pPr hangingPunct="0"/>
                <a:r>
                  <a:rPr lang="en-IE" sz="18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where: </a:t>
                </a:r>
                <a:endParaRPr lang="en-IE" sz="1800" dirty="0">
                  <a:effectLst/>
                  <a:latin typeface="Times New Roman" panose="02020603050405020304" pitchFamily="18" charset="0"/>
                  <a:ea typeface="Times New Roman" panose="02020603050405020304" pitchFamily="18" charset="0"/>
                </a:endParaRPr>
              </a:p>
              <a:p>
                <a:pPr marL="2057400" lvl="4" indent="-228600" algn="just">
                  <a:spcBef>
                    <a:spcPts val="600"/>
                  </a:spcBef>
                  <a:spcAft>
                    <a:spcPts val="600"/>
                  </a:spcAft>
                  <a:buFont typeface="Times New Roman" panose="02020603050405020304" pitchFamily="18" charset="0"/>
                  <a:buAutoNum type="alphaLcParenBoth"/>
                </a:pPr>
                <a:r>
                  <a:rPr lang="en-US"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CINF</a:t>
                </a:r>
                <a:r>
                  <a:rPr lang="en-US" baseline="-250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u</a:t>
                </a:r>
                <a:r>
                  <a:rPr lang="en-US"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is the average annualized inflation (or deflation) for Capacity Unit, u, beginning with the date of Capacity award and ending on the date which is the beginning of the relevant Capacity Year where </a:t>
                </a:r>
                <a:r>
                  <a:rPr lang="en-US"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INFMOD</a:t>
                </a:r>
                <a:r>
                  <a:rPr lang="en-US" baseline="-250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uy</a:t>
                </a:r>
                <a:r>
                  <a:rPr lang="en-US"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is calculated. </a:t>
                </a:r>
                <a:r>
                  <a:rPr lang="en-US"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CINF</a:t>
                </a:r>
                <a:r>
                  <a:rPr lang="en-US" baseline="-250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u</a:t>
                </a:r>
                <a:r>
                  <a:rPr lang="en-US"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will be calculated based on the average Consumer Price Index consisting of an even split between rate in Ireland and the United Kingdom.  </a:t>
                </a:r>
                <a:endParaRPr lang="en-IE" sz="2400" dirty="0">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AIND</a:t>
                </a:r>
                <a:r>
                  <a:rPr lang="en-IE" baseline="-250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u</a:t>
                </a:r>
                <a:r>
                  <a:rPr lang="en-IE"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is the upwards or downwards indexation (if any) applied to the Auction Price Cap in the relevant Capacity Auction, as relevant to the Capacity Unit, u. Where no indexation has been included in the Auction Price cap, AIND is assumed to be zero. </a:t>
                </a:r>
                <a:endParaRPr lang="en-IE" sz="2400" dirty="0">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INFPERIOD</a:t>
                </a:r>
                <a:r>
                  <a:rPr lang="en-IE" baseline="-25000" dirty="0" err="1">
                    <a:solidFill>
                      <a:srgbClr val="FF0000"/>
                    </a:solidFill>
                    <a:effectLst/>
                    <a:latin typeface="Calibri" panose="020F0502020204030204" pitchFamily="34" charset="0"/>
                    <a:ea typeface="Times New Roman" panose="02020603050405020304" pitchFamily="18" charset="0"/>
                    <a:cs typeface="Arial" panose="020B0604020202020204" pitchFamily="34" charset="0"/>
                  </a:rPr>
                  <a:t>u</a:t>
                </a:r>
                <a:r>
                  <a:rPr lang="en-IE"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is the period of time, in years rounded to nearest .5, beginning with the date of Capacity award and ending on the date of the beginning of the relevant Capacity Year for which INFMOD is calculated with respect to Capacity Unit, u. </a:t>
                </a:r>
                <a:endParaRPr lang="en-IE" sz="2400" dirty="0">
                  <a:effectLst/>
                  <a:latin typeface="Calibri" panose="020F0502020204030204" pitchFamily="34" charset="0"/>
                  <a:ea typeface="Times New Roman" panose="02020603050405020304" pitchFamily="18"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DD66BE98-C975-2C75-6515-F3B6879EE3DF}"/>
                  </a:ext>
                </a:extLst>
              </p:cNvPr>
              <p:cNvSpPr txBox="1">
                <a:spLocks noRot="1" noChangeAspect="1" noMove="1" noResize="1" noEditPoints="1" noAdjustHandles="1" noChangeArrowheads="1" noChangeShapeType="1" noTextEdit="1"/>
              </p:cNvSpPr>
              <p:nvPr/>
            </p:nvSpPr>
            <p:spPr>
              <a:xfrm>
                <a:off x="167072" y="993754"/>
                <a:ext cx="8488362" cy="5237972"/>
              </a:xfrm>
              <a:prstGeom prst="rect">
                <a:avLst/>
              </a:prstGeom>
              <a:blipFill>
                <a:blip r:embed="rId4"/>
                <a:stretch>
                  <a:fillRect l="-574" t="-582" r="-359" b="-582"/>
                </a:stretch>
              </a:blipFill>
            </p:spPr>
            <p:txBody>
              <a:bodyPr/>
              <a:lstStyle/>
              <a:p>
                <a:r>
                  <a:rPr lang="en-IE">
                    <a:noFill/>
                  </a:rPr>
                  <a:t> </a:t>
                </a:r>
              </a:p>
            </p:txBody>
          </p:sp>
        </mc:Fallback>
      </mc:AlternateContent>
    </p:spTree>
    <p:custDataLst>
      <p:tags r:id="rId1"/>
    </p:custDataLst>
    <p:extLst>
      <p:ext uri="{BB962C8B-B14F-4D97-AF65-F5344CB8AC3E}">
        <p14:creationId xmlns:p14="http://schemas.microsoft.com/office/powerpoint/2010/main" val="36273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Legal Drafting Changes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5</a:t>
            </a:fld>
            <a:endParaRPr lang="en-GB" altLang="en-US" sz="700" b="0">
              <a:solidFill>
                <a:srgbClr val="3A3A3A"/>
              </a:solidFill>
            </a:endParaRP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204787" y="1159123"/>
            <a:ext cx="8488363" cy="467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r>
              <a:rPr lang="en-IE" sz="1800" kern="0" dirty="0">
                <a:solidFill>
                  <a:schemeClr val="tx1"/>
                </a:solidFill>
              </a:rPr>
              <a:t>OPERIOD and CPERIOD have been removed and replaced with a single INFPERIOD term, which combines both terms. </a:t>
            </a:r>
          </a:p>
          <a:p>
            <a:r>
              <a:rPr lang="en-IE" sz="1800" kern="0" dirty="0">
                <a:solidFill>
                  <a:schemeClr val="tx1"/>
                </a:solidFill>
              </a:rPr>
              <a:t>INFPERIOD has been clarified as rounding to .5 years. </a:t>
            </a:r>
          </a:p>
          <a:p>
            <a:r>
              <a:rPr lang="en-IE" sz="1800" kern="0" dirty="0">
                <a:solidFill>
                  <a:schemeClr val="tx1"/>
                </a:solidFill>
              </a:rPr>
              <a:t>INFPERIOD and CINF have been more clearly defined as beginning with the date of contract award and ending the date beginning of the relevant Capacity Year for which INFMOD is calculated. </a:t>
            </a:r>
          </a:p>
          <a:p>
            <a:r>
              <a:rPr lang="en-IE" sz="1800" kern="0" dirty="0">
                <a:solidFill>
                  <a:schemeClr val="tx1"/>
                </a:solidFill>
              </a:rPr>
              <a:t>AIND, the indexation rate applied at auction has been clarified. This is now defined by the indexation used at the capacity auction for which capacity has been awarded for the year and unit in question. Where unspecified, it is assumed that no indexation has been applied. </a:t>
            </a:r>
          </a:p>
          <a:p>
            <a:r>
              <a:rPr lang="en-IE" sz="1800" kern="0" dirty="0">
                <a:solidFill>
                  <a:schemeClr val="tx1"/>
                </a:solidFill>
              </a:rPr>
              <a:t>Inflation rate has been clarified as a 50/50 blend between Ireland and the UK CPI rates. </a:t>
            </a:r>
          </a:p>
          <a:p>
            <a:r>
              <a:rPr lang="en-IE" sz="1800" kern="0" dirty="0">
                <a:solidFill>
                  <a:schemeClr val="tx1"/>
                </a:solidFill>
              </a:rPr>
              <a:t>Glossary amendments have been made to account for new terms in equation. </a:t>
            </a:r>
          </a:p>
          <a:p>
            <a:endParaRPr lang="en-IE" sz="1800" kern="0" dirty="0">
              <a:solidFill>
                <a:schemeClr val="tx1"/>
              </a:solidFill>
            </a:endParaRPr>
          </a:p>
          <a:p>
            <a:pPr marL="0" indent="0">
              <a:buNone/>
            </a:pPr>
            <a:endParaRPr lang="en-IE" sz="1800" kern="0" dirty="0">
              <a:solidFill>
                <a:schemeClr val="tx1"/>
              </a:solidFill>
            </a:endParaRPr>
          </a:p>
        </p:txBody>
      </p:sp>
    </p:spTree>
    <p:custDataLst>
      <p:tags r:id="rId1"/>
    </p:custDataLst>
    <p:extLst>
      <p:ext uri="{BB962C8B-B14F-4D97-AF65-F5344CB8AC3E}">
        <p14:creationId xmlns:p14="http://schemas.microsoft.com/office/powerpoint/2010/main" val="341873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Glossary Changes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6</a:t>
            </a:fld>
            <a:endParaRPr lang="en-GB" altLang="en-US" sz="700" b="0">
              <a:solidFill>
                <a:srgbClr val="3A3A3A"/>
              </a:solidFill>
            </a:endParaRPr>
          </a:p>
        </p:txBody>
      </p:sp>
      <p:sp>
        <p:nvSpPr>
          <p:cNvPr id="3" name="TextBox 2">
            <a:extLst>
              <a:ext uri="{FF2B5EF4-FFF2-40B4-BE49-F238E27FC236}">
                <a16:creationId xmlns:a16="http://schemas.microsoft.com/office/drawing/2014/main" id="{BD46E9B8-1166-98FE-835C-7C45B494352F}"/>
              </a:ext>
            </a:extLst>
          </p:cNvPr>
          <p:cNvSpPr txBox="1"/>
          <p:nvPr/>
        </p:nvSpPr>
        <p:spPr>
          <a:xfrm>
            <a:off x="327819" y="1133916"/>
            <a:ext cx="8488362" cy="4524315"/>
          </a:xfrm>
          <a:prstGeom prst="rect">
            <a:avLst/>
          </a:prstGeom>
          <a:noFill/>
        </p:spPr>
        <p:txBody>
          <a:bodyPr wrap="square">
            <a:spAutoFit/>
          </a:bodyPr>
          <a:lstStyle/>
          <a:p>
            <a:pPr hangingPunct="0"/>
            <a:r>
              <a:rPr lang="en-IE" sz="1600" b="1" i="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This modification would require the following terms added to the TSC glossary: </a:t>
            </a:r>
            <a:endParaRPr lang="en-IE" sz="1600" b="1" dirty="0">
              <a:solidFill>
                <a:schemeClr val="tx1"/>
              </a:solidFill>
              <a:effectLst/>
              <a:latin typeface="Times New Roman" panose="02020603050405020304" pitchFamily="18" charset="0"/>
              <a:ea typeface="Times New Roman" panose="02020603050405020304" pitchFamily="18" charset="0"/>
            </a:endParaRPr>
          </a:p>
          <a:p>
            <a:pPr hangingPunct="0"/>
            <a:r>
              <a:rPr lang="en-IE" sz="1600" i="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600" dirty="0">
              <a:solidFill>
                <a:schemeClr val="tx1"/>
              </a:solidFill>
              <a:effectLst/>
              <a:latin typeface="Times New Roman" panose="02020603050405020304" pitchFamily="18" charset="0"/>
              <a:ea typeface="Times New Roman" panose="02020603050405020304" pitchFamily="18" charset="0"/>
            </a:endParaRPr>
          </a:p>
          <a:p>
            <a:pPr marL="285750" indent="-285750" hangingPunct="0">
              <a:buFont typeface="Arial" panose="020B0604020202020204" pitchFamily="34" charset="0"/>
              <a:buChar char="•"/>
            </a:pPr>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INFMOD is the inflation modifier as calculated in Section F.17.1.2</a:t>
            </a:r>
            <a:endParaRPr lang="en-IE" sz="1600" dirty="0">
              <a:solidFill>
                <a:schemeClr val="tx1"/>
              </a:solidFill>
              <a:effectLst/>
              <a:latin typeface="Times New Roman" panose="02020603050405020304" pitchFamily="18" charset="0"/>
              <a:ea typeface="Times New Roman" panose="02020603050405020304" pitchFamily="18" charset="0"/>
            </a:endParaRPr>
          </a:p>
          <a:p>
            <a:pPr hangingPunct="0"/>
            <a:endParaRPr lang="en-IE" sz="1600" dirty="0">
              <a:solidFill>
                <a:schemeClr val="tx1"/>
              </a:solidFill>
              <a:effectLst/>
              <a:latin typeface="Times New Roman" panose="02020603050405020304" pitchFamily="18" charset="0"/>
              <a:ea typeface="Times New Roman" panose="02020603050405020304" pitchFamily="18" charset="0"/>
            </a:endParaRPr>
          </a:p>
          <a:p>
            <a:pPr marL="285750" indent="-285750" hangingPunct="0">
              <a:buFont typeface="Arial" panose="020B0604020202020204" pitchFamily="34" charset="0"/>
              <a:buChar char="•"/>
            </a:pPr>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Calculated Inflation (CINF) is the average annualized inflation (or deflation) for the period beginning on the date when a New Capacity contract is awarded and ending on the first date of the year in which the Capacity Payments are being calculated. CINF should be calculated based on an average inflation rate representing the Consumer Price Index (CPI) in both Ireland and the United Kingdom. </a:t>
            </a:r>
            <a:endParaRPr lang="en-IE" sz="1600" dirty="0">
              <a:solidFill>
                <a:schemeClr val="tx1"/>
              </a:solidFill>
              <a:effectLst/>
              <a:latin typeface="Times New Roman" panose="02020603050405020304" pitchFamily="18" charset="0"/>
              <a:ea typeface="Times New Roman" panose="02020603050405020304" pitchFamily="18" charset="0"/>
            </a:endParaRPr>
          </a:p>
          <a:p>
            <a:pPr hangingPunct="0"/>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600" dirty="0">
              <a:solidFill>
                <a:schemeClr val="tx1"/>
              </a:solidFill>
              <a:effectLst/>
              <a:latin typeface="Times New Roman" panose="02020603050405020304" pitchFamily="18" charset="0"/>
              <a:ea typeface="Times New Roman" panose="02020603050405020304" pitchFamily="18" charset="0"/>
            </a:endParaRPr>
          </a:p>
          <a:p>
            <a:pPr marL="285750" indent="-285750" hangingPunct="0">
              <a:buFont typeface="Arial" panose="020B0604020202020204" pitchFamily="34" charset="0"/>
              <a:buChar char="•"/>
            </a:pPr>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Auction Indexation (AIND) is the rate of indexation applied to Capacity Auction Price Caps. Changes to Auction Price Caps are published each year through the CRM Parameters with respect to each Capacity Auction. Any changes to indexation should be identified within these Parameters decision. </a:t>
            </a:r>
            <a:endParaRPr lang="en-IE" sz="1600" dirty="0">
              <a:solidFill>
                <a:schemeClr val="tx1"/>
              </a:solidFill>
              <a:effectLst/>
              <a:latin typeface="Times New Roman" panose="02020603050405020304" pitchFamily="18" charset="0"/>
              <a:ea typeface="Times New Roman" panose="02020603050405020304" pitchFamily="18" charset="0"/>
            </a:endParaRPr>
          </a:p>
          <a:p>
            <a:pPr hangingPunct="0"/>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600" dirty="0">
              <a:solidFill>
                <a:schemeClr val="tx1"/>
              </a:solidFill>
              <a:effectLst/>
              <a:latin typeface="Times New Roman" panose="02020603050405020304" pitchFamily="18" charset="0"/>
              <a:ea typeface="Times New Roman" panose="02020603050405020304" pitchFamily="18" charset="0"/>
            </a:endParaRPr>
          </a:p>
          <a:p>
            <a:pPr marL="285750" indent="-285750" hangingPunct="0">
              <a:buFont typeface="Arial" panose="020B0604020202020204" pitchFamily="34" charset="0"/>
              <a:buChar char="•"/>
            </a:pPr>
            <a:r>
              <a:rPr lang="en-IE"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Inflation Period (INFPERIOD) is the length of time in years beginning on the date when a Capacity Contract is awarded and ending on the first date of the relevant Capacity Year during which Capacity Payments will be calculated. INFPERIOD should be rounded to the nearest .5 years. </a:t>
            </a:r>
            <a:endParaRPr lang="en-IE" sz="1600" dirty="0">
              <a:solidFill>
                <a:schemeClr val="tx1"/>
              </a:solidFill>
              <a:effectLst/>
              <a:latin typeface="Times New Roman" panose="02020603050405020304" pitchFamily="18" charset="0"/>
              <a:ea typeface="Times New Roman" panose="02020603050405020304" pitchFamily="18" charset="0"/>
            </a:endParaRPr>
          </a:p>
        </p:txBody>
      </p:sp>
    </p:spTree>
    <p:custDataLst>
      <p:tags r:id="rId1"/>
    </p:custDataLst>
    <p:extLst>
      <p:ext uri="{BB962C8B-B14F-4D97-AF65-F5344CB8AC3E}">
        <p14:creationId xmlns:p14="http://schemas.microsoft.com/office/powerpoint/2010/main" val="2798399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Presentation No Animation Blu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Presentation No Animation Blue</Template>
  <TotalTime>17247</TotalTime>
  <Words>775</Words>
  <Application>Microsoft Office PowerPoint</Application>
  <PresentationFormat>On-screen Show (4:3)</PresentationFormat>
  <Paragraphs>55</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Cambria Math</vt:lpstr>
      <vt:lpstr>Times New Roman</vt:lpstr>
      <vt:lpstr>Verdana</vt:lpstr>
      <vt:lpstr>Wingdings</vt:lpstr>
      <vt:lpstr>Final Presentation No Animation Blue</vt:lpstr>
      <vt:lpstr>TYNAGH ENERGY</vt:lpstr>
      <vt:lpstr>Mod 07_22 – Indexation to Calculation of Capacity Payments </vt:lpstr>
      <vt:lpstr>Mod 07_22 – Implementation of Mod</vt:lpstr>
      <vt:lpstr>Mod 07_22 – Implementation of Mod</vt:lpstr>
      <vt:lpstr>Mod 07_22 – Legal Drafting Changes </vt:lpstr>
      <vt:lpstr>Mod 07_22 – Glossary Changes</vt:lpstr>
    </vt:vector>
  </TitlesOfParts>
  <Company>British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non animated at 24 point]</dc:title>
  <dc:creator>eg01027</dc:creator>
  <cp:lastModifiedBy>Linnane, Sandra</cp:lastModifiedBy>
  <cp:revision>144</cp:revision>
  <cp:lastPrinted>2017-07-25T09:31:10Z</cp:lastPrinted>
  <dcterms:created xsi:type="dcterms:W3CDTF">2009-07-08T12:55:52Z</dcterms:created>
  <dcterms:modified xsi:type="dcterms:W3CDTF">2022-11-10T09:39:40Z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MSIP_Label_747e95ac-4c94-4f16-aab4-79ea41bdbc3d_Enabled">
    <vt:lpwstr>True</vt:lpwstr>
  </property>
  <property fmtid="{D5CDD505-2E9C-101B-9397-08002B2CF9AE}" pid="5" name="MSIP_Label_747e95ac-4c94-4f16-aab4-79ea41bdbc3d_SiteId">
    <vt:lpwstr>05afcc84-2ec9-4cd5-b117-5fadcd7b338a</vt:lpwstr>
  </property>
  <property fmtid="{D5CDD505-2E9C-101B-9397-08002B2CF9AE}" pid="6" name="MSIP_Label_747e95ac-4c94-4f16-aab4-79ea41bdbc3d_Owner">
    <vt:lpwstr>J.Mahon@tynaghenergy.ie</vt:lpwstr>
  </property>
  <property fmtid="{D5CDD505-2E9C-101B-9397-08002B2CF9AE}" pid="7" name="MSIP_Label_747e95ac-4c94-4f16-aab4-79ea41bdbc3d_SetDate">
    <vt:lpwstr>2019-11-12T15:37:49.2235949Z</vt:lpwstr>
  </property>
  <property fmtid="{D5CDD505-2E9C-101B-9397-08002B2CF9AE}" pid="8" name="MSIP_Label_747e95ac-4c94-4f16-aab4-79ea41bdbc3d_Name">
    <vt:lpwstr>Confidential</vt:lpwstr>
  </property>
  <property fmtid="{D5CDD505-2E9C-101B-9397-08002B2CF9AE}" pid="9" name="MSIP_Label_747e95ac-4c94-4f16-aab4-79ea41bdbc3d_Application">
    <vt:lpwstr>Microsoft Azure Information Protection</vt:lpwstr>
  </property>
  <property fmtid="{D5CDD505-2E9C-101B-9397-08002B2CF9AE}" pid="10" name="MSIP_Label_747e95ac-4c94-4f16-aab4-79ea41bdbc3d_ActionId">
    <vt:lpwstr>65282655-4858-4993-b70d-ac242efb6be8</vt:lpwstr>
  </property>
  <property fmtid="{D5CDD505-2E9C-101B-9397-08002B2CF9AE}" pid="11" name="MSIP_Label_747e95ac-4c94-4f16-aab4-79ea41bdbc3d_Extended_MSFT_Method">
    <vt:lpwstr>Manual</vt:lpwstr>
  </property>
  <property fmtid="{D5CDD505-2E9C-101B-9397-08002B2CF9AE}" pid="12" name="Sensitivity">
    <vt:lpwstr>Confidential</vt:lpwstr>
  </property>
</Properties>
</file>