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17"/>
  </p:notesMasterIdLst>
  <p:handoutMasterIdLst>
    <p:handoutMasterId r:id="rId18"/>
  </p:handoutMasterIdLst>
  <p:sldIdLst>
    <p:sldId id="409" r:id="rId2"/>
    <p:sldId id="437" r:id="rId3"/>
    <p:sldId id="420" r:id="rId4"/>
    <p:sldId id="435" r:id="rId5"/>
    <p:sldId id="432" r:id="rId6"/>
    <p:sldId id="429" r:id="rId7"/>
    <p:sldId id="438" r:id="rId8"/>
    <p:sldId id="439" r:id="rId9"/>
    <p:sldId id="436" r:id="rId10"/>
    <p:sldId id="424" r:id="rId11"/>
    <p:sldId id="423" r:id="rId12"/>
    <p:sldId id="427" r:id="rId13"/>
    <p:sldId id="428" r:id="rId14"/>
    <p:sldId id="431" r:id="rId15"/>
    <p:sldId id="433" r:id="rId16"/>
  </p:sldIdLst>
  <p:sldSz cx="9144000" cy="6858000" type="screen4x3"/>
  <p:notesSz cx="7099300" cy="10236200"/>
  <p:custDataLst>
    <p:tags r:id="rId19"/>
  </p:custDataLst>
  <p:defaultTextStyle>
    <a:defPPr>
      <a:defRPr lang="en-GB"/>
    </a:defPPr>
    <a:lvl1pPr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600" kern="1200">
        <a:solidFill>
          <a:schemeClr val="tx2"/>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600" kern="1200">
        <a:solidFill>
          <a:schemeClr val="tx2"/>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64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rmac Daly" initials="CD" lastIdx="6" clrIdx="0">
    <p:extLst>
      <p:ext uri="{19B8F6BF-5375-455C-9EA6-DF929625EA0E}">
        <p15:presenceInfo xmlns:p15="http://schemas.microsoft.com/office/powerpoint/2012/main" userId="S::c.daly@tynaghenergy.ie::ecad2891-f950-4186-9dd4-961e7500bf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9999"/>
    <a:srgbClr val="FFFFCC"/>
    <a:srgbClr val="FFCC99"/>
    <a:srgbClr val="990033"/>
    <a:srgbClr val="FFE1E1"/>
    <a:srgbClr val="FFCCCC"/>
    <a:srgbClr val="FFE1FF"/>
    <a:srgbClr val="D5CABB"/>
    <a:srgbClr val="952D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01" autoAdjust="0"/>
    <p:restoredTop sz="94645"/>
  </p:normalViewPr>
  <p:slideViewPr>
    <p:cSldViewPr snapToGrid="0">
      <p:cViewPr varScale="1">
        <p:scale>
          <a:sx n="67" d="100"/>
          <a:sy n="67" d="100"/>
        </p:scale>
        <p:origin x="1064" y="44"/>
      </p:cViewPr>
      <p:guideLst>
        <p:guide orient="horz" pos="64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1B01DD5D-A711-4622-B78C-A04D124824CA}"/>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7" name="Rectangle 3">
            <a:extLst>
              <a:ext uri="{FF2B5EF4-FFF2-40B4-BE49-F238E27FC236}">
                <a16:creationId xmlns:a16="http://schemas.microsoft.com/office/drawing/2014/main" id="{87DA0520-2300-4B34-A836-52C416769D35}"/>
              </a:ext>
            </a:extLst>
          </p:cNvPr>
          <p:cNvSpPr>
            <a:spLocks noGrp="1" noChangeArrowheads="1"/>
          </p:cNvSpPr>
          <p:nvPr>
            <p:ph type="dt" sz="quarter"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8" name="Rectangle 4">
            <a:extLst>
              <a:ext uri="{FF2B5EF4-FFF2-40B4-BE49-F238E27FC236}">
                <a16:creationId xmlns:a16="http://schemas.microsoft.com/office/drawing/2014/main" id="{C8DE376C-B365-4793-B52F-31F5A2DA2112}"/>
              </a:ext>
            </a:extLst>
          </p:cNvPr>
          <p:cNvSpPr>
            <a:spLocks noGrp="1" noChangeArrowheads="1"/>
          </p:cNvSpPr>
          <p:nvPr>
            <p:ph type="ftr" sz="quarter" idx="2"/>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103429" name="Rectangle 5">
            <a:extLst>
              <a:ext uri="{FF2B5EF4-FFF2-40B4-BE49-F238E27FC236}">
                <a16:creationId xmlns:a16="http://schemas.microsoft.com/office/drawing/2014/main" id="{91407EBE-D0F2-4548-ACAD-D622460461F3}"/>
              </a:ext>
            </a:extLst>
          </p:cNvPr>
          <p:cNvSpPr>
            <a:spLocks noGrp="1" noChangeArrowheads="1"/>
          </p:cNvSpPr>
          <p:nvPr>
            <p:ph type="sldNum" sz="quarter" idx="3"/>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EEC856F0-E34D-4E00-91E3-8E39FF843125}"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8198998E-628A-47ED-AE2C-30C2E0EC7384}"/>
              </a:ext>
            </a:extLst>
          </p:cNvPr>
          <p:cNvSpPr>
            <a:spLocks noGrp="1" noChangeArrowheads="1"/>
          </p:cNvSpPr>
          <p:nvPr>
            <p:ph type="hdr" sz="quarter"/>
          </p:nvPr>
        </p:nvSpPr>
        <p:spPr bwMode="auto">
          <a:xfrm>
            <a:off x="0"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27" name="Rectangle 3">
            <a:extLst>
              <a:ext uri="{FF2B5EF4-FFF2-40B4-BE49-F238E27FC236}">
                <a16:creationId xmlns:a16="http://schemas.microsoft.com/office/drawing/2014/main" id="{0049B4EE-9674-4F50-9B75-4569D1B6307A}"/>
              </a:ext>
            </a:extLst>
          </p:cNvPr>
          <p:cNvSpPr>
            <a:spLocks noGrp="1" noChangeArrowheads="1"/>
          </p:cNvSpPr>
          <p:nvPr>
            <p:ph type="dt" idx="1"/>
          </p:nvPr>
        </p:nvSpPr>
        <p:spPr bwMode="auto">
          <a:xfrm>
            <a:off x="4022725" y="0"/>
            <a:ext cx="3074988" cy="512763"/>
          </a:xfrm>
          <a:prstGeom prst="rect">
            <a:avLst/>
          </a:prstGeom>
          <a:noFill/>
          <a:ln>
            <a:noFill/>
          </a:ln>
          <a:effectLst/>
        </p:spPr>
        <p:txBody>
          <a:bodyPr vert="horz" wrap="square" lIns="98404" tIns="49201" rIns="98404" bIns="49201" numCol="1" anchor="t" anchorCtr="0" compatLnSpc="1">
            <a:prstTxWarp prst="textNoShape">
              <a:avLst/>
            </a:prstTxWarp>
          </a:bodyPr>
          <a:lstStyle>
            <a:lvl1pPr algn="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124" name="Rectangle 4">
            <a:extLst>
              <a:ext uri="{FF2B5EF4-FFF2-40B4-BE49-F238E27FC236}">
                <a16:creationId xmlns:a16="http://schemas.microsoft.com/office/drawing/2014/main" id="{256388FE-106B-4273-9C79-8629E9D1242C}"/>
              </a:ext>
            </a:extLst>
          </p:cNvPr>
          <p:cNvSpPr>
            <a:spLocks noGrp="1" noRot="1" noChangeAspect="1" noChangeArrowheads="1" noTextEdit="1"/>
          </p:cNvSpPr>
          <p:nvPr>
            <p:ph type="sldImg" idx="2"/>
          </p:nvPr>
        </p:nvSpPr>
        <p:spPr bwMode="auto">
          <a:xfrm>
            <a:off x="992188" y="768350"/>
            <a:ext cx="5116512"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9" name="Rectangle 5">
            <a:extLst>
              <a:ext uri="{FF2B5EF4-FFF2-40B4-BE49-F238E27FC236}">
                <a16:creationId xmlns:a16="http://schemas.microsoft.com/office/drawing/2014/main" id="{AF874765-DBC3-4D03-9274-B1DF55950CAB}"/>
              </a:ext>
            </a:extLst>
          </p:cNvPr>
          <p:cNvSpPr>
            <a:spLocks noGrp="1" noChangeArrowheads="1"/>
          </p:cNvSpPr>
          <p:nvPr>
            <p:ph type="body" sz="quarter" idx="3"/>
          </p:nvPr>
        </p:nvSpPr>
        <p:spPr bwMode="auto">
          <a:xfrm>
            <a:off x="709613" y="4860925"/>
            <a:ext cx="5680075" cy="4606925"/>
          </a:xfrm>
          <a:prstGeom prst="rect">
            <a:avLst/>
          </a:prstGeom>
          <a:noFill/>
          <a:ln>
            <a:noFill/>
          </a:ln>
          <a:effectLst/>
        </p:spPr>
        <p:txBody>
          <a:bodyPr vert="horz" wrap="square" lIns="98404" tIns="49201" rIns="98404" bIns="49201"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30" name="Rectangle 6">
            <a:extLst>
              <a:ext uri="{FF2B5EF4-FFF2-40B4-BE49-F238E27FC236}">
                <a16:creationId xmlns:a16="http://schemas.microsoft.com/office/drawing/2014/main" id="{7DC5F45F-B776-43B8-8AAC-CB75F5145D0B}"/>
              </a:ext>
            </a:extLst>
          </p:cNvPr>
          <p:cNvSpPr>
            <a:spLocks noGrp="1" noChangeArrowheads="1"/>
          </p:cNvSpPr>
          <p:nvPr>
            <p:ph type="ftr" sz="quarter" idx="4"/>
          </p:nvPr>
        </p:nvSpPr>
        <p:spPr bwMode="auto">
          <a:xfrm>
            <a:off x="0"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defTabSz="984250" eaLnBrk="1" hangingPunct="1">
              <a:defRPr sz="1300">
                <a:solidFill>
                  <a:schemeClr val="tx1"/>
                </a:solidFill>
                <a:latin typeface="Arial" charset="0"/>
                <a:ea typeface="ＭＳ Ｐゴシック" charset="0"/>
                <a:cs typeface="+mn-cs"/>
              </a:defRPr>
            </a:lvl1pPr>
          </a:lstStyle>
          <a:p>
            <a:pPr>
              <a:defRPr/>
            </a:pPr>
            <a:endParaRPr lang="en-GB"/>
          </a:p>
        </p:txBody>
      </p:sp>
      <p:sp>
        <p:nvSpPr>
          <p:cNvPr id="52231" name="Rectangle 7">
            <a:extLst>
              <a:ext uri="{FF2B5EF4-FFF2-40B4-BE49-F238E27FC236}">
                <a16:creationId xmlns:a16="http://schemas.microsoft.com/office/drawing/2014/main" id="{95FB5492-AFD1-4A4A-8F18-93B0E1EF5EA5}"/>
              </a:ext>
            </a:extLst>
          </p:cNvPr>
          <p:cNvSpPr>
            <a:spLocks noGrp="1" noChangeArrowheads="1"/>
          </p:cNvSpPr>
          <p:nvPr>
            <p:ph type="sldNum" sz="quarter" idx="5"/>
          </p:nvPr>
        </p:nvSpPr>
        <p:spPr bwMode="auto">
          <a:xfrm>
            <a:off x="4022725" y="9721850"/>
            <a:ext cx="3074988" cy="512763"/>
          </a:xfrm>
          <a:prstGeom prst="rect">
            <a:avLst/>
          </a:prstGeom>
          <a:noFill/>
          <a:ln>
            <a:noFill/>
          </a:ln>
          <a:effectLst/>
        </p:spPr>
        <p:txBody>
          <a:bodyPr vert="horz" wrap="square" lIns="98404" tIns="49201" rIns="98404" bIns="49201" numCol="1" anchor="b" anchorCtr="0" compatLnSpc="1">
            <a:prstTxWarp prst="textNoShape">
              <a:avLst/>
            </a:prstTxWarp>
          </a:bodyPr>
          <a:lstStyle>
            <a:lvl1pPr algn="r" defTabSz="984250" eaLnBrk="1" hangingPunct="1">
              <a:defRPr sz="1300" smtClean="0">
                <a:solidFill>
                  <a:schemeClr val="tx1"/>
                </a:solidFill>
              </a:defRPr>
            </a:lvl1pPr>
          </a:lstStyle>
          <a:p>
            <a:pPr>
              <a:defRPr/>
            </a:pPr>
            <a:fld id="{CD78ABF5-2718-4DD6-B8A1-C83BE587B113}"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2</a:t>
            </a:fld>
            <a:endParaRPr lang="en-GB" altLang="en-US"/>
          </a:p>
        </p:txBody>
      </p:sp>
    </p:spTree>
    <p:extLst>
      <p:ext uri="{BB962C8B-B14F-4D97-AF65-F5344CB8AC3E}">
        <p14:creationId xmlns:p14="http://schemas.microsoft.com/office/powerpoint/2010/main" val="3403868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11</a:t>
            </a:fld>
            <a:endParaRPr lang="en-GB" altLang="en-US"/>
          </a:p>
        </p:txBody>
      </p:sp>
    </p:spTree>
    <p:extLst>
      <p:ext uri="{BB962C8B-B14F-4D97-AF65-F5344CB8AC3E}">
        <p14:creationId xmlns:p14="http://schemas.microsoft.com/office/powerpoint/2010/main" val="3829258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12</a:t>
            </a:fld>
            <a:endParaRPr lang="en-GB" altLang="en-US"/>
          </a:p>
        </p:txBody>
      </p:sp>
    </p:spTree>
    <p:extLst>
      <p:ext uri="{BB962C8B-B14F-4D97-AF65-F5344CB8AC3E}">
        <p14:creationId xmlns:p14="http://schemas.microsoft.com/office/powerpoint/2010/main" val="3810540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13</a:t>
            </a:fld>
            <a:endParaRPr lang="en-GB" altLang="en-US"/>
          </a:p>
        </p:txBody>
      </p:sp>
    </p:spTree>
    <p:extLst>
      <p:ext uri="{BB962C8B-B14F-4D97-AF65-F5344CB8AC3E}">
        <p14:creationId xmlns:p14="http://schemas.microsoft.com/office/powerpoint/2010/main" val="1389051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14</a:t>
            </a:fld>
            <a:endParaRPr lang="en-GB" altLang="en-US"/>
          </a:p>
        </p:txBody>
      </p:sp>
    </p:spTree>
    <p:extLst>
      <p:ext uri="{BB962C8B-B14F-4D97-AF65-F5344CB8AC3E}">
        <p14:creationId xmlns:p14="http://schemas.microsoft.com/office/powerpoint/2010/main" val="8812280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15</a:t>
            </a:fld>
            <a:endParaRPr lang="en-GB" altLang="en-US"/>
          </a:p>
        </p:txBody>
      </p:sp>
    </p:spTree>
    <p:extLst>
      <p:ext uri="{BB962C8B-B14F-4D97-AF65-F5344CB8AC3E}">
        <p14:creationId xmlns:p14="http://schemas.microsoft.com/office/powerpoint/2010/main" val="845178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3</a:t>
            </a:fld>
            <a:endParaRPr lang="en-GB" altLang="en-US"/>
          </a:p>
        </p:txBody>
      </p:sp>
    </p:spTree>
    <p:extLst>
      <p:ext uri="{BB962C8B-B14F-4D97-AF65-F5344CB8AC3E}">
        <p14:creationId xmlns:p14="http://schemas.microsoft.com/office/powerpoint/2010/main" val="24640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4</a:t>
            </a:fld>
            <a:endParaRPr lang="en-GB" altLang="en-US"/>
          </a:p>
        </p:txBody>
      </p:sp>
    </p:spTree>
    <p:extLst>
      <p:ext uri="{BB962C8B-B14F-4D97-AF65-F5344CB8AC3E}">
        <p14:creationId xmlns:p14="http://schemas.microsoft.com/office/powerpoint/2010/main" val="1763921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5</a:t>
            </a:fld>
            <a:endParaRPr lang="en-GB" altLang="en-US"/>
          </a:p>
        </p:txBody>
      </p:sp>
    </p:spTree>
    <p:extLst>
      <p:ext uri="{BB962C8B-B14F-4D97-AF65-F5344CB8AC3E}">
        <p14:creationId xmlns:p14="http://schemas.microsoft.com/office/powerpoint/2010/main" val="2143551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6</a:t>
            </a:fld>
            <a:endParaRPr lang="en-GB" altLang="en-US"/>
          </a:p>
        </p:txBody>
      </p:sp>
    </p:spTree>
    <p:extLst>
      <p:ext uri="{BB962C8B-B14F-4D97-AF65-F5344CB8AC3E}">
        <p14:creationId xmlns:p14="http://schemas.microsoft.com/office/powerpoint/2010/main" val="3517984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7</a:t>
            </a:fld>
            <a:endParaRPr lang="en-GB" altLang="en-US"/>
          </a:p>
        </p:txBody>
      </p:sp>
    </p:spTree>
    <p:extLst>
      <p:ext uri="{BB962C8B-B14F-4D97-AF65-F5344CB8AC3E}">
        <p14:creationId xmlns:p14="http://schemas.microsoft.com/office/powerpoint/2010/main" val="20703910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8</a:t>
            </a:fld>
            <a:endParaRPr lang="en-GB" altLang="en-US"/>
          </a:p>
        </p:txBody>
      </p:sp>
    </p:spTree>
    <p:extLst>
      <p:ext uri="{BB962C8B-B14F-4D97-AF65-F5344CB8AC3E}">
        <p14:creationId xmlns:p14="http://schemas.microsoft.com/office/powerpoint/2010/main" val="1086493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9</a:t>
            </a:fld>
            <a:endParaRPr lang="en-GB" altLang="en-US"/>
          </a:p>
        </p:txBody>
      </p:sp>
    </p:spTree>
    <p:extLst>
      <p:ext uri="{BB962C8B-B14F-4D97-AF65-F5344CB8AC3E}">
        <p14:creationId xmlns:p14="http://schemas.microsoft.com/office/powerpoint/2010/main" val="3453741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pPr>
              <a:defRPr/>
            </a:pPr>
            <a:fld id="{CD78ABF5-2718-4DD6-B8A1-C83BE587B113}" type="slidenum">
              <a:rPr lang="en-GB" altLang="en-US" smtClean="0"/>
              <a:pPr>
                <a:defRPr/>
              </a:pPr>
              <a:t>10</a:t>
            </a:fld>
            <a:endParaRPr lang="en-GB" altLang="en-US"/>
          </a:p>
        </p:txBody>
      </p:sp>
    </p:spTree>
    <p:extLst>
      <p:ext uri="{BB962C8B-B14F-4D97-AF65-F5344CB8AC3E}">
        <p14:creationId xmlns:p14="http://schemas.microsoft.com/office/powerpoint/2010/main" val="29843043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CEB8378-FFFB-4898-808E-C869AB5A903B}"/>
              </a:ext>
            </a:extLst>
          </p:cNvPr>
          <p:cNvCxnSpPr/>
          <p:nvPr userDrawn="1"/>
        </p:nvCxnSpPr>
        <p:spPr>
          <a:xfrm flipV="1">
            <a:off x="1588" y="1776413"/>
            <a:ext cx="9142412"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5" name="TextBox 13">
            <a:extLst>
              <a:ext uri="{FF2B5EF4-FFF2-40B4-BE49-F238E27FC236}">
                <a16:creationId xmlns:a16="http://schemas.microsoft.com/office/drawing/2014/main" id="{3913031E-A701-4B8F-A3A3-562FDF88B43A}"/>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6" name="Picture 13">
            <a:extLst>
              <a:ext uri="{FF2B5EF4-FFF2-40B4-BE49-F238E27FC236}">
                <a16:creationId xmlns:a16="http://schemas.microsoft.com/office/drawing/2014/main" id="{29BB83B5-4EE8-49AF-8C82-32BD4F7227FD}"/>
              </a:ext>
            </a:extLst>
          </p:cNvPr>
          <p:cNvPicPr>
            <a:picLocks noChangeAspect="1"/>
          </p:cNvPicPr>
          <p:nvPr userDrawn="1"/>
        </p:nvPicPr>
        <p:blipFill>
          <a:blip r:embed="rId2">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a:extLst>
              <a:ext uri="{FF2B5EF4-FFF2-40B4-BE49-F238E27FC236}">
                <a16:creationId xmlns:a16="http://schemas.microsoft.com/office/drawing/2014/main" id="{DF79C6CD-1B57-4DA6-91F0-0ACAAFB3A2D7}"/>
              </a:ext>
            </a:extLst>
          </p:cNvPr>
          <p:cNvCxnSpPr/>
          <p:nvPr userDrawn="1"/>
        </p:nvCxnSpPr>
        <p:spPr>
          <a:xfrm flipV="1">
            <a:off x="6350" y="4516438"/>
            <a:ext cx="9142413" cy="4762"/>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pic>
        <p:nvPicPr>
          <p:cNvPr id="8" name="Picture 12" descr="A picture containing ship, large, man, table&#10;&#10;Description automatically generated">
            <a:extLst>
              <a:ext uri="{FF2B5EF4-FFF2-40B4-BE49-F238E27FC236}">
                <a16:creationId xmlns:a16="http://schemas.microsoft.com/office/drawing/2014/main" id="{17D9BCB7-44F5-4E92-8475-18DE55069AB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24380" b="14079"/>
          <a:stretch>
            <a:fillRect/>
          </a:stretch>
        </p:blipFill>
        <p:spPr bwMode="auto">
          <a:xfrm>
            <a:off x="0" y="1776413"/>
            <a:ext cx="9144000" cy="273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591960"/>
            <a:ext cx="8312150" cy="574675"/>
          </a:xfrm>
        </p:spPr>
        <p:txBody>
          <a:bodyPr anchor="b"/>
          <a:lstStyle>
            <a:lvl1pPr>
              <a:lnSpc>
                <a:spcPct val="85000"/>
              </a:lnSpc>
              <a:defRPr sz="3000" cap="all" baseline="0">
                <a:solidFill>
                  <a:schemeClr val="tx1"/>
                </a:solidFill>
              </a:defRPr>
            </a:lvl1pPr>
          </a:lstStyle>
          <a:p>
            <a:pPr lvl="0"/>
            <a:r>
              <a:rPr lang="en-US" noProof="0"/>
              <a:t>Click to edit Master title style</a:t>
            </a:r>
            <a:endParaRPr lang="en-US" noProof="0" dirty="0"/>
          </a:p>
        </p:txBody>
      </p:sp>
      <p:sp>
        <p:nvSpPr>
          <p:cNvPr id="402436" name="Rectangle 4"/>
          <p:cNvSpPr>
            <a:spLocks noGrp="1" noChangeArrowheads="1"/>
          </p:cNvSpPr>
          <p:nvPr>
            <p:ph type="subTitle" idx="1"/>
          </p:nvPr>
        </p:nvSpPr>
        <p:spPr>
          <a:xfrm>
            <a:off x="452438" y="5126948"/>
            <a:ext cx="5638800" cy="946150"/>
          </a:xfrm>
        </p:spPr>
        <p:txBody>
          <a:bodyPr/>
          <a:lstStyle>
            <a:lvl1pPr marL="0" indent="0">
              <a:spcBef>
                <a:spcPct val="0"/>
              </a:spcBef>
              <a:buFont typeface="Arial" charset="0"/>
              <a:buNone/>
              <a:defRPr sz="1600">
                <a:solidFill>
                  <a:schemeClr val="tx2"/>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3908484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cap="all" baseline="0">
                <a:solidFill>
                  <a:schemeClr val="tx1"/>
                </a:solidFill>
              </a:defRPr>
            </a:lvl1pPr>
          </a:lstStyle>
          <a:p>
            <a:r>
              <a:rPr lang="en-GB" dirty="0"/>
              <a:t>Click to edit Master title style</a:t>
            </a:r>
            <a:endParaRPr lang="en-US" dirty="0"/>
          </a:p>
        </p:txBody>
      </p:sp>
      <p:sp>
        <p:nvSpPr>
          <p:cNvPr id="3" name="Picture Placeholder 2"/>
          <p:cNvSpPr>
            <a:spLocks noGrp="1"/>
          </p:cNvSpPr>
          <p:nvPr>
            <p:ph type="pic" idx="1"/>
          </p:nvPr>
        </p:nvSpPr>
        <p:spPr>
          <a:xfrm>
            <a:off x="1792288" y="1066799"/>
            <a:ext cx="54864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5">
            <a:extLst>
              <a:ext uri="{FF2B5EF4-FFF2-40B4-BE49-F238E27FC236}">
                <a16:creationId xmlns:a16="http://schemas.microsoft.com/office/drawing/2014/main" id="{39907315-BE26-42AF-ABCD-D4FDED525A75}"/>
              </a:ext>
            </a:extLst>
          </p:cNvPr>
          <p:cNvSpPr>
            <a:spLocks noGrp="1" noChangeArrowheads="1"/>
          </p:cNvSpPr>
          <p:nvPr>
            <p:ph type="sldNum" sz="quarter" idx="10"/>
          </p:nvPr>
        </p:nvSpPr>
        <p:spPr>
          <a:ln/>
        </p:spPr>
        <p:txBody>
          <a:bodyPr/>
          <a:lstStyle>
            <a:lvl1pPr>
              <a:defRPr/>
            </a:lvl1pPr>
          </a:lstStyle>
          <a:p>
            <a:pPr>
              <a:defRPr/>
            </a:pPr>
            <a:fld id="{04669813-B585-46D1-AFC7-BA032F4D5F57}" type="slidenum">
              <a:rPr lang="en-GB" altLang="en-US"/>
              <a:pPr>
                <a:defRPr/>
              </a:pPr>
              <a:t>‹#›</a:t>
            </a:fld>
            <a:endParaRPr lang="en-GB" altLang="en-US" sz="700" b="0"/>
          </a:p>
        </p:txBody>
      </p:sp>
    </p:spTree>
    <p:extLst>
      <p:ext uri="{BB962C8B-B14F-4D97-AF65-F5344CB8AC3E}">
        <p14:creationId xmlns:p14="http://schemas.microsoft.com/office/powerpoint/2010/main" val="2407089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28675"/>
          </a:xfrm>
        </p:spPr>
        <p:txBody>
          <a:bodyPr/>
          <a:lstStyle/>
          <a:p>
            <a:r>
              <a:rPr lang="en-GB" dirty="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705E46C2-F079-4AFB-838F-463A5BEE45F4}"/>
              </a:ext>
            </a:extLst>
          </p:cNvPr>
          <p:cNvSpPr>
            <a:spLocks noGrp="1" noChangeArrowheads="1"/>
          </p:cNvSpPr>
          <p:nvPr>
            <p:ph type="sldNum" sz="quarter" idx="10"/>
          </p:nvPr>
        </p:nvSpPr>
        <p:spPr>
          <a:ln/>
        </p:spPr>
        <p:txBody>
          <a:bodyPr/>
          <a:lstStyle>
            <a:lvl1pPr>
              <a:defRPr/>
            </a:lvl1pPr>
          </a:lstStyle>
          <a:p>
            <a:pPr>
              <a:defRPr/>
            </a:pPr>
            <a:fld id="{BFF0272E-59FC-42A1-90A3-80FA15263606}" type="slidenum">
              <a:rPr lang="en-GB" altLang="en-US"/>
              <a:pPr>
                <a:defRPr/>
              </a:pPr>
              <a:t>‹#›</a:t>
            </a:fld>
            <a:endParaRPr lang="en-GB" altLang="en-US" sz="700" b="0"/>
          </a:p>
        </p:txBody>
      </p:sp>
    </p:spTree>
    <p:extLst>
      <p:ext uri="{BB962C8B-B14F-4D97-AF65-F5344CB8AC3E}">
        <p14:creationId xmlns:p14="http://schemas.microsoft.com/office/powerpoint/2010/main" val="889843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8313" y="876300"/>
            <a:ext cx="2120900" cy="5011738"/>
          </a:xfrm>
        </p:spPr>
        <p:txBody>
          <a:bodyPr vert="eaVert"/>
          <a:lstStyle/>
          <a:p>
            <a:r>
              <a:rPr lang="en-GB" dirty="0"/>
              <a:t>Click to edit Master title style</a:t>
            </a:r>
            <a:endParaRPr lang="en-US" dirty="0"/>
          </a:p>
        </p:txBody>
      </p:sp>
      <p:sp>
        <p:nvSpPr>
          <p:cNvPr id="3" name="Vertical Text Placeholder 2"/>
          <p:cNvSpPr>
            <a:spLocks noGrp="1"/>
          </p:cNvSpPr>
          <p:nvPr>
            <p:ph type="body" orient="vert" idx="1"/>
          </p:nvPr>
        </p:nvSpPr>
        <p:spPr>
          <a:xfrm>
            <a:off x="450850" y="876300"/>
            <a:ext cx="6215063" cy="5011738"/>
          </a:xfrm>
        </p:spPr>
        <p:txBody>
          <a:bodyPr vert="eaVert"/>
          <a:lstStyle>
            <a:lvl1pPr>
              <a:defRPr>
                <a:solidFill>
                  <a:schemeClr val="accent2">
                    <a:lumMod val="50000"/>
                  </a:schemeClr>
                </a:solidFill>
                <a:latin typeface="+mj-lt"/>
              </a:defRPr>
            </a:lvl1pPr>
            <a:lvl2pPr>
              <a:defRPr>
                <a:solidFill>
                  <a:schemeClr val="accent2">
                    <a:lumMod val="50000"/>
                  </a:schemeClr>
                </a:solidFill>
                <a:latin typeface="+mj-lt"/>
              </a:defRPr>
            </a:lvl2pPr>
            <a:lvl3pPr>
              <a:defRPr>
                <a:solidFill>
                  <a:schemeClr val="accent2">
                    <a:lumMod val="50000"/>
                  </a:schemeClr>
                </a:solidFill>
                <a:latin typeface="+mj-lt"/>
              </a:defRPr>
            </a:lvl3pPr>
            <a:lvl4pPr marL="1341438" indent="0">
              <a:buFont typeface="Arial" panose="020B0604020202020204" pitchFamily="34" charset="0"/>
              <a:buNone/>
              <a:defRPr>
                <a:solidFill>
                  <a:schemeClr val="accent2">
                    <a:lumMod val="50000"/>
                  </a:schemeClr>
                </a:solidFill>
                <a:latin typeface="+mj-lt"/>
              </a:defRPr>
            </a:lvl4pPr>
            <a:lvl5pPr marL="1839913" indent="0">
              <a:buFontTx/>
              <a:buNone/>
              <a:defRPr>
                <a:solidFill>
                  <a:schemeClr val="accent2">
                    <a:lumMod val="50000"/>
                  </a:schemeClr>
                </a:solidFill>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4D9019E9-757D-4D18-9F4F-77F9142E8F97}"/>
              </a:ext>
            </a:extLst>
          </p:cNvPr>
          <p:cNvSpPr>
            <a:spLocks noGrp="1" noChangeArrowheads="1"/>
          </p:cNvSpPr>
          <p:nvPr>
            <p:ph type="sldNum" sz="quarter" idx="10"/>
          </p:nvPr>
        </p:nvSpPr>
        <p:spPr>
          <a:ln/>
        </p:spPr>
        <p:txBody>
          <a:bodyPr/>
          <a:lstStyle>
            <a:lvl1pPr>
              <a:defRPr/>
            </a:lvl1pPr>
          </a:lstStyle>
          <a:p>
            <a:pPr>
              <a:defRPr/>
            </a:pPr>
            <a:fld id="{4367EA60-D9A0-466F-9C9A-86583E41EBDB}" type="slidenum">
              <a:rPr lang="en-GB" altLang="en-US"/>
              <a:pPr>
                <a:defRPr/>
              </a:pPr>
              <a:t>‹#›</a:t>
            </a:fld>
            <a:endParaRPr lang="en-GB" altLang="en-US" sz="700" b="0"/>
          </a:p>
        </p:txBody>
      </p:sp>
    </p:spTree>
    <p:extLst>
      <p:ext uri="{BB962C8B-B14F-4D97-AF65-F5344CB8AC3E}">
        <p14:creationId xmlns:p14="http://schemas.microsoft.com/office/powerpoint/2010/main" val="1724055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pic>
        <p:nvPicPr>
          <p:cNvPr id="4" name="Picture 8">
            <a:extLst>
              <a:ext uri="{FF2B5EF4-FFF2-40B4-BE49-F238E27FC236}">
                <a16:creationId xmlns:a16="http://schemas.microsoft.com/office/drawing/2014/main" id="{74F896EB-85CD-426F-8D33-1FC9CE0913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677988"/>
            <a:ext cx="9144000" cy="191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a:extLst>
              <a:ext uri="{FF2B5EF4-FFF2-40B4-BE49-F238E27FC236}">
                <a16:creationId xmlns:a16="http://schemas.microsoft.com/office/drawing/2014/main" id="{4F1F4B92-D46A-4955-BC50-C1860A903420}"/>
              </a:ext>
            </a:extLst>
          </p:cNvPr>
          <p:cNvCxnSpPr/>
          <p:nvPr userDrawn="1"/>
        </p:nvCxnSpPr>
        <p:spPr>
          <a:xfrm>
            <a:off x="1588" y="3609975"/>
            <a:ext cx="9142412" cy="0"/>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D8C40AD-804E-4EFD-BB92-00CE25584D94}"/>
              </a:ext>
            </a:extLst>
          </p:cNvPr>
          <p:cNvCxnSpPr/>
          <p:nvPr userDrawn="1"/>
        </p:nvCxnSpPr>
        <p:spPr>
          <a:xfrm flipV="1">
            <a:off x="1588" y="1663700"/>
            <a:ext cx="9142412" cy="4763"/>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7" name="TextBox 13">
            <a:extLst>
              <a:ext uri="{FF2B5EF4-FFF2-40B4-BE49-F238E27FC236}">
                <a16:creationId xmlns:a16="http://schemas.microsoft.com/office/drawing/2014/main" id="{939099BB-772C-4039-9AEB-584DFC5AD765}"/>
              </a:ext>
            </a:extLst>
          </p:cNvPr>
          <p:cNvSpPr txBox="1">
            <a:spLocks noChangeArrowheads="1"/>
          </p:cNvSpPr>
          <p:nvPr userDrawn="1"/>
        </p:nvSpPr>
        <p:spPr bwMode="auto">
          <a:xfrm>
            <a:off x="6340475" y="1027113"/>
            <a:ext cx="2892425" cy="33337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500" dirty="0">
                <a:solidFill>
                  <a:schemeClr val="tx1"/>
                </a:solidFill>
              </a:rPr>
              <a:t>A member of the </a:t>
            </a:r>
            <a:r>
              <a:rPr lang="en-US" altLang="x-none" sz="1500" dirty="0"/>
              <a:t>EPH </a:t>
            </a:r>
            <a:r>
              <a:rPr lang="en-US" altLang="x-none" sz="1500" dirty="0">
                <a:solidFill>
                  <a:schemeClr val="tx1"/>
                </a:solidFill>
              </a:rPr>
              <a:t>Group</a:t>
            </a:r>
          </a:p>
        </p:txBody>
      </p:sp>
      <p:pic>
        <p:nvPicPr>
          <p:cNvPr id="8" name="Picture 13">
            <a:extLst>
              <a:ext uri="{FF2B5EF4-FFF2-40B4-BE49-F238E27FC236}">
                <a16:creationId xmlns:a16="http://schemas.microsoft.com/office/drawing/2014/main" id="{C862C6A5-EE8F-4CCF-AB71-486DEF7DE4DD}"/>
              </a:ext>
            </a:extLst>
          </p:cNvPr>
          <p:cNvPicPr>
            <a:picLocks noChangeAspect="1"/>
          </p:cNvPicPr>
          <p:nvPr userDrawn="1"/>
        </p:nvPicPr>
        <p:blipFill>
          <a:blip r:embed="rId3">
            <a:extLst>
              <a:ext uri="{28A0092B-C50C-407E-A947-70E740481C1C}">
                <a14:useLocalDpi xmlns:a14="http://schemas.microsoft.com/office/drawing/2010/main" val="0"/>
              </a:ext>
            </a:extLst>
          </a:blip>
          <a:srcRect l="2541" t="-2" b="11363"/>
          <a:stretch>
            <a:fillRect/>
          </a:stretch>
        </p:blipFill>
        <p:spPr bwMode="auto">
          <a:xfrm>
            <a:off x="503238" y="846138"/>
            <a:ext cx="29225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2435" name="Rectangle 3"/>
          <p:cNvSpPr>
            <a:spLocks noGrp="1" noChangeArrowheads="1"/>
          </p:cNvSpPr>
          <p:nvPr>
            <p:ph type="ctrTitle"/>
          </p:nvPr>
        </p:nvSpPr>
        <p:spPr>
          <a:xfrm>
            <a:off x="455613" y="4330700"/>
            <a:ext cx="8312150" cy="574675"/>
          </a:xfrm>
        </p:spPr>
        <p:txBody>
          <a:bodyPr anchor="b"/>
          <a:lstStyle>
            <a:lvl1pPr>
              <a:lnSpc>
                <a:spcPct val="85000"/>
              </a:lnSpc>
              <a:defRPr sz="3000" cap="all" baseline="0">
                <a:solidFill>
                  <a:schemeClr val="tx1"/>
                </a:solidFill>
              </a:defRPr>
            </a:lvl1pPr>
          </a:lstStyle>
          <a:p>
            <a:pPr lvl="0"/>
            <a:r>
              <a:rPr lang="en-US" noProof="0" dirty="0"/>
              <a:t>Click to edit Master title style</a:t>
            </a:r>
          </a:p>
        </p:txBody>
      </p:sp>
      <p:sp>
        <p:nvSpPr>
          <p:cNvPr id="402436" name="Rectangle 4"/>
          <p:cNvSpPr>
            <a:spLocks noGrp="1" noChangeArrowheads="1"/>
          </p:cNvSpPr>
          <p:nvPr>
            <p:ph type="subTitle" idx="1"/>
          </p:nvPr>
        </p:nvSpPr>
        <p:spPr>
          <a:xfrm>
            <a:off x="452438" y="4865688"/>
            <a:ext cx="5638800" cy="946150"/>
          </a:xfrm>
        </p:spPr>
        <p:txBody>
          <a:bodyPr/>
          <a:lstStyle>
            <a:lvl1pPr marL="0" indent="0">
              <a:spcBef>
                <a:spcPct val="0"/>
              </a:spcBef>
              <a:buFont typeface="Arial" charset="0"/>
              <a:buNone/>
              <a:defRPr sz="1600">
                <a:solidFill>
                  <a:schemeClr val="tx2"/>
                </a:solidFill>
              </a:defRPr>
            </a:lvl1pPr>
          </a:lstStyle>
          <a:p>
            <a:pPr lvl="0"/>
            <a:r>
              <a:rPr lang="en-US" noProof="0" dirty="0"/>
              <a:t>Click to edit Master subtitle style</a:t>
            </a:r>
          </a:p>
        </p:txBody>
      </p:sp>
    </p:spTree>
    <p:extLst>
      <p:ext uri="{BB962C8B-B14F-4D97-AF65-F5344CB8AC3E}">
        <p14:creationId xmlns:p14="http://schemas.microsoft.com/office/powerpoint/2010/main" val="1789813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488363" cy="816678"/>
          </a:xfrm>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marL="1341438" indent="0">
              <a:buFontTx/>
              <a:buNone/>
              <a:defRPr>
                <a:solidFill>
                  <a:schemeClr val="accent2">
                    <a:lumMod val="50000"/>
                  </a:schemeClr>
                </a:solidFill>
              </a:defRPr>
            </a:lvl4pPr>
            <a:lvl5pPr marL="1839913" indent="0">
              <a:buFontTx/>
              <a:buNone/>
              <a:defRPr>
                <a:solidFill>
                  <a:schemeClr val="accent2">
                    <a:lumMod val="50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5">
            <a:extLst>
              <a:ext uri="{FF2B5EF4-FFF2-40B4-BE49-F238E27FC236}">
                <a16:creationId xmlns:a16="http://schemas.microsoft.com/office/drawing/2014/main" id="{9BF3B982-22B3-4E7F-B859-9DADF53BC5EE}"/>
              </a:ext>
            </a:extLst>
          </p:cNvPr>
          <p:cNvSpPr>
            <a:spLocks noGrp="1" noChangeArrowheads="1"/>
          </p:cNvSpPr>
          <p:nvPr>
            <p:ph type="sldNum" sz="quarter" idx="10"/>
          </p:nvPr>
        </p:nvSpPr>
        <p:spPr>
          <a:ln/>
        </p:spPr>
        <p:txBody>
          <a:bodyPr/>
          <a:lstStyle>
            <a:lvl1pPr>
              <a:defRPr/>
            </a:lvl1pPr>
          </a:lstStyle>
          <a:p>
            <a:pPr>
              <a:defRPr/>
            </a:pPr>
            <a:fld id="{2C538014-7F7F-4BEB-A598-EAB2D87C9254}" type="slidenum">
              <a:rPr lang="en-GB" altLang="en-US"/>
              <a:pPr>
                <a:defRPr/>
              </a:pPr>
              <a:t>‹#›</a:t>
            </a:fld>
            <a:endParaRPr lang="en-GB" altLang="en-US" sz="700" b="0"/>
          </a:p>
        </p:txBody>
      </p:sp>
    </p:spTree>
    <p:extLst>
      <p:ext uri="{BB962C8B-B14F-4D97-AF65-F5344CB8AC3E}">
        <p14:creationId xmlns:p14="http://schemas.microsoft.com/office/powerpoint/2010/main" val="400390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a:t>Click to edit Master text styles</a:t>
            </a:r>
          </a:p>
        </p:txBody>
      </p:sp>
      <p:sp>
        <p:nvSpPr>
          <p:cNvPr id="4" name="Rectangle 5">
            <a:extLst>
              <a:ext uri="{FF2B5EF4-FFF2-40B4-BE49-F238E27FC236}">
                <a16:creationId xmlns:a16="http://schemas.microsoft.com/office/drawing/2014/main" id="{F023D86A-8883-4F68-A179-E73CDF2BF184}"/>
              </a:ext>
            </a:extLst>
          </p:cNvPr>
          <p:cNvSpPr>
            <a:spLocks noGrp="1" noChangeArrowheads="1"/>
          </p:cNvSpPr>
          <p:nvPr>
            <p:ph type="sldNum" sz="quarter" idx="10"/>
          </p:nvPr>
        </p:nvSpPr>
        <p:spPr>
          <a:ln/>
        </p:spPr>
        <p:txBody>
          <a:bodyPr/>
          <a:lstStyle>
            <a:lvl1pPr>
              <a:defRPr/>
            </a:lvl1pPr>
          </a:lstStyle>
          <a:p>
            <a:pPr>
              <a:defRPr/>
            </a:pPr>
            <a:fld id="{7F8CC0A1-E1A7-4D3A-ABFA-1CC94731191C}" type="slidenum">
              <a:rPr lang="en-GB" altLang="en-US"/>
              <a:pPr>
                <a:defRPr/>
              </a:pPr>
              <a:t>‹#›</a:t>
            </a:fld>
            <a:endParaRPr lang="en-GB" altLang="en-US" sz="700" b="0"/>
          </a:p>
        </p:txBody>
      </p:sp>
    </p:spTree>
    <p:extLst>
      <p:ext uri="{BB962C8B-B14F-4D97-AF65-F5344CB8AC3E}">
        <p14:creationId xmlns:p14="http://schemas.microsoft.com/office/powerpoint/2010/main" val="297485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0850" y="1"/>
            <a:ext cx="8488363" cy="823658"/>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450850" y="1016000"/>
            <a:ext cx="4167188"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4770438" y="1016000"/>
            <a:ext cx="4168775" cy="4319588"/>
          </a:xfrm>
        </p:spPr>
        <p:txBody>
          <a:bodyPr/>
          <a:lstStyle>
            <a:lvl1pPr>
              <a:defRPr sz="2000">
                <a:solidFill>
                  <a:schemeClr val="accent2">
                    <a:lumMod val="50000"/>
                  </a:schemeClr>
                </a:solidFill>
                <a:latin typeface="+mj-lt"/>
              </a:defRPr>
            </a:lvl1pPr>
            <a:lvl2pPr>
              <a:defRPr sz="1800">
                <a:solidFill>
                  <a:schemeClr val="accent2">
                    <a:lumMod val="50000"/>
                  </a:schemeClr>
                </a:solidFill>
                <a:latin typeface="+mj-lt"/>
              </a:defRPr>
            </a:lvl2pPr>
            <a:lvl3pPr>
              <a:defRPr sz="1800">
                <a:solidFill>
                  <a:schemeClr val="accent2">
                    <a:lumMod val="50000"/>
                  </a:schemeClr>
                </a:solidFill>
                <a:latin typeface="+mj-lt"/>
              </a:defRPr>
            </a:lvl3pPr>
            <a:lvl4pPr marL="1341438" indent="0">
              <a:buFontTx/>
              <a:buNone/>
              <a:defRPr sz="1400">
                <a:solidFill>
                  <a:schemeClr val="accent2">
                    <a:lumMod val="50000"/>
                  </a:schemeClr>
                </a:solidFill>
                <a:latin typeface="+mj-lt"/>
              </a:defRPr>
            </a:lvl4pPr>
            <a:lvl5pPr marL="1839913" indent="0">
              <a:buFontTx/>
              <a:buNone/>
              <a:defRPr sz="1200">
                <a:solidFill>
                  <a:schemeClr val="accent2">
                    <a:lumMod val="50000"/>
                  </a:schemeClr>
                </a:solidFill>
                <a:latin typeface="+mj-lt"/>
              </a:defRPr>
            </a:lvl5pPr>
            <a:lvl6pPr>
              <a:defRPr sz="1800"/>
            </a:lvl6pPr>
            <a:lvl7pPr>
              <a:defRPr sz="1800"/>
            </a:lvl7pPr>
            <a:lvl8pPr>
              <a:defRPr sz="1800"/>
            </a:lvl8pPr>
            <a:lvl9pPr>
              <a:defRPr sz="18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Rectangle 5">
            <a:extLst>
              <a:ext uri="{FF2B5EF4-FFF2-40B4-BE49-F238E27FC236}">
                <a16:creationId xmlns:a16="http://schemas.microsoft.com/office/drawing/2014/main" id="{BE3E63F5-30CC-4E99-81FD-CE217DB45C66}"/>
              </a:ext>
            </a:extLst>
          </p:cNvPr>
          <p:cNvSpPr>
            <a:spLocks noGrp="1" noChangeArrowheads="1"/>
          </p:cNvSpPr>
          <p:nvPr>
            <p:ph type="sldNum" sz="quarter" idx="10"/>
          </p:nvPr>
        </p:nvSpPr>
        <p:spPr>
          <a:ln/>
        </p:spPr>
        <p:txBody>
          <a:bodyPr/>
          <a:lstStyle>
            <a:lvl1pPr>
              <a:defRPr/>
            </a:lvl1pPr>
          </a:lstStyle>
          <a:p>
            <a:pPr>
              <a:defRPr/>
            </a:pPr>
            <a:fld id="{AC5F0D43-DF0F-41D9-9040-D5E2F8182155}" type="slidenum">
              <a:rPr lang="en-GB" altLang="en-US"/>
              <a:pPr>
                <a:defRPr/>
              </a:pPr>
              <a:t>‹#›</a:t>
            </a:fld>
            <a:endParaRPr lang="en-GB" altLang="en-US" sz="700" b="0"/>
          </a:p>
        </p:txBody>
      </p:sp>
    </p:spTree>
    <p:extLst>
      <p:ext uri="{BB962C8B-B14F-4D97-AF65-F5344CB8AC3E}">
        <p14:creationId xmlns:p14="http://schemas.microsoft.com/office/powerpoint/2010/main" val="23211557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016000"/>
            <a:ext cx="4040188"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457200" y="1496218"/>
            <a:ext cx="4040188"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4645025" y="1016000"/>
            <a:ext cx="4041775" cy="480218"/>
          </a:xfrm>
        </p:spPr>
        <p:txBody>
          <a:bodyPr anchor="b"/>
          <a:lstStyle>
            <a:lvl1pPr marL="0" indent="0">
              <a:buNone/>
              <a:defRPr sz="2000" b="1">
                <a:solidFill>
                  <a:schemeClr val="accent2">
                    <a:lumMod val="50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4645025" y="1496218"/>
            <a:ext cx="4041775" cy="3951288"/>
          </a:xfrm>
        </p:spPr>
        <p:txBody>
          <a:bodyPr/>
          <a:lstStyle>
            <a:lvl1pPr>
              <a:defRPr sz="2000">
                <a:solidFill>
                  <a:schemeClr val="accent2">
                    <a:lumMod val="50000"/>
                  </a:schemeClr>
                </a:solidFill>
                <a:latin typeface="+mj-lt"/>
              </a:defRPr>
            </a:lvl1pPr>
            <a:lvl2pPr marL="0">
              <a:defRPr sz="1800">
                <a:solidFill>
                  <a:schemeClr val="accent2">
                    <a:lumMod val="50000"/>
                  </a:schemeClr>
                </a:solidFill>
                <a:latin typeface="+mj-lt"/>
              </a:defRPr>
            </a:lvl2pPr>
            <a:lvl3pPr marL="640080">
              <a:defRPr sz="1800">
                <a:solidFill>
                  <a:schemeClr val="accent2">
                    <a:lumMod val="50000"/>
                  </a:schemeClr>
                </a:solidFill>
                <a:latin typeface="+mj-lt"/>
              </a:defRPr>
            </a:lvl3pPr>
            <a:lvl4pPr marL="1097280" indent="0">
              <a:buFontTx/>
              <a:buNone/>
              <a:defRPr sz="1400">
                <a:solidFill>
                  <a:schemeClr val="accent2">
                    <a:lumMod val="50000"/>
                  </a:schemeClr>
                </a:solidFill>
                <a:latin typeface="+mj-lt"/>
              </a:defRPr>
            </a:lvl4pPr>
            <a:lvl5pPr marL="1554480" indent="0">
              <a:buFontTx/>
              <a:buNone/>
              <a:defRPr sz="12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Rectangle 5">
            <a:extLst>
              <a:ext uri="{FF2B5EF4-FFF2-40B4-BE49-F238E27FC236}">
                <a16:creationId xmlns:a16="http://schemas.microsoft.com/office/drawing/2014/main" id="{E5C15CAD-E622-45E0-840E-83ABFECCEF07}"/>
              </a:ext>
            </a:extLst>
          </p:cNvPr>
          <p:cNvSpPr>
            <a:spLocks noGrp="1" noChangeArrowheads="1"/>
          </p:cNvSpPr>
          <p:nvPr>
            <p:ph type="sldNum" sz="quarter" idx="10"/>
          </p:nvPr>
        </p:nvSpPr>
        <p:spPr>
          <a:ln/>
        </p:spPr>
        <p:txBody>
          <a:bodyPr/>
          <a:lstStyle>
            <a:lvl1pPr>
              <a:defRPr/>
            </a:lvl1pPr>
          </a:lstStyle>
          <a:p>
            <a:pPr>
              <a:defRPr/>
            </a:pPr>
            <a:fld id="{F527ED75-BF0A-47E7-8471-40B1CF94C5C7}" type="slidenum">
              <a:rPr lang="en-GB" altLang="en-US"/>
              <a:pPr>
                <a:defRPr/>
              </a:pPr>
              <a:t>‹#›</a:t>
            </a:fld>
            <a:endParaRPr lang="en-GB" altLang="en-US" sz="700" b="0"/>
          </a:p>
        </p:txBody>
      </p:sp>
    </p:spTree>
    <p:extLst>
      <p:ext uri="{BB962C8B-B14F-4D97-AF65-F5344CB8AC3E}">
        <p14:creationId xmlns:p14="http://schemas.microsoft.com/office/powerpoint/2010/main" val="4095451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0850" y="0"/>
            <a:ext cx="8693150" cy="828675"/>
          </a:xfrm>
        </p:spPr>
        <p:txBody>
          <a:bodyPr/>
          <a:lstStyle/>
          <a:p>
            <a:r>
              <a:rPr lang="en-GB" dirty="0"/>
              <a:t>Click to edit Master title style</a:t>
            </a:r>
            <a:endParaRPr lang="en-US" dirty="0"/>
          </a:p>
        </p:txBody>
      </p:sp>
      <p:sp>
        <p:nvSpPr>
          <p:cNvPr id="3" name="Rectangle 5">
            <a:extLst>
              <a:ext uri="{FF2B5EF4-FFF2-40B4-BE49-F238E27FC236}">
                <a16:creationId xmlns:a16="http://schemas.microsoft.com/office/drawing/2014/main" id="{49357373-51C7-4ECE-BB4B-907884ED1371}"/>
              </a:ext>
            </a:extLst>
          </p:cNvPr>
          <p:cNvSpPr>
            <a:spLocks noGrp="1" noChangeArrowheads="1"/>
          </p:cNvSpPr>
          <p:nvPr>
            <p:ph type="sldNum" sz="quarter" idx="10"/>
          </p:nvPr>
        </p:nvSpPr>
        <p:spPr>
          <a:ln/>
        </p:spPr>
        <p:txBody>
          <a:bodyPr/>
          <a:lstStyle>
            <a:lvl1pPr>
              <a:defRPr/>
            </a:lvl1pPr>
          </a:lstStyle>
          <a:p>
            <a:pPr>
              <a:defRPr/>
            </a:pPr>
            <a:fld id="{8333AE44-B5CE-45C8-A7CA-BE07B166FE41}" type="slidenum">
              <a:rPr lang="en-GB" altLang="en-US"/>
              <a:pPr>
                <a:defRPr/>
              </a:pPr>
              <a:t>‹#›</a:t>
            </a:fld>
            <a:endParaRPr lang="en-GB" altLang="en-US" sz="700" b="0"/>
          </a:p>
        </p:txBody>
      </p:sp>
    </p:spTree>
    <p:extLst>
      <p:ext uri="{BB962C8B-B14F-4D97-AF65-F5344CB8AC3E}">
        <p14:creationId xmlns:p14="http://schemas.microsoft.com/office/powerpoint/2010/main" val="1604110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1A658B86-ED2C-41CB-8A4F-8EAC97F1CD21}"/>
              </a:ext>
            </a:extLst>
          </p:cNvPr>
          <p:cNvSpPr>
            <a:spLocks noGrp="1" noChangeArrowheads="1"/>
          </p:cNvSpPr>
          <p:nvPr>
            <p:ph type="sldNum" sz="quarter" idx="10"/>
          </p:nvPr>
        </p:nvSpPr>
        <p:spPr>
          <a:ln/>
        </p:spPr>
        <p:txBody>
          <a:bodyPr/>
          <a:lstStyle>
            <a:lvl1pPr>
              <a:defRPr/>
            </a:lvl1pPr>
          </a:lstStyle>
          <a:p>
            <a:pPr>
              <a:defRPr/>
            </a:pPr>
            <a:fld id="{F2ECFE77-652D-4144-AF0E-F30DB92550A1}" type="slidenum">
              <a:rPr lang="en-GB" altLang="en-US"/>
              <a:pPr>
                <a:defRPr/>
              </a:pPr>
              <a:t>‹#›</a:t>
            </a:fld>
            <a:endParaRPr lang="en-GB" altLang="en-US" sz="700" b="0"/>
          </a:p>
        </p:txBody>
      </p:sp>
    </p:spTree>
    <p:extLst>
      <p:ext uri="{BB962C8B-B14F-4D97-AF65-F5344CB8AC3E}">
        <p14:creationId xmlns:p14="http://schemas.microsoft.com/office/powerpoint/2010/main" val="3343626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016000"/>
            <a:ext cx="3008313" cy="660400"/>
          </a:xfrm>
        </p:spPr>
        <p:txBody>
          <a:bodyPr anchor="b"/>
          <a:lstStyle>
            <a:lvl1pPr algn="l">
              <a:defRPr sz="2000" b="1"/>
            </a:lvl1pPr>
          </a:lstStyle>
          <a:p>
            <a:r>
              <a:rPr lang="en-GB" dirty="0"/>
              <a:t>Click to edit Master title style</a:t>
            </a:r>
            <a:endParaRPr lang="en-US" dirty="0"/>
          </a:p>
        </p:txBody>
      </p:sp>
      <p:sp>
        <p:nvSpPr>
          <p:cNvPr id="3" name="Content Placeholder 2"/>
          <p:cNvSpPr>
            <a:spLocks noGrp="1"/>
          </p:cNvSpPr>
          <p:nvPr>
            <p:ph idx="1"/>
          </p:nvPr>
        </p:nvSpPr>
        <p:spPr>
          <a:xfrm>
            <a:off x="3638550" y="1016000"/>
            <a:ext cx="5111750" cy="5351463"/>
          </a:xfrm>
        </p:spPr>
        <p:txBody>
          <a:bodyPr/>
          <a:lstStyle>
            <a:lvl1pPr>
              <a:defRPr sz="2000">
                <a:solidFill>
                  <a:schemeClr val="accent2">
                    <a:lumMod val="50000"/>
                  </a:schemeClr>
                </a:solidFill>
              </a:defRPr>
            </a:lvl1pPr>
            <a:lvl2pPr>
              <a:defRPr sz="1800">
                <a:solidFill>
                  <a:schemeClr val="accent2">
                    <a:lumMod val="50000"/>
                  </a:schemeClr>
                </a:solidFill>
              </a:defRPr>
            </a:lvl2pPr>
            <a:lvl3pPr>
              <a:defRPr sz="1800">
                <a:solidFill>
                  <a:schemeClr val="accent2">
                    <a:lumMod val="50000"/>
                  </a:schemeClr>
                </a:solidFill>
              </a:defRPr>
            </a:lvl3pPr>
            <a:lvl4pPr>
              <a:defRPr sz="1400">
                <a:solidFill>
                  <a:schemeClr val="accent2">
                    <a:lumMod val="50000"/>
                  </a:schemeClr>
                </a:solidFill>
              </a:defRPr>
            </a:lvl4pPr>
            <a:lvl5pPr marL="1839913" indent="0">
              <a:buFontTx/>
              <a:buNone/>
              <a:defRPr sz="1200">
                <a:solidFill>
                  <a:schemeClr val="accent2">
                    <a:lumMod val="50000"/>
                  </a:schemeClr>
                </a:solidFill>
              </a:defRPr>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676400"/>
            <a:ext cx="3008313" cy="4691063"/>
          </a:xfrm>
        </p:spPr>
        <p:txBody>
          <a:bodyPr/>
          <a:lstStyle>
            <a:lvl1pPr marL="0" indent="0">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Rectangle 5">
            <a:extLst>
              <a:ext uri="{FF2B5EF4-FFF2-40B4-BE49-F238E27FC236}">
                <a16:creationId xmlns:a16="http://schemas.microsoft.com/office/drawing/2014/main" id="{654ECE93-6578-46DB-896A-0852C5690706}"/>
              </a:ext>
            </a:extLst>
          </p:cNvPr>
          <p:cNvSpPr>
            <a:spLocks noGrp="1" noChangeArrowheads="1"/>
          </p:cNvSpPr>
          <p:nvPr>
            <p:ph type="sldNum" sz="quarter" idx="10"/>
          </p:nvPr>
        </p:nvSpPr>
        <p:spPr>
          <a:ln/>
        </p:spPr>
        <p:txBody>
          <a:bodyPr/>
          <a:lstStyle>
            <a:lvl1pPr>
              <a:defRPr/>
            </a:lvl1pPr>
          </a:lstStyle>
          <a:p>
            <a:pPr>
              <a:defRPr/>
            </a:pPr>
            <a:fld id="{AB09DFA0-272E-451F-B711-7BCF031E4FE9}" type="slidenum">
              <a:rPr lang="en-GB" altLang="en-US"/>
              <a:pPr>
                <a:defRPr/>
              </a:pPr>
              <a:t>‹#›</a:t>
            </a:fld>
            <a:endParaRPr lang="en-GB" altLang="en-US" sz="700" b="0"/>
          </a:p>
        </p:txBody>
      </p:sp>
    </p:spTree>
    <p:extLst>
      <p:ext uri="{BB962C8B-B14F-4D97-AF65-F5344CB8AC3E}">
        <p14:creationId xmlns:p14="http://schemas.microsoft.com/office/powerpoint/2010/main" val="1643071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8ACBA1BE-DF72-478B-ACC0-1453FB73F669}"/>
              </a:ext>
            </a:extLst>
          </p:cNvPr>
          <p:cNvSpPr>
            <a:spLocks noGrp="1" noChangeArrowheads="1"/>
          </p:cNvSpPr>
          <p:nvPr>
            <p:ph type="title"/>
          </p:nvPr>
        </p:nvSpPr>
        <p:spPr bwMode="auto">
          <a:xfrm>
            <a:off x="450850" y="0"/>
            <a:ext cx="8488363"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en-US" altLang="en-US"/>
          </a:p>
        </p:txBody>
      </p:sp>
      <p:sp>
        <p:nvSpPr>
          <p:cNvPr id="1027" name="Rectangle 4">
            <a:extLst>
              <a:ext uri="{FF2B5EF4-FFF2-40B4-BE49-F238E27FC236}">
                <a16:creationId xmlns:a16="http://schemas.microsoft.com/office/drawing/2014/main" id="{0E7F7B7C-96C4-49AA-83D5-0BE46440067C}"/>
              </a:ext>
            </a:extLst>
          </p:cNvPr>
          <p:cNvSpPr>
            <a:spLocks noGrp="1" noChangeArrowheads="1"/>
          </p:cNvSpPr>
          <p:nvPr>
            <p:ph type="body" idx="1"/>
          </p:nvPr>
        </p:nvSpPr>
        <p:spPr bwMode="auto">
          <a:xfrm>
            <a:off x="450850" y="1016000"/>
            <a:ext cx="8488363"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p:txBody>
      </p:sp>
      <p:sp>
        <p:nvSpPr>
          <p:cNvPr id="401413" name="Rectangle 5">
            <a:extLst>
              <a:ext uri="{FF2B5EF4-FFF2-40B4-BE49-F238E27FC236}">
                <a16:creationId xmlns:a16="http://schemas.microsoft.com/office/drawing/2014/main" id="{8F0C9335-038B-4AAF-A23A-50FAF53903DF}"/>
              </a:ext>
            </a:extLst>
          </p:cNvPr>
          <p:cNvSpPr>
            <a:spLocks noGrp="1" noChangeArrowheads="1"/>
          </p:cNvSpPr>
          <p:nvPr>
            <p:ph type="sldNum" sz="quarter" idx="4"/>
          </p:nvPr>
        </p:nvSpPr>
        <p:spPr bwMode="auto">
          <a:xfrm>
            <a:off x="4184650" y="6511925"/>
            <a:ext cx="844550" cy="2413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800" b="1" smtClean="0">
                <a:solidFill>
                  <a:srgbClr val="3A3A3A"/>
                </a:solidFill>
              </a:defRPr>
            </a:lvl1pPr>
          </a:lstStyle>
          <a:p>
            <a:pPr>
              <a:defRPr/>
            </a:pPr>
            <a:fld id="{E7D0CAD7-B3F5-43CE-8C9E-27137AE49F84}" type="slidenum">
              <a:rPr lang="en-GB" altLang="en-US"/>
              <a:pPr>
                <a:defRPr/>
              </a:pPr>
              <a:t>‹#›</a:t>
            </a:fld>
            <a:endParaRPr lang="en-GB" altLang="en-US" sz="700" b="0"/>
          </a:p>
        </p:txBody>
      </p:sp>
      <p:sp>
        <p:nvSpPr>
          <p:cNvPr id="1029" name="TextBox 5">
            <a:extLst>
              <a:ext uri="{FF2B5EF4-FFF2-40B4-BE49-F238E27FC236}">
                <a16:creationId xmlns:a16="http://schemas.microsoft.com/office/drawing/2014/main" id="{E100796E-7F19-4797-9312-333AE07FF86C}"/>
              </a:ext>
            </a:extLst>
          </p:cNvPr>
          <p:cNvSpPr txBox="1">
            <a:spLocks noChangeArrowheads="1"/>
          </p:cNvSpPr>
          <p:nvPr userDrawn="1"/>
        </p:nvSpPr>
        <p:spPr bwMode="auto">
          <a:xfrm>
            <a:off x="273050" y="6477000"/>
            <a:ext cx="2711450" cy="276225"/>
          </a:xfrm>
          <a:prstGeom prst="rect">
            <a:avLst/>
          </a:prstGeom>
          <a:noFill/>
          <a:ln>
            <a:noFill/>
          </a:ln>
        </p:spPr>
        <p:txBody>
          <a:bodyPr>
            <a:spAutoFit/>
          </a:bodyPr>
          <a:lstStyle>
            <a:lvl1pPr>
              <a:defRPr sz="1600">
                <a:solidFill>
                  <a:schemeClr val="tx2"/>
                </a:solidFill>
                <a:latin typeface="Arial" charset="0"/>
                <a:ea typeface="ＭＳ Ｐゴシック" charset="-128"/>
              </a:defRPr>
            </a:lvl1pPr>
            <a:lvl2pPr marL="742950" indent="-285750">
              <a:defRPr sz="1600">
                <a:solidFill>
                  <a:schemeClr val="tx2"/>
                </a:solidFill>
                <a:latin typeface="Arial" charset="0"/>
                <a:ea typeface="ＭＳ Ｐゴシック" charset="-128"/>
              </a:defRPr>
            </a:lvl2pPr>
            <a:lvl3pPr marL="1143000" indent="-228600">
              <a:defRPr sz="1600">
                <a:solidFill>
                  <a:schemeClr val="tx2"/>
                </a:solidFill>
                <a:latin typeface="Arial" charset="0"/>
                <a:ea typeface="ＭＳ Ｐゴシック" charset="-128"/>
              </a:defRPr>
            </a:lvl3pPr>
            <a:lvl4pPr marL="1600200" indent="-228600">
              <a:defRPr sz="1600">
                <a:solidFill>
                  <a:schemeClr val="tx2"/>
                </a:solidFill>
                <a:latin typeface="Arial" charset="0"/>
                <a:ea typeface="ＭＳ Ｐゴシック" charset="-128"/>
              </a:defRPr>
            </a:lvl4pPr>
            <a:lvl5pPr marL="2057400" indent="-228600">
              <a:defRPr sz="1600">
                <a:solidFill>
                  <a:schemeClr val="tx2"/>
                </a:solidFill>
                <a:latin typeface="Arial" charset="0"/>
                <a:ea typeface="ＭＳ Ｐゴシック" charset="-128"/>
              </a:defRPr>
            </a:lvl5pPr>
            <a:lvl6pPr marL="2514600" indent="-228600" eaLnBrk="0" fontAlgn="base" hangingPunct="0">
              <a:spcBef>
                <a:spcPct val="0"/>
              </a:spcBef>
              <a:spcAft>
                <a:spcPct val="0"/>
              </a:spcAft>
              <a:defRPr sz="1600">
                <a:solidFill>
                  <a:schemeClr val="tx2"/>
                </a:solidFill>
                <a:latin typeface="Arial" charset="0"/>
                <a:ea typeface="ＭＳ Ｐゴシック" charset="-128"/>
              </a:defRPr>
            </a:lvl6pPr>
            <a:lvl7pPr marL="2971800" indent="-228600" eaLnBrk="0" fontAlgn="base" hangingPunct="0">
              <a:spcBef>
                <a:spcPct val="0"/>
              </a:spcBef>
              <a:spcAft>
                <a:spcPct val="0"/>
              </a:spcAft>
              <a:defRPr sz="1600">
                <a:solidFill>
                  <a:schemeClr val="tx2"/>
                </a:solidFill>
                <a:latin typeface="Arial" charset="0"/>
                <a:ea typeface="ＭＳ Ｐゴシック" charset="-128"/>
              </a:defRPr>
            </a:lvl7pPr>
            <a:lvl8pPr marL="3429000" indent="-228600" eaLnBrk="0" fontAlgn="base" hangingPunct="0">
              <a:spcBef>
                <a:spcPct val="0"/>
              </a:spcBef>
              <a:spcAft>
                <a:spcPct val="0"/>
              </a:spcAft>
              <a:defRPr sz="1600">
                <a:solidFill>
                  <a:schemeClr val="tx2"/>
                </a:solidFill>
                <a:latin typeface="Arial" charset="0"/>
                <a:ea typeface="ＭＳ Ｐゴシック" charset="-128"/>
              </a:defRPr>
            </a:lvl8pPr>
            <a:lvl9pPr marL="3886200" indent="-228600" eaLnBrk="0" fontAlgn="base" hangingPunct="0">
              <a:spcBef>
                <a:spcPct val="0"/>
              </a:spcBef>
              <a:spcAft>
                <a:spcPct val="0"/>
              </a:spcAft>
              <a:defRPr sz="1600">
                <a:solidFill>
                  <a:schemeClr val="tx2"/>
                </a:solidFill>
                <a:latin typeface="Arial" charset="0"/>
                <a:ea typeface="ＭＳ Ｐゴシック" charset="-128"/>
              </a:defRPr>
            </a:lvl9pPr>
          </a:lstStyle>
          <a:p>
            <a:pPr eaLnBrk="1" hangingPunct="1">
              <a:defRPr/>
            </a:pPr>
            <a:r>
              <a:rPr lang="en-US" altLang="x-none" sz="1200" dirty="0">
                <a:solidFill>
                  <a:schemeClr val="accent2">
                    <a:lumMod val="50000"/>
                  </a:schemeClr>
                </a:solidFill>
                <a:latin typeface="+mj-lt"/>
              </a:rPr>
              <a:t>Tynagh Energy Limited</a:t>
            </a:r>
          </a:p>
        </p:txBody>
      </p:sp>
      <p:cxnSp>
        <p:nvCxnSpPr>
          <p:cNvPr id="7" name="Straight Connector 6">
            <a:extLst>
              <a:ext uri="{FF2B5EF4-FFF2-40B4-BE49-F238E27FC236}">
                <a16:creationId xmlns:a16="http://schemas.microsoft.com/office/drawing/2014/main" id="{06EA3E36-EBB7-4881-8417-8A6E1602562E}"/>
              </a:ext>
            </a:extLst>
          </p:cNvPr>
          <p:cNvCxnSpPr/>
          <p:nvPr userDrawn="1"/>
        </p:nvCxnSpPr>
        <p:spPr>
          <a:xfrm>
            <a:off x="1588" y="831850"/>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BAE02837-B8B9-4239-8A4A-59FD3532161C}"/>
              </a:ext>
            </a:extLst>
          </p:cNvPr>
          <p:cNvCxnSpPr/>
          <p:nvPr userDrawn="1"/>
        </p:nvCxnSpPr>
        <p:spPr>
          <a:xfrm>
            <a:off x="1588" y="6308725"/>
            <a:ext cx="91424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pic>
        <p:nvPicPr>
          <p:cNvPr id="1032" name="Picture 8">
            <a:extLst>
              <a:ext uri="{FF2B5EF4-FFF2-40B4-BE49-F238E27FC236}">
                <a16:creationId xmlns:a16="http://schemas.microsoft.com/office/drawing/2014/main" id="{BB148312-8EB5-4D88-9108-1802BA74342C}"/>
              </a:ext>
            </a:extLst>
          </p:cNvPr>
          <p:cNvPicPr>
            <a:picLocks noChangeAspect="1"/>
          </p:cNvPicPr>
          <p:nvPr userDrawn="1"/>
        </p:nvPicPr>
        <p:blipFill>
          <a:blip r:embed="rId15">
            <a:extLst>
              <a:ext uri="{28A0092B-C50C-407E-A947-70E740481C1C}">
                <a14:useLocalDpi xmlns:a14="http://schemas.microsoft.com/office/drawing/2010/main" val="0"/>
              </a:ext>
            </a:extLst>
          </a:blip>
          <a:srcRect l="2171" t="-2" b="11362"/>
          <a:stretch>
            <a:fillRect/>
          </a:stretch>
        </p:blipFill>
        <p:spPr bwMode="auto">
          <a:xfrm>
            <a:off x="7005638" y="6378575"/>
            <a:ext cx="2138362"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4"/>
    </p:custDataLst>
  </p:cSld>
  <p:clrMap bg1="lt1" tx1="dk1" bg2="lt2" tx2="dk2" accent1="accent1" accent2="accent2" accent3="accent3" accent4="accent4" accent5="accent5" accent6="accent6" hlink="hlink" folHlink="folHlink"/>
  <p:sldLayoutIdLst>
    <p:sldLayoutId id="2147484040" r:id="rId1"/>
    <p:sldLayoutId id="2147484041"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 id="2147484039" r:id="rId12"/>
  </p:sldLayoutIdLst>
  <p:hf hdr="0" ftr="0" dt="0"/>
  <p:txStyles>
    <p:titleStyle>
      <a:lvl1pPr algn="l" rtl="0" eaLnBrk="0" fontAlgn="base" hangingPunct="0">
        <a:lnSpc>
          <a:spcPct val="90000"/>
        </a:lnSpc>
        <a:spcBef>
          <a:spcPct val="0"/>
        </a:spcBef>
        <a:spcAft>
          <a:spcPct val="0"/>
        </a:spcAft>
        <a:defRPr sz="2000">
          <a:solidFill>
            <a:schemeClr val="tx2"/>
          </a:solidFill>
          <a:latin typeface="+mj-lt"/>
          <a:ea typeface="ＭＳ Ｐゴシック" panose="020B0600070205080204" pitchFamily="34" charset="-128"/>
          <a:cs typeface="ＭＳ Ｐゴシック" charset="0"/>
        </a:defRPr>
      </a:lvl1pPr>
      <a:lvl2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2pPr>
      <a:lvl3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3pPr>
      <a:lvl4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4pPr>
      <a:lvl5pPr algn="l" rtl="0" eaLnBrk="0" fontAlgn="base" hangingPunct="0">
        <a:lnSpc>
          <a:spcPct val="90000"/>
        </a:lnSpc>
        <a:spcBef>
          <a:spcPct val="0"/>
        </a:spcBef>
        <a:spcAft>
          <a:spcPct val="0"/>
        </a:spcAft>
        <a:defRPr sz="2000">
          <a:solidFill>
            <a:schemeClr val="tx2"/>
          </a:solidFill>
          <a:latin typeface="Arial" panose="020B0604020202020204" pitchFamily="34" charset="0"/>
          <a:ea typeface="ＭＳ Ｐゴシック" charset="0"/>
          <a:cs typeface="ＭＳ Ｐゴシック" charset="0"/>
        </a:defRPr>
      </a:lvl5pPr>
      <a:lvl6pPr marL="457200" algn="l" rtl="0" fontAlgn="base">
        <a:lnSpc>
          <a:spcPct val="90000"/>
        </a:lnSpc>
        <a:spcBef>
          <a:spcPct val="0"/>
        </a:spcBef>
        <a:spcAft>
          <a:spcPct val="0"/>
        </a:spcAft>
        <a:defRPr sz="2800">
          <a:solidFill>
            <a:srgbClr val="004990"/>
          </a:solidFill>
          <a:latin typeface="Verdana" charset="0"/>
          <a:ea typeface="ＭＳ Ｐゴシック" charset="0"/>
        </a:defRPr>
      </a:lvl6pPr>
      <a:lvl7pPr marL="914400" algn="l" rtl="0" fontAlgn="base">
        <a:lnSpc>
          <a:spcPct val="90000"/>
        </a:lnSpc>
        <a:spcBef>
          <a:spcPct val="0"/>
        </a:spcBef>
        <a:spcAft>
          <a:spcPct val="0"/>
        </a:spcAft>
        <a:defRPr sz="2800">
          <a:solidFill>
            <a:srgbClr val="004990"/>
          </a:solidFill>
          <a:latin typeface="Verdana" charset="0"/>
          <a:ea typeface="ＭＳ Ｐゴシック" charset="0"/>
        </a:defRPr>
      </a:lvl7pPr>
      <a:lvl8pPr marL="1371600" algn="l" rtl="0" fontAlgn="base">
        <a:lnSpc>
          <a:spcPct val="90000"/>
        </a:lnSpc>
        <a:spcBef>
          <a:spcPct val="0"/>
        </a:spcBef>
        <a:spcAft>
          <a:spcPct val="0"/>
        </a:spcAft>
        <a:defRPr sz="2800">
          <a:solidFill>
            <a:srgbClr val="004990"/>
          </a:solidFill>
          <a:latin typeface="Verdana" charset="0"/>
          <a:ea typeface="ＭＳ Ｐゴシック" charset="0"/>
        </a:defRPr>
      </a:lvl8pPr>
      <a:lvl9pPr marL="1828800" algn="l" rtl="0" fontAlgn="base">
        <a:lnSpc>
          <a:spcPct val="90000"/>
        </a:lnSpc>
        <a:spcBef>
          <a:spcPct val="0"/>
        </a:spcBef>
        <a:spcAft>
          <a:spcPct val="0"/>
        </a:spcAft>
        <a:defRPr sz="2800">
          <a:solidFill>
            <a:srgbClr val="004990"/>
          </a:solidFill>
          <a:latin typeface="Verdana" charset="0"/>
          <a:ea typeface="ＭＳ Ｐゴシック" charset="0"/>
        </a:defRPr>
      </a:lvl9pPr>
    </p:titleStyle>
    <p:body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rgbClr val="3A3A3A"/>
          </a:solidFill>
          <a:latin typeface="+mn-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a:solidFill>
            <a:srgbClr val="3A3A3A"/>
          </a:solidFill>
          <a:latin typeface="+mn-lt"/>
          <a:ea typeface="ＭＳ Ｐゴシック" panose="020B0600070205080204" pitchFamily="34" charset="-128"/>
        </a:defRPr>
      </a:lvl3pPr>
      <a:lvl4pPr marL="1614488" indent="-273050" algn="l" rtl="0" eaLnBrk="0" fontAlgn="base" hangingPunct="0">
        <a:spcBef>
          <a:spcPct val="30000"/>
        </a:spcBef>
        <a:spcAft>
          <a:spcPct val="0"/>
        </a:spcAft>
        <a:buClr>
          <a:schemeClr val="tx2"/>
        </a:buClr>
        <a:buFont typeface="Arial" panose="020B0604020202020204" pitchFamily="34" charset="0"/>
        <a:defRPr sz="1400">
          <a:solidFill>
            <a:srgbClr val="004990"/>
          </a:solidFill>
          <a:latin typeface="+mn-lt"/>
          <a:ea typeface="ＭＳ Ｐゴシック" panose="020B0600070205080204" pitchFamily="34" charset="-128"/>
        </a:defRPr>
      </a:lvl4pPr>
      <a:lvl5pPr marL="2068513" indent="-228600" algn="l" rtl="0" eaLnBrk="0" fontAlgn="base" hangingPunct="0">
        <a:spcBef>
          <a:spcPct val="30000"/>
        </a:spcBef>
        <a:spcAft>
          <a:spcPct val="0"/>
        </a:spcAft>
        <a:buClr>
          <a:schemeClr val="tx2"/>
        </a:buClr>
        <a:buFont typeface="Arial" panose="020B0604020202020204" pitchFamily="34" charset="0"/>
        <a:buChar char="&gt;"/>
        <a:defRPr sz="1200">
          <a:solidFill>
            <a:srgbClr val="004990"/>
          </a:solidFill>
          <a:latin typeface="+mn-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200">
          <a:solidFill>
            <a:srgbClr val="004990"/>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tags" Target="../tags/tag13.xml"/><Relationship Id="rId5" Type="http://schemas.openxmlformats.org/officeDocument/2006/relationships/image" Target="../media/image50.png"/><Relationship Id="rId4" Type="http://schemas.openxmlformats.org/officeDocument/2006/relationships/image" Target="../media/image40.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5.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5.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ags" Target="../tags/tag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5.xml"/><Relationship Id="rId1" Type="http://schemas.openxmlformats.org/officeDocument/2006/relationships/tags" Target="../tags/tag9.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10.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5.xml"/><Relationship Id="rId1" Type="http://schemas.openxmlformats.org/officeDocument/2006/relationships/tags" Target="../tags/tag11.xml"/><Relationship Id="rId4" Type="http://schemas.openxmlformats.org/officeDocument/2006/relationships/image" Target="../media/image4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D0B77F-897B-4DF5-98D5-0B0BE979B8B6}"/>
              </a:ext>
            </a:extLst>
          </p:cNvPr>
          <p:cNvSpPr>
            <a:spLocks noGrp="1"/>
          </p:cNvSpPr>
          <p:nvPr>
            <p:ph type="ctrTitle"/>
          </p:nvPr>
        </p:nvSpPr>
        <p:spPr>
          <a:xfrm>
            <a:off x="455613" y="4592638"/>
            <a:ext cx="8312150" cy="574675"/>
          </a:xfrm>
        </p:spPr>
        <p:txBody>
          <a:bodyPr/>
          <a:lstStyle/>
          <a:p>
            <a:pPr>
              <a:defRPr/>
            </a:pPr>
            <a:r>
              <a:rPr lang="en-US" dirty="0"/>
              <a:t>TYNAGH ENERGY</a:t>
            </a:r>
          </a:p>
        </p:txBody>
      </p:sp>
      <p:sp>
        <p:nvSpPr>
          <p:cNvPr id="7171" name="Subtitle 4">
            <a:extLst>
              <a:ext uri="{FF2B5EF4-FFF2-40B4-BE49-F238E27FC236}">
                <a16:creationId xmlns:a16="http://schemas.microsoft.com/office/drawing/2014/main" id="{4092BC57-32E0-47FC-B8B4-060A3B3F520F}"/>
              </a:ext>
            </a:extLst>
          </p:cNvPr>
          <p:cNvSpPr>
            <a:spLocks noGrp="1" noChangeArrowheads="1"/>
          </p:cNvSpPr>
          <p:nvPr>
            <p:ph type="subTitle" idx="1"/>
          </p:nvPr>
        </p:nvSpPr>
        <p:spPr>
          <a:xfrm>
            <a:off x="534989" y="5078110"/>
            <a:ext cx="8232774" cy="946150"/>
          </a:xfrm>
        </p:spPr>
        <p:txBody>
          <a:bodyPr/>
          <a:lstStyle/>
          <a:p>
            <a:pPr>
              <a:buFont typeface="Arial" panose="020B0604020202020204" pitchFamily="34" charset="0"/>
              <a:buNone/>
            </a:pPr>
            <a:r>
              <a:rPr lang="en-US" altLang="en-US" dirty="0"/>
              <a:t>Mod_07_22 – Indexation to Calculation of Capacity Payments for New Capacity </a:t>
            </a:r>
          </a:p>
          <a:p>
            <a:pPr>
              <a:buFont typeface="Arial" panose="020B0604020202020204" pitchFamily="34" charset="0"/>
              <a:buNone/>
            </a:pPr>
            <a:r>
              <a:rPr lang="en-US" altLang="en-US" dirty="0"/>
              <a:t>Industry Call </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Appropriate Indices</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10</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Mods Committee members queried what indices is most appropriate to apply. </a:t>
            </a:r>
          </a:p>
        </p:txBody>
      </p:sp>
      <p:sp>
        <p:nvSpPr>
          <p:cNvPr id="6" name="Content Placeholder 2">
            <a:extLst>
              <a:ext uri="{FF2B5EF4-FFF2-40B4-BE49-F238E27FC236}">
                <a16:creationId xmlns:a16="http://schemas.microsoft.com/office/drawing/2014/main" id="{2F81A0E3-5165-6EC8-5B9B-67D29B02D70D}"/>
              </a:ext>
            </a:extLst>
          </p:cNvPr>
          <p:cNvSpPr txBox="1">
            <a:spLocks/>
          </p:cNvSpPr>
          <p:nvPr/>
        </p:nvSpPr>
        <p:spPr bwMode="auto">
          <a:xfrm>
            <a:off x="364353" y="1519881"/>
            <a:ext cx="8016550" cy="4522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600" kern="0" dirty="0">
                <a:solidFill>
                  <a:schemeClr val="tx1"/>
                </a:solidFill>
              </a:rPr>
              <a:t>Given that the SEM is a multi-jurisdictional market it may be appropriate to use a blend of indices accounting for inflation in both Ireland and Northern Ireland. </a:t>
            </a:r>
          </a:p>
          <a:p>
            <a:pPr marL="0" indent="0">
              <a:buNone/>
            </a:pPr>
            <a:r>
              <a:rPr lang="en-IE" sz="1600" kern="0" dirty="0">
                <a:solidFill>
                  <a:schemeClr val="tx1"/>
                </a:solidFill>
              </a:rPr>
              <a:t>We propose that the indices used should reflect construction and materials related costs, as these are the most relevant cost areas for new capacity projects. </a:t>
            </a:r>
          </a:p>
          <a:p>
            <a:pPr marL="0" indent="0">
              <a:buNone/>
            </a:pPr>
            <a:r>
              <a:rPr lang="en-IE" sz="1600" kern="0" dirty="0">
                <a:solidFill>
                  <a:schemeClr val="tx1"/>
                </a:solidFill>
              </a:rPr>
              <a:t>For reference, in Ireland the Tender Price Index (TPI) is an assessment of construction tender prices. The UK applies Construction Output Prices Indices (OPI) to reflect inflation within the construction industry. There are a range of indices covered by these statistics, we consider </a:t>
            </a:r>
            <a:r>
              <a:rPr lang="en-IE" sz="1600" i="1" kern="0" dirty="0">
                <a:solidFill>
                  <a:schemeClr val="tx1"/>
                </a:solidFill>
              </a:rPr>
              <a:t>New Work – Infrastructure </a:t>
            </a:r>
            <a:r>
              <a:rPr lang="en-IE" sz="1600" kern="0" dirty="0">
                <a:solidFill>
                  <a:schemeClr val="tx1"/>
                </a:solidFill>
              </a:rPr>
              <a:t>to be the most appropriate. </a:t>
            </a:r>
            <a:endParaRPr lang="en-IE" sz="1600" i="1" kern="0" dirty="0">
              <a:solidFill>
                <a:schemeClr val="tx1"/>
              </a:solidFill>
            </a:endParaRPr>
          </a:p>
          <a:p>
            <a:pPr marL="0" indent="0">
              <a:buNone/>
            </a:pPr>
            <a:r>
              <a:rPr lang="en-IE" sz="1600" kern="0" dirty="0">
                <a:solidFill>
                  <a:schemeClr val="tx1"/>
                </a:solidFill>
              </a:rPr>
              <a:t>We propose either using a 50/50 blend, or a 75/25 blend of the above indices. We have no preference at this time, but consider it important that the chosen rate most accurately represents construction price movements within the SEM</a:t>
            </a:r>
            <a:r>
              <a:rPr lang="en-IE" sz="1400" kern="0" dirty="0">
                <a:solidFill>
                  <a:schemeClr val="tx1"/>
                </a:solidFill>
              </a:rPr>
              <a:t>. </a:t>
            </a:r>
          </a:p>
          <a:p>
            <a:pPr marL="0" indent="0">
              <a:buNone/>
            </a:pPr>
            <a:endParaRPr lang="en-IE" sz="1400" kern="0" dirty="0">
              <a:solidFill>
                <a:schemeClr val="tx1"/>
              </a:solidFill>
            </a:endParaRPr>
          </a:p>
        </p:txBody>
      </p:sp>
    </p:spTree>
    <p:custDataLst>
      <p:tags r:id="rId1"/>
    </p:custDataLst>
    <p:extLst>
      <p:ext uri="{BB962C8B-B14F-4D97-AF65-F5344CB8AC3E}">
        <p14:creationId xmlns:p14="http://schemas.microsoft.com/office/powerpoint/2010/main" val="4079961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Appropriate Indices (Example)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11</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The following example demonstrates how the average annualized inflation would be calculated, using hypothetical inflation rates for both jurisdictions. </a:t>
            </a:r>
          </a:p>
        </p:txBody>
      </p:sp>
      <p:graphicFrame>
        <p:nvGraphicFramePr>
          <p:cNvPr id="3" name="Table 2">
            <a:extLst>
              <a:ext uri="{FF2B5EF4-FFF2-40B4-BE49-F238E27FC236}">
                <a16:creationId xmlns:a16="http://schemas.microsoft.com/office/drawing/2014/main" id="{A07DE73E-F27A-E16E-89AB-C64525173426}"/>
              </a:ext>
            </a:extLst>
          </p:cNvPr>
          <p:cNvGraphicFramePr>
            <a:graphicFrameLocks noGrp="1"/>
          </p:cNvGraphicFramePr>
          <p:nvPr>
            <p:extLst>
              <p:ext uri="{D42A27DB-BD31-4B8C-83A1-F6EECF244321}">
                <p14:modId xmlns:p14="http://schemas.microsoft.com/office/powerpoint/2010/main" val="1946630462"/>
              </p:ext>
            </p:extLst>
          </p:nvPr>
        </p:nvGraphicFramePr>
        <p:xfrm>
          <a:off x="2036706" y="1889743"/>
          <a:ext cx="4295888" cy="1429408"/>
        </p:xfrm>
        <a:graphic>
          <a:graphicData uri="http://schemas.openxmlformats.org/drawingml/2006/table">
            <a:tbl>
              <a:tblPr/>
              <a:tblGrid>
                <a:gridCol w="1073972">
                  <a:extLst>
                    <a:ext uri="{9D8B030D-6E8A-4147-A177-3AD203B41FA5}">
                      <a16:colId xmlns:a16="http://schemas.microsoft.com/office/drawing/2014/main" val="2883322659"/>
                    </a:ext>
                  </a:extLst>
                </a:gridCol>
                <a:gridCol w="805479">
                  <a:extLst>
                    <a:ext uri="{9D8B030D-6E8A-4147-A177-3AD203B41FA5}">
                      <a16:colId xmlns:a16="http://schemas.microsoft.com/office/drawing/2014/main" val="2921730985"/>
                    </a:ext>
                  </a:extLst>
                </a:gridCol>
                <a:gridCol w="805479">
                  <a:extLst>
                    <a:ext uri="{9D8B030D-6E8A-4147-A177-3AD203B41FA5}">
                      <a16:colId xmlns:a16="http://schemas.microsoft.com/office/drawing/2014/main" val="603649951"/>
                    </a:ext>
                  </a:extLst>
                </a:gridCol>
                <a:gridCol w="805479">
                  <a:extLst>
                    <a:ext uri="{9D8B030D-6E8A-4147-A177-3AD203B41FA5}">
                      <a16:colId xmlns:a16="http://schemas.microsoft.com/office/drawing/2014/main" val="2770721418"/>
                    </a:ext>
                  </a:extLst>
                </a:gridCol>
                <a:gridCol w="805479">
                  <a:extLst>
                    <a:ext uri="{9D8B030D-6E8A-4147-A177-3AD203B41FA5}">
                      <a16:colId xmlns:a16="http://schemas.microsoft.com/office/drawing/2014/main" val="2801269451"/>
                    </a:ext>
                  </a:extLst>
                </a:gridCol>
              </a:tblGrid>
              <a:tr h="290530">
                <a:tc>
                  <a:txBody>
                    <a:bodyPr/>
                    <a:lstStyle/>
                    <a:p>
                      <a:pPr algn="l" fontAlgn="b"/>
                      <a:r>
                        <a:rPr lang="en-IE" sz="1400" b="1" i="0" u="none" strike="noStrike">
                          <a:solidFill>
                            <a:srgbClr val="000000"/>
                          </a:solidFill>
                          <a:effectLst/>
                          <a:latin typeface="Calibri" panose="020F0502020204030204" pitchFamily="34" charset="0"/>
                        </a:rPr>
                        <a:t>Indices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IE" sz="1400" b="1" i="0" u="none" strike="noStrike">
                          <a:solidFill>
                            <a:srgbClr val="000000"/>
                          </a:solidFill>
                          <a:effectLst/>
                          <a:latin typeface="Calibri" panose="020F0502020204030204" pitchFamily="34" charset="0"/>
                        </a:rPr>
                        <a:t>2022</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IE" sz="1400" b="1" i="0" u="none" strike="noStrike">
                          <a:solidFill>
                            <a:srgbClr val="000000"/>
                          </a:solidFill>
                          <a:effectLst/>
                          <a:latin typeface="Calibri" panose="020F0502020204030204" pitchFamily="34" charset="0"/>
                        </a:rPr>
                        <a:t>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IE" sz="1400" b="1" i="0" u="none" strike="noStrike" dirty="0">
                          <a:solidFill>
                            <a:srgbClr val="000000"/>
                          </a:solidFill>
                          <a:effectLst/>
                          <a:latin typeface="Calibri" panose="020F0502020204030204" pitchFamily="34" charset="0"/>
                        </a:rPr>
                        <a:t>2024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fontAlgn="b"/>
                      <a:r>
                        <a:rPr lang="en-IE" sz="1400" b="1" i="0" u="none" strike="noStrike" dirty="0">
                          <a:solidFill>
                            <a:srgbClr val="000000"/>
                          </a:solidFill>
                          <a:effectLst/>
                          <a:latin typeface="Calibri" panose="020F0502020204030204" pitchFamily="34" charset="0"/>
                        </a:rPr>
                        <a:t>2025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735789313"/>
                  </a:ext>
                </a:extLst>
              </a:tr>
              <a:tr h="278909">
                <a:tc>
                  <a:txBody>
                    <a:bodyPr/>
                    <a:lstStyle/>
                    <a:p>
                      <a:pPr algn="l" fontAlgn="b"/>
                      <a:r>
                        <a:rPr lang="en-IE" sz="1400" b="0" i="0" u="none" strike="noStrike">
                          <a:solidFill>
                            <a:srgbClr val="000000"/>
                          </a:solidFill>
                          <a:effectLst/>
                          <a:latin typeface="Calibri" panose="020F0502020204030204" pitchFamily="34" charset="0"/>
                        </a:rPr>
                        <a:t>TPI (IE)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IE" sz="1400" b="0" i="0" u="none" strike="noStrike">
                          <a:solidFill>
                            <a:srgbClr val="000000"/>
                          </a:solidFill>
                          <a:effectLst/>
                          <a:latin typeface="Calibri" panose="020F0502020204030204" pitchFamily="34" charset="0"/>
                        </a:rPr>
                        <a:t>6%</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8077098"/>
                  </a:ext>
                </a:extLst>
              </a:tr>
              <a:tr h="290530">
                <a:tc>
                  <a:txBody>
                    <a:bodyPr/>
                    <a:lstStyle/>
                    <a:p>
                      <a:pPr algn="l" fontAlgn="b"/>
                      <a:r>
                        <a:rPr lang="en-IE" sz="1400" b="0" i="0" u="none" strike="noStrike" dirty="0">
                          <a:solidFill>
                            <a:srgbClr val="000000"/>
                          </a:solidFill>
                          <a:effectLst/>
                          <a:latin typeface="Calibri" panose="020F0502020204030204" pitchFamily="34" charset="0"/>
                        </a:rPr>
                        <a:t>OPI NWI (NI)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IE" sz="1400" b="0" i="0" u="none" strike="noStrike">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7%</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191823"/>
                  </a:ext>
                </a:extLst>
              </a:tr>
              <a:tr h="278909">
                <a:tc>
                  <a:txBody>
                    <a:bodyPr/>
                    <a:lstStyle/>
                    <a:p>
                      <a:pPr algn="l" fontAlgn="b"/>
                      <a:r>
                        <a:rPr lang="en-IE" sz="1400" b="0" i="0" u="none" strike="noStrike">
                          <a:solidFill>
                            <a:srgbClr val="000000"/>
                          </a:solidFill>
                          <a:effectLst/>
                          <a:latin typeface="Calibri" panose="020F0502020204030204" pitchFamily="34" charset="0"/>
                        </a:rPr>
                        <a:t>50/50 Blend</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IE" sz="1400" b="0" i="0" u="none" strike="noStrike">
                          <a:solidFill>
                            <a:srgbClr val="000000"/>
                          </a:solidFill>
                          <a:effectLst/>
                          <a:latin typeface="Calibri" panose="020F0502020204030204" pitchFamily="34" charset="0"/>
                        </a:rPr>
                        <a:t>5.5%</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7.0%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8.0%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0465357"/>
                  </a:ext>
                </a:extLst>
              </a:tr>
              <a:tr h="290530">
                <a:tc>
                  <a:txBody>
                    <a:bodyPr/>
                    <a:lstStyle/>
                    <a:p>
                      <a:pPr algn="l" fontAlgn="b"/>
                      <a:r>
                        <a:rPr lang="en-IE" sz="1400" b="0" i="0" u="none" strike="noStrike">
                          <a:solidFill>
                            <a:srgbClr val="000000"/>
                          </a:solidFill>
                          <a:effectLst/>
                          <a:latin typeface="Calibri" panose="020F0502020204030204" pitchFamily="34" charset="0"/>
                        </a:rPr>
                        <a:t>75/25 Blend</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b"/>
                      <a:r>
                        <a:rPr lang="en-IE" sz="1400" b="0" i="0" u="none" strike="noStrike">
                          <a:solidFill>
                            <a:srgbClr val="000000"/>
                          </a:solidFill>
                          <a:effectLst/>
                          <a:latin typeface="Calibri" panose="020F0502020204030204" pitchFamily="34" charset="0"/>
                        </a:rPr>
                        <a:t>5.8%</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7.5%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E" sz="1400" b="0" i="0" u="none" strike="noStrike" dirty="0">
                          <a:solidFill>
                            <a:srgbClr val="000000"/>
                          </a:solidFill>
                          <a:effectLst/>
                          <a:latin typeface="Calibri" panose="020F0502020204030204" pitchFamily="34" charset="0"/>
                        </a:rPr>
                        <a:t>8.5%</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7206019"/>
                  </a:ext>
                </a:extLst>
              </a:tr>
            </a:tbl>
          </a:graphicData>
        </a:graphic>
      </p:graphicFrame>
      <p:sp>
        <p:nvSpPr>
          <p:cNvPr id="8" name="Content Placeholder 2">
            <a:extLst>
              <a:ext uri="{FF2B5EF4-FFF2-40B4-BE49-F238E27FC236}">
                <a16:creationId xmlns:a16="http://schemas.microsoft.com/office/drawing/2014/main" id="{877F7A4D-7513-C665-829E-B8D33318211C}"/>
              </a:ext>
            </a:extLst>
          </p:cNvPr>
          <p:cNvSpPr txBox="1">
            <a:spLocks/>
          </p:cNvSpPr>
          <p:nvPr/>
        </p:nvSpPr>
        <p:spPr bwMode="auto">
          <a:xfrm>
            <a:off x="262327" y="3565444"/>
            <a:ext cx="8410192"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Font typeface="Wingdings" panose="05000000000000000000" pitchFamily="2" charset="2"/>
              <a:buNone/>
            </a:pPr>
            <a:r>
              <a:rPr lang="en-IE" sz="1600" b="1" kern="0" dirty="0">
                <a:solidFill>
                  <a:schemeClr val="tx1"/>
                </a:solidFill>
              </a:rPr>
              <a:t>These results would provide the following results for each blend respectively: </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DA2360FE-C879-6D0D-7992-D21F58C759B7}"/>
                  </a:ext>
                </a:extLst>
              </p:cNvPr>
              <p:cNvSpPr txBox="1"/>
              <p:nvPr/>
            </p:nvSpPr>
            <p:spPr>
              <a:xfrm>
                <a:off x="420578" y="4165528"/>
                <a:ext cx="8093691" cy="4778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IE" b="0" i="1" smtClean="0">
                          <a:solidFill>
                            <a:schemeClr val="tx1"/>
                          </a:solidFill>
                          <a:latin typeface="Cambria Math" panose="02040503050406030204" pitchFamily="18" charset="0"/>
                        </a:rPr>
                        <m:t>𝐴𝑣𝑒𝑟𝑎𝑔𝑒</m:t>
                      </m:r>
                      <m:r>
                        <a:rPr lang="en-IE" b="0" i="1" smtClean="0">
                          <a:solidFill>
                            <a:schemeClr val="tx1"/>
                          </a:solidFill>
                          <a:latin typeface="Cambria Math" panose="02040503050406030204" pitchFamily="18" charset="0"/>
                        </a:rPr>
                        <m:t> </m:t>
                      </m:r>
                      <m:r>
                        <a:rPr lang="en-IE" b="0" i="1" smtClean="0">
                          <a:solidFill>
                            <a:schemeClr val="tx1"/>
                          </a:solidFill>
                          <a:latin typeface="Cambria Math" panose="02040503050406030204" pitchFamily="18" charset="0"/>
                        </a:rPr>
                        <m:t>𝐴𝑛𝑛𝑢𝑎𝑙𝑖𝑠𝑒𝑑</m:t>
                      </m:r>
                      <m:r>
                        <a:rPr lang="en-IE" b="0" i="1" smtClean="0">
                          <a:solidFill>
                            <a:schemeClr val="tx1"/>
                          </a:solidFill>
                          <a:latin typeface="Cambria Math" panose="02040503050406030204" pitchFamily="18" charset="0"/>
                        </a:rPr>
                        <m:t> </m:t>
                      </m:r>
                      <m:r>
                        <a:rPr lang="en-IE" b="0" i="1" smtClean="0">
                          <a:solidFill>
                            <a:schemeClr val="tx1"/>
                          </a:solidFill>
                          <a:latin typeface="Cambria Math" panose="02040503050406030204" pitchFamily="18" charset="0"/>
                        </a:rPr>
                        <m:t>𝐼𝑛𝑓𝑙𝑎𝑡𝑖𝑜𝑛</m:t>
                      </m:r>
                      <m:r>
                        <a:rPr lang="en-IE" b="0" i="1" smtClean="0">
                          <a:solidFill>
                            <a:schemeClr val="tx1"/>
                          </a:solidFill>
                          <a:latin typeface="Cambria Math" panose="02040503050406030204" pitchFamily="18" charset="0"/>
                        </a:rPr>
                        <m:t> </m:t>
                      </m:r>
                      <m:d>
                        <m:dPr>
                          <m:ctrlPr>
                            <a:rPr lang="en-IE" b="0" i="1" smtClean="0">
                              <a:solidFill>
                                <a:schemeClr val="tx1"/>
                              </a:solidFill>
                              <a:latin typeface="Cambria Math" panose="02040503050406030204" pitchFamily="18" charset="0"/>
                            </a:rPr>
                          </m:ctrlPr>
                        </m:dPr>
                        <m:e>
                          <m:r>
                            <a:rPr lang="en-IE" b="0" i="1" smtClean="0">
                              <a:solidFill>
                                <a:schemeClr val="tx1"/>
                              </a:solidFill>
                              <a:latin typeface="Cambria Math" panose="02040503050406030204" pitchFamily="18" charset="0"/>
                            </a:rPr>
                            <m:t>50−50</m:t>
                          </m:r>
                        </m:e>
                      </m:d>
                      <m:r>
                        <a:rPr lang="en-IE" b="0" i="1" smtClean="0">
                          <a:solidFill>
                            <a:schemeClr val="tx1"/>
                          </a:solidFill>
                          <a:latin typeface="Cambria Math" panose="02040503050406030204" pitchFamily="18" charset="0"/>
                        </a:rPr>
                        <m:t>= </m:t>
                      </m:r>
                      <m:f>
                        <m:fPr>
                          <m:ctrlPr>
                            <a:rPr lang="en-IE" b="0" i="1" smtClean="0">
                              <a:solidFill>
                                <a:schemeClr val="tx1"/>
                              </a:solidFill>
                              <a:latin typeface="Cambria Math" panose="02040503050406030204" pitchFamily="18" charset="0"/>
                            </a:rPr>
                          </m:ctrlPr>
                        </m:fPr>
                        <m:num>
                          <m:d>
                            <m:dPr>
                              <m:ctrlPr>
                                <a:rPr lang="en-IE" b="0" i="1" smtClean="0">
                                  <a:solidFill>
                                    <a:schemeClr val="tx1"/>
                                  </a:solidFill>
                                  <a:latin typeface="Cambria Math" panose="02040503050406030204" pitchFamily="18" charset="0"/>
                                </a:rPr>
                              </m:ctrlPr>
                            </m:dPr>
                            <m:e>
                              <m:r>
                                <a:rPr lang="en-IE" b="0" i="1" smtClean="0">
                                  <a:solidFill>
                                    <a:schemeClr val="tx1"/>
                                  </a:solidFill>
                                  <a:latin typeface="Cambria Math" panose="02040503050406030204" pitchFamily="18" charset="0"/>
                                </a:rPr>
                                <m:t>5.5∗0.75</m:t>
                              </m:r>
                            </m:e>
                          </m:d>
                          <m:r>
                            <a:rPr lang="en-IE" b="0" i="1" smtClean="0">
                              <a:solidFill>
                                <a:schemeClr val="tx1"/>
                              </a:solidFill>
                              <a:latin typeface="Cambria Math" panose="02040503050406030204" pitchFamily="18" charset="0"/>
                            </a:rPr>
                            <m:t>+4.5+7.0+(8.0∗0.75)</m:t>
                          </m:r>
                        </m:num>
                        <m:den>
                          <m:r>
                            <a:rPr lang="en-IE" b="0" i="1" smtClean="0">
                              <a:solidFill>
                                <a:schemeClr val="tx1"/>
                              </a:solidFill>
                              <a:latin typeface="Cambria Math" panose="02040503050406030204" pitchFamily="18" charset="0"/>
                            </a:rPr>
                            <m:t>3.5</m:t>
                          </m:r>
                        </m:den>
                      </m:f>
                      <m:r>
                        <a:rPr lang="en-IE" b="0" i="1" smtClean="0">
                          <a:solidFill>
                            <a:schemeClr val="tx1"/>
                          </a:solidFill>
                          <a:latin typeface="Cambria Math" panose="02040503050406030204" pitchFamily="18" charset="0"/>
                        </a:rPr>
                        <m:t>=</m:t>
                      </m:r>
                      <m:r>
                        <a:rPr lang="en-IE" b="1" i="1" smtClean="0">
                          <a:solidFill>
                            <a:schemeClr val="tx1"/>
                          </a:solidFill>
                          <a:latin typeface="Cambria Math" panose="02040503050406030204" pitchFamily="18" charset="0"/>
                        </a:rPr>
                        <m:t>𝟔</m:t>
                      </m:r>
                      <m:r>
                        <a:rPr lang="en-IE" b="1" i="1" smtClean="0">
                          <a:solidFill>
                            <a:schemeClr val="tx1"/>
                          </a:solidFill>
                          <a:latin typeface="Cambria Math" panose="02040503050406030204" pitchFamily="18" charset="0"/>
                        </a:rPr>
                        <m:t>.</m:t>
                      </m:r>
                      <m:r>
                        <a:rPr lang="en-IE" b="1" i="1" smtClean="0">
                          <a:solidFill>
                            <a:schemeClr val="tx1"/>
                          </a:solidFill>
                          <a:latin typeface="Cambria Math" panose="02040503050406030204" pitchFamily="18" charset="0"/>
                        </a:rPr>
                        <m:t>𝟐</m:t>
                      </m:r>
                      <m:r>
                        <a:rPr lang="en-IE" b="1" i="1" smtClean="0">
                          <a:solidFill>
                            <a:schemeClr val="tx1"/>
                          </a:solidFill>
                          <a:latin typeface="Cambria Math" panose="02040503050406030204" pitchFamily="18" charset="0"/>
                        </a:rPr>
                        <m:t>%</m:t>
                      </m:r>
                    </m:oMath>
                  </m:oMathPara>
                </a14:m>
                <a:endParaRPr lang="en-IE" b="1" dirty="0">
                  <a:solidFill>
                    <a:schemeClr val="tx1"/>
                  </a:solidFill>
                </a:endParaRPr>
              </a:p>
            </p:txBody>
          </p:sp>
        </mc:Choice>
        <mc:Fallback xmlns="">
          <p:sp>
            <p:nvSpPr>
              <p:cNvPr id="4" name="TextBox 3">
                <a:extLst>
                  <a:ext uri="{FF2B5EF4-FFF2-40B4-BE49-F238E27FC236}">
                    <a16:creationId xmlns:a16="http://schemas.microsoft.com/office/drawing/2014/main" id="{DA2360FE-C879-6D0D-7992-D21F58C759B7}"/>
                  </a:ext>
                </a:extLst>
              </p:cNvPr>
              <p:cNvSpPr txBox="1">
                <a:spLocks noRot="1" noChangeAspect="1" noMove="1" noResize="1" noEditPoints="1" noAdjustHandles="1" noChangeArrowheads="1" noChangeShapeType="1" noTextEdit="1"/>
              </p:cNvSpPr>
              <p:nvPr/>
            </p:nvSpPr>
            <p:spPr>
              <a:xfrm>
                <a:off x="420578" y="4165528"/>
                <a:ext cx="8093691" cy="477888"/>
              </a:xfrm>
              <a:prstGeom prst="rect">
                <a:avLst/>
              </a:prstGeom>
              <a:blipFill>
                <a:blip r:embed="rId4"/>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E3343863-3660-FDA7-E546-F488F8D9C323}"/>
                  </a:ext>
                </a:extLst>
              </p:cNvPr>
              <p:cNvSpPr txBox="1"/>
              <p:nvPr/>
            </p:nvSpPr>
            <p:spPr>
              <a:xfrm>
                <a:off x="420578" y="5002201"/>
                <a:ext cx="8093690" cy="4778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IE" b="0" i="1" smtClean="0">
                          <a:solidFill>
                            <a:schemeClr val="tx1"/>
                          </a:solidFill>
                          <a:latin typeface="Cambria Math" panose="02040503050406030204" pitchFamily="18" charset="0"/>
                        </a:rPr>
                        <m:t>𝐴𝑣𝑒𝑟𝑎𝑔𝑒</m:t>
                      </m:r>
                      <m:r>
                        <a:rPr lang="en-IE" b="0" i="1" smtClean="0">
                          <a:solidFill>
                            <a:schemeClr val="tx1"/>
                          </a:solidFill>
                          <a:latin typeface="Cambria Math" panose="02040503050406030204" pitchFamily="18" charset="0"/>
                        </a:rPr>
                        <m:t> </m:t>
                      </m:r>
                      <m:r>
                        <a:rPr lang="en-IE" b="0" i="1" smtClean="0">
                          <a:solidFill>
                            <a:schemeClr val="tx1"/>
                          </a:solidFill>
                          <a:latin typeface="Cambria Math" panose="02040503050406030204" pitchFamily="18" charset="0"/>
                        </a:rPr>
                        <m:t>𝐴𝑛𝑛𝑢𝑎𝑙𝑖𝑠𝑒𝑑</m:t>
                      </m:r>
                      <m:r>
                        <a:rPr lang="en-IE" b="0" i="1" smtClean="0">
                          <a:solidFill>
                            <a:schemeClr val="tx1"/>
                          </a:solidFill>
                          <a:latin typeface="Cambria Math" panose="02040503050406030204" pitchFamily="18" charset="0"/>
                        </a:rPr>
                        <m:t> </m:t>
                      </m:r>
                      <m:r>
                        <a:rPr lang="en-IE" b="0" i="1" smtClean="0">
                          <a:solidFill>
                            <a:schemeClr val="tx1"/>
                          </a:solidFill>
                          <a:latin typeface="Cambria Math" panose="02040503050406030204" pitchFamily="18" charset="0"/>
                        </a:rPr>
                        <m:t>𝐼𝑛𝑓𝑙𝑎𝑡𝑖𝑜𝑛</m:t>
                      </m:r>
                      <m:r>
                        <a:rPr lang="en-IE" b="0" i="1" smtClean="0">
                          <a:solidFill>
                            <a:schemeClr val="tx1"/>
                          </a:solidFill>
                          <a:latin typeface="Cambria Math" panose="02040503050406030204" pitchFamily="18" charset="0"/>
                        </a:rPr>
                        <m:t> </m:t>
                      </m:r>
                      <m:d>
                        <m:dPr>
                          <m:ctrlPr>
                            <a:rPr lang="en-IE" b="0" i="1" smtClean="0">
                              <a:solidFill>
                                <a:schemeClr val="tx1"/>
                              </a:solidFill>
                              <a:latin typeface="Cambria Math" panose="02040503050406030204" pitchFamily="18" charset="0"/>
                            </a:rPr>
                          </m:ctrlPr>
                        </m:dPr>
                        <m:e>
                          <m:r>
                            <a:rPr lang="en-IE" b="0" i="1" smtClean="0">
                              <a:solidFill>
                                <a:schemeClr val="tx1"/>
                              </a:solidFill>
                              <a:latin typeface="Cambria Math" panose="02040503050406030204" pitchFamily="18" charset="0"/>
                            </a:rPr>
                            <m:t>75−25</m:t>
                          </m:r>
                        </m:e>
                      </m:d>
                      <m:r>
                        <a:rPr lang="en-IE" b="0" i="1" smtClean="0">
                          <a:solidFill>
                            <a:schemeClr val="tx1"/>
                          </a:solidFill>
                          <a:latin typeface="Cambria Math" panose="02040503050406030204" pitchFamily="18" charset="0"/>
                        </a:rPr>
                        <m:t>= </m:t>
                      </m:r>
                      <m:f>
                        <m:fPr>
                          <m:ctrlPr>
                            <a:rPr lang="en-IE" b="0" i="1" smtClean="0">
                              <a:solidFill>
                                <a:schemeClr val="tx1"/>
                              </a:solidFill>
                              <a:latin typeface="Cambria Math" panose="02040503050406030204" pitchFamily="18" charset="0"/>
                            </a:rPr>
                          </m:ctrlPr>
                        </m:fPr>
                        <m:num>
                          <m:d>
                            <m:dPr>
                              <m:ctrlPr>
                                <a:rPr lang="en-IE" b="0" i="1" smtClean="0">
                                  <a:solidFill>
                                    <a:schemeClr val="tx1"/>
                                  </a:solidFill>
                                  <a:latin typeface="Cambria Math" panose="02040503050406030204" pitchFamily="18" charset="0"/>
                                </a:rPr>
                              </m:ctrlPr>
                            </m:dPr>
                            <m:e>
                              <m:r>
                                <a:rPr lang="en-IE" b="0" i="1" smtClean="0">
                                  <a:solidFill>
                                    <a:schemeClr val="tx1"/>
                                  </a:solidFill>
                                  <a:latin typeface="Cambria Math" panose="02040503050406030204" pitchFamily="18" charset="0"/>
                                </a:rPr>
                                <m:t>5.8∗0.75</m:t>
                              </m:r>
                            </m:e>
                          </m:d>
                          <m:r>
                            <a:rPr lang="en-IE" b="0" i="1" smtClean="0">
                              <a:solidFill>
                                <a:schemeClr val="tx1"/>
                              </a:solidFill>
                              <a:latin typeface="Cambria Math" panose="02040503050406030204" pitchFamily="18" charset="0"/>
                            </a:rPr>
                            <m:t>+4.3+7.5+(8.5∗0.75)</m:t>
                          </m:r>
                        </m:num>
                        <m:den>
                          <m:r>
                            <a:rPr lang="en-IE" b="0" i="1" smtClean="0">
                              <a:solidFill>
                                <a:schemeClr val="tx1"/>
                              </a:solidFill>
                              <a:latin typeface="Cambria Math" panose="02040503050406030204" pitchFamily="18" charset="0"/>
                            </a:rPr>
                            <m:t>3.5</m:t>
                          </m:r>
                        </m:den>
                      </m:f>
                      <m:r>
                        <a:rPr lang="en-IE" b="0" i="1" smtClean="0">
                          <a:solidFill>
                            <a:schemeClr val="tx1"/>
                          </a:solidFill>
                          <a:latin typeface="Cambria Math" panose="02040503050406030204" pitchFamily="18" charset="0"/>
                        </a:rPr>
                        <m:t>=</m:t>
                      </m:r>
                      <m:r>
                        <a:rPr lang="en-IE" b="1" i="1" smtClean="0">
                          <a:solidFill>
                            <a:schemeClr val="tx1"/>
                          </a:solidFill>
                          <a:latin typeface="Cambria Math" panose="02040503050406030204" pitchFamily="18" charset="0"/>
                        </a:rPr>
                        <m:t>𝟔</m:t>
                      </m:r>
                      <m:r>
                        <a:rPr lang="en-IE" b="1" i="1" smtClean="0">
                          <a:solidFill>
                            <a:schemeClr val="tx1"/>
                          </a:solidFill>
                          <a:latin typeface="Cambria Math" panose="02040503050406030204" pitchFamily="18" charset="0"/>
                        </a:rPr>
                        <m:t>.</m:t>
                      </m:r>
                      <m:r>
                        <a:rPr lang="en-IE" b="1" i="1" smtClean="0">
                          <a:solidFill>
                            <a:schemeClr val="tx1"/>
                          </a:solidFill>
                          <a:latin typeface="Cambria Math" panose="02040503050406030204" pitchFamily="18" charset="0"/>
                        </a:rPr>
                        <m:t>𝟒</m:t>
                      </m:r>
                      <m:r>
                        <a:rPr lang="en-IE" b="1" i="1" smtClean="0">
                          <a:solidFill>
                            <a:schemeClr val="tx1"/>
                          </a:solidFill>
                          <a:latin typeface="Cambria Math" panose="02040503050406030204" pitchFamily="18" charset="0"/>
                        </a:rPr>
                        <m:t>%</m:t>
                      </m:r>
                    </m:oMath>
                  </m:oMathPara>
                </a14:m>
                <a:endParaRPr lang="en-IE" b="1" dirty="0">
                  <a:solidFill>
                    <a:schemeClr val="tx1"/>
                  </a:solidFill>
                </a:endParaRPr>
              </a:p>
            </p:txBody>
          </p:sp>
        </mc:Choice>
        <mc:Fallback xmlns="">
          <p:sp>
            <p:nvSpPr>
              <p:cNvPr id="10" name="TextBox 9">
                <a:extLst>
                  <a:ext uri="{FF2B5EF4-FFF2-40B4-BE49-F238E27FC236}">
                    <a16:creationId xmlns:a16="http://schemas.microsoft.com/office/drawing/2014/main" id="{E3343863-3660-FDA7-E546-F488F8D9C323}"/>
                  </a:ext>
                </a:extLst>
              </p:cNvPr>
              <p:cNvSpPr txBox="1">
                <a:spLocks noRot="1" noChangeAspect="1" noMove="1" noResize="1" noEditPoints="1" noAdjustHandles="1" noChangeArrowheads="1" noChangeShapeType="1" noTextEdit="1"/>
              </p:cNvSpPr>
              <p:nvPr/>
            </p:nvSpPr>
            <p:spPr>
              <a:xfrm>
                <a:off x="420578" y="5002201"/>
                <a:ext cx="8093690" cy="477888"/>
              </a:xfrm>
              <a:prstGeom prst="rect">
                <a:avLst/>
              </a:prstGeom>
              <a:blipFill>
                <a:blip r:embed="rId5"/>
                <a:stretch>
                  <a:fillRect/>
                </a:stretch>
              </a:blipFill>
            </p:spPr>
            <p:txBody>
              <a:bodyPr/>
              <a:lstStyle/>
              <a:p>
                <a:r>
                  <a:rPr lang="en-IE">
                    <a:noFill/>
                  </a:rPr>
                  <a:t> </a:t>
                </a:r>
              </a:p>
            </p:txBody>
          </p:sp>
        </mc:Fallback>
      </mc:AlternateContent>
    </p:spTree>
    <p:custDataLst>
      <p:tags r:id="rId1"/>
    </p:custDataLst>
    <p:extLst>
      <p:ext uri="{BB962C8B-B14F-4D97-AF65-F5344CB8AC3E}">
        <p14:creationId xmlns:p14="http://schemas.microsoft.com/office/powerpoint/2010/main" val="958130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New vs. Existing Capacity and Short-Term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12</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Mods Committee members queried whether it is appropriate for the modification to apply to both New and Existing Capacity, or New Capacity only? </a:t>
            </a:r>
          </a:p>
        </p:txBody>
      </p:sp>
      <p:sp>
        <p:nvSpPr>
          <p:cNvPr id="9" name="Content Placeholder 2">
            <a:extLst>
              <a:ext uri="{FF2B5EF4-FFF2-40B4-BE49-F238E27FC236}">
                <a16:creationId xmlns:a16="http://schemas.microsoft.com/office/drawing/2014/main" id="{FB5DC6DC-BFAB-B8EF-D900-3910B6CF180B}"/>
              </a:ext>
            </a:extLst>
          </p:cNvPr>
          <p:cNvSpPr txBox="1">
            <a:spLocks/>
          </p:cNvSpPr>
          <p:nvPr/>
        </p:nvSpPr>
        <p:spPr bwMode="auto">
          <a:xfrm>
            <a:off x="416615" y="1816401"/>
            <a:ext cx="8016550" cy="256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Open to further discussion at the Capacity Modifications Workshop. </a:t>
            </a:r>
          </a:p>
          <a:p>
            <a:pPr marL="0" indent="0">
              <a:buNone/>
            </a:pPr>
            <a:r>
              <a:rPr lang="en-IE" sz="1400" kern="0" dirty="0">
                <a:solidFill>
                  <a:schemeClr val="tx1"/>
                </a:solidFill>
              </a:rPr>
              <a:t>We believe the modification is most appropriate for New Capacity only, firstly because of the objective to secure investment in delivery of Security of Supply, and secondly because New Capacity projects are most likely to be exposed to rising construction costs. </a:t>
            </a:r>
          </a:p>
          <a:p>
            <a:pPr marL="0" indent="0">
              <a:buNone/>
            </a:pPr>
            <a:r>
              <a:rPr lang="en-IE" sz="1400" kern="0" dirty="0">
                <a:solidFill>
                  <a:schemeClr val="tx1"/>
                </a:solidFill>
              </a:rPr>
              <a:t>If this adjustment will be applied to Existing Capacity, it will be necessary to adjust the Construction Period (CPERIOD) variable in the equation to reflect the necessary period (i.e., 3.5 years for New Capacity, or 1 year for Existing Capacity). </a:t>
            </a:r>
          </a:p>
          <a:p>
            <a:pPr marL="0" indent="0">
              <a:buNone/>
            </a:pPr>
            <a:r>
              <a:rPr lang="en-IE" sz="1400" kern="0" dirty="0">
                <a:solidFill>
                  <a:schemeClr val="tx1"/>
                </a:solidFill>
              </a:rPr>
              <a:t>It is unclear whether it would be possible, within the TSC to apply the modification to New Capacity only. </a:t>
            </a:r>
            <a:endParaRPr lang="en-IE" sz="1200" kern="0" dirty="0">
              <a:solidFill>
                <a:schemeClr val="tx1"/>
              </a:solidFill>
            </a:endParaRPr>
          </a:p>
          <a:p>
            <a:pPr marL="0" indent="0">
              <a:buNone/>
            </a:pPr>
            <a:endParaRPr lang="en-IE" sz="1400" kern="0" dirty="0">
              <a:solidFill>
                <a:schemeClr val="tx1"/>
              </a:solidFill>
            </a:endParaRPr>
          </a:p>
        </p:txBody>
      </p:sp>
      <p:sp>
        <p:nvSpPr>
          <p:cNvPr id="6" name="Content Placeholder 2">
            <a:extLst>
              <a:ext uri="{FF2B5EF4-FFF2-40B4-BE49-F238E27FC236}">
                <a16:creationId xmlns:a16="http://schemas.microsoft.com/office/drawing/2014/main" id="{A9BCC55F-B40A-4C0E-A66D-73965B44EA7F}"/>
              </a:ext>
            </a:extLst>
          </p:cNvPr>
          <p:cNvSpPr txBox="1">
            <a:spLocks/>
          </p:cNvSpPr>
          <p:nvPr/>
        </p:nvSpPr>
        <p:spPr bwMode="auto">
          <a:xfrm>
            <a:off x="219794" y="4252203"/>
            <a:ext cx="8410192" cy="567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Font typeface="Wingdings" panose="05000000000000000000" pitchFamily="2" charset="2"/>
              <a:buNone/>
            </a:pPr>
            <a:r>
              <a:rPr lang="en-IE" sz="1600" b="1" kern="0" dirty="0">
                <a:solidFill>
                  <a:schemeClr val="tx1"/>
                </a:solidFill>
              </a:rPr>
              <a:t>Additionally, members queried how the modification would apply to shorter-term Capacity delivery (i.e., T-1). </a:t>
            </a:r>
          </a:p>
        </p:txBody>
      </p:sp>
      <p:sp>
        <p:nvSpPr>
          <p:cNvPr id="7" name="Content Placeholder 2">
            <a:extLst>
              <a:ext uri="{FF2B5EF4-FFF2-40B4-BE49-F238E27FC236}">
                <a16:creationId xmlns:a16="http://schemas.microsoft.com/office/drawing/2014/main" id="{B6C4CB92-54C5-D752-D9A5-725D4FDD1ED2}"/>
              </a:ext>
            </a:extLst>
          </p:cNvPr>
          <p:cNvSpPr txBox="1">
            <a:spLocks/>
          </p:cNvSpPr>
          <p:nvPr/>
        </p:nvSpPr>
        <p:spPr bwMode="auto">
          <a:xfrm>
            <a:off x="416615" y="4878556"/>
            <a:ext cx="8016550" cy="1120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Our initial position is that this modification is not required for Capacity being delivered in a one year period, or Capacity extensions. While there is a degree of exposure for such projects, we believe it is minimised given that the timeframe for construction is shorter than a T-3 or T-4 project</a:t>
            </a:r>
            <a:r>
              <a:rPr lang="en-IE" sz="1600" kern="0" dirty="0">
                <a:solidFill>
                  <a:schemeClr val="tx1"/>
                </a:solidFill>
              </a:rPr>
              <a:t>. </a:t>
            </a:r>
            <a:endParaRPr lang="en-IE" sz="1400" kern="0" dirty="0">
              <a:solidFill>
                <a:schemeClr val="tx1"/>
              </a:solidFill>
            </a:endParaRPr>
          </a:p>
        </p:txBody>
      </p:sp>
    </p:spTree>
    <p:custDataLst>
      <p:tags r:id="rId1"/>
    </p:custDataLst>
    <p:extLst>
      <p:ext uri="{BB962C8B-B14F-4D97-AF65-F5344CB8AC3E}">
        <p14:creationId xmlns:p14="http://schemas.microsoft.com/office/powerpoint/2010/main" val="2552966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Technology Specific?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13</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Should the modification, or elements of the modification be technology specific or variable? </a:t>
            </a:r>
          </a:p>
        </p:txBody>
      </p:sp>
      <p:sp>
        <p:nvSpPr>
          <p:cNvPr id="9" name="Content Placeholder 2">
            <a:extLst>
              <a:ext uri="{FF2B5EF4-FFF2-40B4-BE49-F238E27FC236}">
                <a16:creationId xmlns:a16="http://schemas.microsoft.com/office/drawing/2014/main" id="{FB5DC6DC-BFAB-B8EF-D900-3910B6CF180B}"/>
              </a:ext>
            </a:extLst>
          </p:cNvPr>
          <p:cNvSpPr txBox="1">
            <a:spLocks/>
          </p:cNvSpPr>
          <p:nvPr/>
        </p:nvSpPr>
        <p:spPr bwMode="auto">
          <a:xfrm>
            <a:off x="416615" y="1816401"/>
            <a:ext cx="8016550" cy="4522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600" kern="0" dirty="0">
                <a:solidFill>
                  <a:schemeClr val="tx1"/>
                </a:solidFill>
              </a:rPr>
              <a:t>Consideration was given to this question after the Mods Committee meeting. We do not think it is appropriate to make any elements of the modification technology-specific. Neither the Trading and Settlement Code or the Capacity Market Code are discriminatory toward certain technology types. </a:t>
            </a:r>
          </a:p>
          <a:p>
            <a:pPr marL="0" indent="0">
              <a:buNone/>
            </a:pPr>
            <a:endParaRPr lang="en-IE" sz="1400" kern="0" dirty="0">
              <a:solidFill>
                <a:schemeClr val="tx1"/>
              </a:solidFill>
            </a:endParaRPr>
          </a:p>
        </p:txBody>
      </p:sp>
    </p:spTree>
    <p:custDataLst>
      <p:tags r:id="rId1"/>
    </p:custDataLst>
    <p:extLst>
      <p:ext uri="{BB962C8B-B14F-4D97-AF65-F5344CB8AC3E}">
        <p14:creationId xmlns:p14="http://schemas.microsoft.com/office/powerpoint/2010/main" val="995069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Time to Solution?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14</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Committee Members expressed concern around the amount of time required to implement the solution, given the urgency with which this mod may be require. </a:t>
            </a:r>
          </a:p>
        </p:txBody>
      </p:sp>
      <p:sp>
        <p:nvSpPr>
          <p:cNvPr id="9" name="Content Placeholder 2">
            <a:extLst>
              <a:ext uri="{FF2B5EF4-FFF2-40B4-BE49-F238E27FC236}">
                <a16:creationId xmlns:a16="http://schemas.microsoft.com/office/drawing/2014/main" id="{FB5DC6DC-BFAB-B8EF-D900-3910B6CF180B}"/>
              </a:ext>
            </a:extLst>
          </p:cNvPr>
          <p:cNvSpPr txBox="1">
            <a:spLocks/>
          </p:cNvSpPr>
          <p:nvPr/>
        </p:nvSpPr>
        <p:spPr bwMode="auto">
          <a:xfrm>
            <a:off x="262326" y="1723271"/>
            <a:ext cx="8221669" cy="3668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600" kern="0" dirty="0">
                <a:solidFill>
                  <a:schemeClr val="tx1"/>
                </a:solidFill>
              </a:rPr>
              <a:t>If passed, this modification will need to be delivered with urgency in order to avoid Security of Supply issues in the short-term. This will increase the likelihood of New Capacity connecting to the grid. </a:t>
            </a:r>
          </a:p>
          <a:p>
            <a:pPr marL="0" indent="0">
              <a:buNone/>
            </a:pPr>
            <a:r>
              <a:rPr lang="en-IE" sz="1600" kern="0" dirty="0">
                <a:solidFill>
                  <a:schemeClr val="tx1"/>
                </a:solidFill>
              </a:rPr>
              <a:t>There is a significant volume of flexible conventional generation which secured Capacity in the T-3 and T-4 Capacity Auctions. These projects are and will continue to be exposed to significant risk as a result of current inflation rates leading to spiralling construction costs. Failure to address this challenge will likely result in the continued need for emergency generation, at significantly higher cost to the consumer. </a:t>
            </a:r>
          </a:p>
          <a:p>
            <a:pPr marL="0" indent="0">
              <a:buNone/>
            </a:pPr>
            <a:r>
              <a:rPr lang="en-IE" sz="1600" kern="0" dirty="0">
                <a:solidFill>
                  <a:schemeClr val="tx1"/>
                </a:solidFill>
              </a:rPr>
              <a:t>This modification will be discussed at the July Capacity Modifications Committee, before being re-tabled for discussion and voting at the Balancing Modifications Committee 112. </a:t>
            </a:r>
          </a:p>
        </p:txBody>
      </p:sp>
    </p:spTree>
    <p:custDataLst>
      <p:tags r:id="rId1"/>
    </p:custDataLst>
    <p:extLst>
      <p:ext uri="{BB962C8B-B14F-4D97-AF65-F5344CB8AC3E}">
        <p14:creationId xmlns:p14="http://schemas.microsoft.com/office/powerpoint/2010/main" val="3004546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Next Steps</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15</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19794" y="1162859"/>
            <a:ext cx="8410192" cy="567066"/>
          </a:xfrm>
        </p:spPr>
        <p:txBody>
          <a:bodyPr/>
          <a:lstStyle/>
          <a:p>
            <a:pPr marL="0" lvl="0" indent="0">
              <a:buNone/>
            </a:pPr>
            <a:r>
              <a:rPr lang="en-IE" sz="1600" b="1" dirty="0">
                <a:solidFill>
                  <a:schemeClr val="tx1"/>
                </a:solidFill>
              </a:rPr>
              <a:t>We propose the following Next Steps to progress this modification proposal:</a:t>
            </a:r>
          </a:p>
        </p:txBody>
      </p:sp>
      <p:sp>
        <p:nvSpPr>
          <p:cNvPr id="9" name="Content Placeholder 2">
            <a:extLst>
              <a:ext uri="{FF2B5EF4-FFF2-40B4-BE49-F238E27FC236}">
                <a16:creationId xmlns:a16="http://schemas.microsoft.com/office/drawing/2014/main" id="{FB5DC6DC-BFAB-B8EF-D900-3910B6CF180B}"/>
              </a:ext>
            </a:extLst>
          </p:cNvPr>
          <p:cNvSpPr txBox="1">
            <a:spLocks/>
          </p:cNvSpPr>
          <p:nvPr/>
        </p:nvSpPr>
        <p:spPr bwMode="auto">
          <a:xfrm>
            <a:off x="416615" y="1816401"/>
            <a:ext cx="8016550" cy="2225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600" b="1" kern="0" dirty="0">
                <a:solidFill>
                  <a:schemeClr val="tx1"/>
                </a:solidFill>
              </a:rPr>
              <a:t>Discussion at the July Capacity Modifications Committee. </a:t>
            </a:r>
            <a:r>
              <a:rPr lang="en-IE" sz="1600" kern="0" dirty="0">
                <a:solidFill>
                  <a:schemeClr val="tx1"/>
                </a:solidFill>
              </a:rPr>
              <a:t>While we believe this modification is more appropriate for inclusion in the TSC, than the CMC, we believe it is worth discussing at the Capacity Workshop as it will affect Capacity Payments if implemented. </a:t>
            </a:r>
          </a:p>
          <a:p>
            <a:pPr marL="0" indent="0">
              <a:buNone/>
            </a:pPr>
            <a:endParaRPr lang="en-IE" sz="1600" kern="0" dirty="0">
              <a:solidFill>
                <a:schemeClr val="tx1"/>
              </a:solidFill>
            </a:endParaRPr>
          </a:p>
          <a:p>
            <a:pPr marL="0" indent="0">
              <a:buNone/>
            </a:pPr>
            <a:r>
              <a:rPr lang="en-IE" sz="1600" b="1" kern="0" dirty="0">
                <a:solidFill>
                  <a:schemeClr val="tx1"/>
                </a:solidFill>
              </a:rPr>
              <a:t>Deferred to Mods Committee Meeting 112 in September. </a:t>
            </a:r>
            <a:r>
              <a:rPr lang="en-IE" sz="1600" kern="0" dirty="0">
                <a:solidFill>
                  <a:schemeClr val="tx1"/>
                </a:solidFill>
              </a:rPr>
              <a:t>Pending outcome of the Capacity Workshop and discussion today we will amend the modification proposal for discussion/voting at the next Mods Committee Meeting. </a:t>
            </a:r>
            <a:endParaRPr lang="en-IE" sz="1400" b="1" kern="0" dirty="0">
              <a:solidFill>
                <a:schemeClr val="tx1"/>
              </a:solidFill>
            </a:endParaRPr>
          </a:p>
          <a:p>
            <a:pPr marL="0" indent="0">
              <a:buNone/>
            </a:pPr>
            <a:endParaRPr lang="en-IE" sz="1400" kern="0" dirty="0">
              <a:solidFill>
                <a:schemeClr val="tx1"/>
              </a:solidFill>
            </a:endParaRPr>
          </a:p>
        </p:txBody>
      </p:sp>
    </p:spTree>
    <p:custDataLst>
      <p:tags r:id="rId1"/>
    </p:custDataLst>
    <p:extLst>
      <p:ext uri="{BB962C8B-B14F-4D97-AF65-F5344CB8AC3E}">
        <p14:creationId xmlns:p14="http://schemas.microsoft.com/office/powerpoint/2010/main" val="285885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Rationale for Modification</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2</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921749"/>
          </a:xfrm>
        </p:spPr>
        <p:txBody>
          <a:bodyPr/>
          <a:lstStyle/>
          <a:p>
            <a:pPr marL="0" lvl="0" indent="0">
              <a:buNone/>
            </a:pPr>
            <a:r>
              <a:rPr lang="en-IE" sz="1400" b="1" dirty="0">
                <a:solidFill>
                  <a:schemeClr val="tx1"/>
                </a:solidFill>
              </a:rPr>
              <a:t>Mod Rationale </a:t>
            </a:r>
          </a:p>
        </p:txBody>
      </p:sp>
      <p:sp>
        <p:nvSpPr>
          <p:cNvPr id="7" name="TextBox 6">
            <a:extLst>
              <a:ext uri="{FF2B5EF4-FFF2-40B4-BE49-F238E27FC236}">
                <a16:creationId xmlns:a16="http://schemas.microsoft.com/office/drawing/2014/main" id="{6EED58E7-E542-D4BE-8F6B-6B8698A1A3DA}"/>
              </a:ext>
            </a:extLst>
          </p:cNvPr>
          <p:cNvSpPr txBox="1"/>
          <p:nvPr/>
        </p:nvSpPr>
        <p:spPr>
          <a:xfrm>
            <a:off x="262327" y="1430447"/>
            <a:ext cx="8410192" cy="4078104"/>
          </a:xfrm>
          <a:prstGeom prst="rect">
            <a:avLst/>
          </a:prstGeom>
          <a:noFill/>
        </p:spPr>
        <p:txBody>
          <a:bodyPr wrap="square">
            <a:spAutoFit/>
          </a:bodyPr>
          <a:lstStyle/>
          <a:p>
            <a:pPr>
              <a:lnSpc>
                <a:spcPct val="107000"/>
              </a:lnSpc>
              <a:spcAft>
                <a:spcPts val="800"/>
              </a:spcAft>
            </a:pPr>
            <a:r>
              <a:rPr lang="en-I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Recent inflationary pressure in construction and materials costs have created a significant risk to New Capacity projects set to be delivered in the coming year. Failure to address this issue will result in a significant Security of Supply risk which will likely come at a significant cost to consumers. </a:t>
            </a:r>
          </a:p>
          <a:p>
            <a:pPr>
              <a:lnSpc>
                <a:spcPct val="107000"/>
              </a:lnSpc>
              <a:spcAft>
                <a:spcPts val="800"/>
              </a:spcAft>
            </a:pPr>
            <a:r>
              <a:rPr lang="en-I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When the CRM decision was made in 2015, it was deemed unnecessary to include indexation in Capacity Payments. This position was manageable up until the recent macroeconomic events which have driven up inflation, particularly related to construction and materials. Higher levels of inflation make it extremely difficult for participants to ensure that they can recover their costs, particularly given that Capacity contracts are secured three to four years in advance. </a:t>
            </a:r>
          </a:p>
          <a:p>
            <a:pPr>
              <a:lnSpc>
                <a:spcPct val="107000"/>
              </a:lnSpc>
              <a:spcAft>
                <a:spcPts val="800"/>
              </a:spcAft>
            </a:pPr>
            <a:r>
              <a:rPr lang="en-I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Similar issues have already impacted RESS-1 in Ireland with only 630MW out of a total awarded 1,275MW of renewable contracts expected to energise by the end of this year. It is understood that a significant number of these projects are not expected to complete at all, given construction costs rising by 10-15% in the period since their contracts were awarded. </a:t>
            </a:r>
          </a:p>
          <a:p>
            <a:pPr>
              <a:lnSpc>
                <a:spcPct val="107000"/>
              </a:lnSpc>
              <a:spcAft>
                <a:spcPts val="800"/>
              </a:spcAft>
            </a:pPr>
            <a:r>
              <a:rPr lang="en-IE"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T-3 Auction was introduced to address existing Security of Supply concerns in the SEM. However, existing inflation rates means it is a possibility that many of the projects which secured contracts will not be able to build. Failure to secure this capacity will result in power shortfalls on the island of Ireland. This will likely result in emergency generation being required at a significant cost, and delivery risk to stakeholders. </a:t>
            </a:r>
          </a:p>
        </p:txBody>
      </p:sp>
    </p:spTree>
    <p:custDataLst>
      <p:tags r:id="rId1"/>
    </p:custDataLst>
    <p:extLst>
      <p:ext uri="{BB962C8B-B14F-4D97-AF65-F5344CB8AC3E}">
        <p14:creationId xmlns:p14="http://schemas.microsoft.com/office/powerpoint/2010/main" val="109513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Rationale for Modification</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3</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921749"/>
          </a:xfrm>
        </p:spPr>
        <p:txBody>
          <a:bodyPr/>
          <a:lstStyle/>
          <a:p>
            <a:pPr marL="0" lvl="0" indent="0">
              <a:buNone/>
            </a:pPr>
            <a:r>
              <a:rPr lang="en-IE" sz="1400" b="1" dirty="0">
                <a:solidFill>
                  <a:schemeClr val="tx1"/>
                </a:solidFill>
              </a:rPr>
              <a:t>Mod Justification and Alignment with Code Objectives </a:t>
            </a:r>
          </a:p>
          <a:p>
            <a:pPr lvl="0">
              <a:buFont typeface="Arial" panose="020B0604020202020204" pitchFamily="34" charset="0"/>
              <a:buChar char="•"/>
            </a:pPr>
            <a:r>
              <a:rPr lang="en-IE" sz="1400" dirty="0">
                <a:solidFill>
                  <a:schemeClr val="tx1"/>
                </a:solidFill>
              </a:rPr>
              <a:t>This modification is necessary to increase the likelihood of delivery of New Capacity. This modification aligns with the following TSC objectives: </a:t>
            </a:r>
          </a:p>
        </p:txBody>
      </p:sp>
      <p:sp>
        <p:nvSpPr>
          <p:cNvPr id="6" name="Content Placeholder 2">
            <a:extLst>
              <a:ext uri="{FF2B5EF4-FFF2-40B4-BE49-F238E27FC236}">
                <a16:creationId xmlns:a16="http://schemas.microsoft.com/office/drawing/2014/main" id="{CD1ABA99-C7B3-4E8A-BE86-B64F99740313}"/>
              </a:ext>
            </a:extLst>
          </p:cNvPr>
          <p:cNvSpPr txBox="1">
            <a:spLocks/>
          </p:cNvSpPr>
          <p:nvPr/>
        </p:nvSpPr>
        <p:spPr bwMode="auto">
          <a:xfrm>
            <a:off x="677332" y="2021203"/>
            <a:ext cx="7798365" cy="4244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a:buFont typeface="Wingdings" panose="05000000000000000000" pitchFamily="2" charset="2"/>
              <a:buChar char="Ø"/>
            </a:pPr>
            <a:r>
              <a:rPr lang="en-IE" sz="1200" b="1" kern="0" dirty="0">
                <a:solidFill>
                  <a:schemeClr val="tx1"/>
                </a:solidFill>
              </a:rPr>
              <a:t>To facilitate the efficient, economic and coordinated operation, administration and development of the Single Electricity Market. </a:t>
            </a:r>
          </a:p>
          <a:p>
            <a:pPr lvl="1">
              <a:buFont typeface="Arial" panose="020B0604020202020204" pitchFamily="34" charset="0"/>
              <a:buChar char="•"/>
            </a:pPr>
            <a:r>
              <a:rPr lang="en-IE" sz="1050" kern="0" dirty="0">
                <a:solidFill>
                  <a:schemeClr val="tx1"/>
                </a:solidFill>
              </a:rPr>
              <a:t>In order to ensure the efficient and economic operation of the SEM, it is necessary that potential new participants can recover their costs through the various market channels. Failure to address this risk will jeopardise this. </a:t>
            </a:r>
            <a:endParaRPr lang="en-IE" sz="1100" kern="0" dirty="0">
              <a:solidFill>
                <a:schemeClr val="tx1"/>
              </a:solidFill>
            </a:endParaRPr>
          </a:p>
          <a:p>
            <a:pPr>
              <a:buFont typeface="Wingdings" panose="05000000000000000000" pitchFamily="2" charset="2"/>
              <a:buChar char="Ø"/>
            </a:pPr>
            <a:r>
              <a:rPr lang="en-IE" sz="1200" b="1" kern="0" dirty="0">
                <a:solidFill>
                  <a:schemeClr val="tx1"/>
                </a:solidFill>
              </a:rPr>
              <a:t>To facilitate the participation of electricity undertakings engaged in generation, supply or sale of electricity in the trading arrangements under the Single Electricity Market</a:t>
            </a:r>
          </a:p>
          <a:p>
            <a:pPr lvl="1">
              <a:buFont typeface="Arial" panose="020B0604020202020204" pitchFamily="34" charset="0"/>
              <a:buChar char="•"/>
            </a:pPr>
            <a:r>
              <a:rPr lang="en-IE" sz="1100" kern="0" dirty="0">
                <a:solidFill>
                  <a:schemeClr val="tx1"/>
                </a:solidFill>
              </a:rPr>
              <a:t>Current high inflation rates have created a significant barrier to entry for New Capacity projects, with a significant risk of costs spiralling during development. This acts as a disincentive for potential project developers who will not be able to accurately forecast such inflation rates. Failure to address this challenge will likely obstruct the participation of new generation undertakings in the SEM. </a:t>
            </a:r>
            <a:endParaRPr lang="en-IE" sz="1600" b="1" kern="0" dirty="0">
              <a:solidFill>
                <a:schemeClr val="tx1"/>
              </a:solidFill>
            </a:endParaRPr>
          </a:p>
          <a:p>
            <a:pPr>
              <a:buFont typeface="Wingdings" panose="05000000000000000000" pitchFamily="2" charset="2"/>
              <a:buChar char="Ø"/>
            </a:pPr>
            <a:r>
              <a:rPr lang="en-IE" sz="1200" b="1" kern="0" dirty="0">
                <a:solidFill>
                  <a:schemeClr val="tx1"/>
                </a:solidFill>
              </a:rPr>
              <a:t>To promote competition in the Single Electricity Market </a:t>
            </a:r>
          </a:p>
          <a:p>
            <a:pPr lvl="1">
              <a:buFont typeface="Arial" panose="020B0604020202020204" pitchFamily="34" charset="0"/>
              <a:buChar char="•"/>
            </a:pPr>
            <a:r>
              <a:rPr lang="en-IE" sz="1050" kern="0" dirty="0">
                <a:solidFill>
                  <a:schemeClr val="tx1"/>
                </a:solidFill>
              </a:rPr>
              <a:t>As above, it is necessary to address this risk to secure new participants, and hence competition, in the SEM. </a:t>
            </a:r>
          </a:p>
          <a:p>
            <a:pPr>
              <a:buFont typeface="Wingdings" panose="05000000000000000000" pitchFamily="2" charset="2"/>
              <a:buChar char="Ø"/>
            </a:pPr>
            <a:r>
              <a:rPr lang="en-IE" sz="1200" b="1" kern="0" dirty="0">
                <a:solidFill>
                  <a:schemeClr val="tx1"/>
                </a:solidFill>
              </a:rPr>
              <a:t>To promote the short-term and long-term interests of consumers of electricity on the island of Ireland with respect to price, quality, reliability, and Security of Supply of electricity. </a:t>
            </a:r>
          </a:p>
          <a:p>
            <a:pPr lvl="1">
              <a:buFont typeface="Arial" panose="020B0604020202020204" pitchFamily="34" charset="0"/>
              <a:buChar char="•"/>
            </a:pPr>
            <a:r>
              <a:rPr lang="en-IE" sz="1050" kern="0" dirty="0">
                <a:solidFill>
                  <a:schemeClr val="tx1"/>
                </a:solidFill>
              </a:rPr>
              <a:t>Addressing the challenge of rising inflation will significantly increase the likelihood of New Capacity being delivered in the SEM. This helps to address Security of Supply in the short-term and long-term. Additionally, we believe there is a price benefit to consumers in ensuring the delivery of planned capacity. Failure to secure New Capacity in a timely manner will mean the continued reliance on emergency generation to meet Ireland’s Security of Supply needs. This results in significantly higher costs for consumers, for a temporary fix. </a:t>
            </a:r>
          </a:p>
        </p:txBody>
      </p:sp>
    </p:spTree>
    <p:custDataLst>
      <p:tags r:id="rId1"/>
    </p:custDataLst>
    <p:extLst>
      <p:ext uri="{BB962C8B-B14F-4D97-AF65-F5344CB8AC3E}">
        <p14:creationId xmlns:p14="http://schemas.microsoft.com/office/powerpoint/2010/main" val="667070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Overview of Industry Call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4</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400" b="1" dirty="0">
                <a:solidFill>
                  <a:schemeClr val="tx1"/>
                </a:solidFill>
              </a:rPr>
              <a:t>This modification seeks to address concerns which were raised at Mods Committee Meeting 111 on 16 June 2022. The specific issues to be addressed are: 	</a:t>
            </a:r>
          </a:p>
        </p:txBody>
      </p:sp>
      <p:sp>
        <p:nvSpPr>
          <p:cNvPr id="6" name="Content Placeholder 2">
            <a:extLst>
              <a:ext uri="{FF2B5EF4-FFF2-40B4-BE49-F238E27FC236}">
                <a16:creationId xmlns:a16="http://schemas.microsoft.com/office/drawing/2014/main" id="{2F81A0E3-5165-6EC8-5B9B-67D29B02D70D}"/>
              </a:ext>
            </a:extLst>
          </p:cNvPr>
          <p:cNvSpPr txBox="1">
            <a:spLocks/>
          </p:cNvSpPr>
          <p:nvPr/>
        </p:nvSpPr>
        <p:spPr bwMode="auto">
          <a:xfrm>
            <a:off x="450850" y="1643450"/>
            <a:ext cx="8016550" cy="4022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a:lnSpc>
                <a:spcPct val="150000"/>
              </a:lnSpc>
              <a:buFont typeface="Wingdings" panose="05000000000000000000" pitchFamily="2" charset="2"/>
              <a:buChar char="Ø"/>
            </a:pPr>
            <a:r>
              <a:rPr lang="en-IE" sz="1400" kern="0" dirty="0">
                <a:solidFill>
                  <a:schemeClr val="tx1"/>
                </a:solidFill>
              </a:rPr>
              <a:t>Is the TSC the most appropriate place for this modification, rather than the CMC?. </a:t>
            </a:r>
          </a:p>
          <a:p>
            <a:pPr>
              <a:lnSpc>
                <a:spcPct val="150000"/>
              </a:lnSpc>
              <a:buFont typeface="Wingdings" panose="05000000000000000000" pitchFamily="2" charset="2"/>
              <a:buChar char="Ø"/>
            </a:pPr>
            <a:r>
              <a:rPr lang="en-IE" sz="1400" kern="0" dirty="0">
                <a:solidFill>
                  <a:schemeClr val="tx1"/>
                </a:solidFill>
              </a:rPr>
              <a:t>Is the modification retrospective? </a:t>
            </a:r>
          </a:p>
          <a:p>
            <a:pPr>
              <a:lnSpc>
                <a:spcPct val="150000"/>
              </a:lnSpc>
              <a:buFont typeface="Wingdings" panose="05000000000000000000" pitchFamily="2" charset="2"/>
              <a:buChar char="Ø"/>
            </a:pPr>
            <a:r>
              <a:rPr lang="en-IE" sz="1400" kern="0" dirty="0">
                <a:solidFill>
                  <a:schemeClr val="tx1"/>
                </a:solidFill>
              </a:rPr>
              <a:t>Should the modification apply to inflation only or should it be bi-directional? </a:t>
            </a:r>
          </a:p>
          <a:p>
            <a:pPr>
              <a:lnSpc>
                <a:spcPct val="150000"/>
              </a:lnSpc>
              <a:buFont typeface="Wingdings" panose="05000000000000000000" pitchFamily="2" charset="2"/>
              <a:buChar char="Ø"/>
            </a:pPr>
            <a:r>
              <a:rPr lang="en-IE" sz="1400" kern="0" dirty="0">
                <a:solidFill>
                  <a:schemeClr val="tx1"/>
                </a:solidFill>
              </a:rPr>
              <a:t>Should the 2% included in the original modification proposal be hardcoded or variable?</a:t>
            </a:r>
          </a:p>
          <a:p>
            <a:pPr>
              <a:lnSpc>
                <a:spcPct val="150000"/>
              </a:lnSpc>
              <a:buFont typeface="Wingdings" panose="05000000000000000000" pitchFamily="2" charset="2"/>
              <a:buChar char="Ø"/>
            </a:pPr>
            <a:r>
              <a:rPr lang="en-IE" sz="1400" kern="0" dirty="0">
                <a:solidFill>
                  <a:schemeClr val="tx1"/>
                </a:solidFill>
              </a:rPr>
              <a:t>How will the modification interact with the Auction Price Cap?  </a:t>
            </a:r>
          </a:p>
          <a:p>
            <a:pPr>
              <a:lnSpc>
                <a:spcPct val="150000"/>
              </a:lnSpc>
              <a:buFont typeface="Wingdings" panose="05000000000000000000" pitchFamily="2" charset="2"/>
              <a:buChar char="Ø"/>
            </a:pPr>
            <a:r>
              <a:rPr lang="en-IE" sz="1400" kern="0" dirty="0">
                <a:solidFill>
                  <a:schemeClr val="tx1"/>
                </a:solidFill>
              </a:rPr>
              <a:t>Appropriate indices? </a:t>
            </a:r>
          </a:p>
          <a:p>
            <a:pPr>
              <a:lnSpc>
                <a:spcPct val="150000"/>
              </a:lnSpc>
              <a:buFont typeface="Wingdings" panose="05000000000000000000" pitchFamily="2" charset="2"/>
              <a:buChar char="Ø"/>
            </a:pPr>
            <a:r>
              <a:rPr lang="en-IE" sz="1400" kern="0" dirty="0">
                <a:solidFill>
                  <a:schemeClr val="tx1"/>
                </a:solidFill>
              </a:rPr>
              <a:t>Should the modification apply to both New and Existing Capacity or New Capacity only? </a:t>
            </a:r>
          </a:p>
          <a:p>
            <a:pPr>
              <a:lnSpc>
                <a:spcPct val="150000"/>
              </a:lnSpc>
              <a:buFont typeface="Wingdings" panose="05000000000000000000" pitchFamily="2" charset="2"/>
              <a:buChar char="Ø"/>
            </a:pPr>
            <a:r>
              <a:rPr lang="en-IE" sz="1400" kern="0" dirty="0">
                <a:solidFill>
                  <a:schemeClr val="tx1"/>
                </a:solidFill>
              </a:rPr>
              <a:t>How will the modification apply to shorter-term Capacity? </a:t>
            </a:r>
          </a:p>
          <a:p>
            <a:pPr>
              <a:lnSpc>
                <a:spcPct val="150000"/>
              </a:lnSpc>
              <a:buFont typeface="Wingdings" panose="05000000000000000000" pitchFamily="2" charset="2"/>
              <a:buChar char="Ø"/>
            </a:pPr>
            <a:r>
              <a:rPr lang="en-IE" sz="1400" kern="0" dirty="0">
                <a:solidFill>
                  <a:schemeClr val="tx1"/>
                </a:solidFill>
              </a:rPr>
              <a:t>Should the modification (or elements of the modification) be technology specific?</a:t>
            </a:r>
          </a:p>
          <a:p>
            <a:pPr>
              <a:lnSpc>
                <a:spcPct val="150000"/>
              </a:lnSpc>
              <a:buFont typeface="Wingdings" panose="05000000000000000000" pitchFamily="2" charset="2"/>
              <a:buChar char="Ø"/>
            </a:pPr>
            <a:r>
              <a:rPr lang="en-IE" sz="1400" kern="0" dirty="0">
                <a:solidFill>
                  <a:schemeClr val="tx1"/>
                </a:solidFill>
              </a:rPr>
              <a:t>How long will it take to develop a solution? </a:t>
            </a:r>
            <a:r>
              <a:rPr lang="en-IE" sz="1400" b="1" kern="0" dirty="0">
                <a:solidFill>
                  <a:schemeClr val="tx1"/>
                </a:solidFill>
              </a:rPr>
              <a:t>	</a:t>
            </a:r>
          </a:p>
        </p:txBody>
      </p:sp>
    </p:spTree>
    <p:custDataLst>
      <p:tags r:id="rId1"/>
    </p:custDataLst>
    <p:extLst>
      <p:ext uri="{BB962C8B-B14F-4D97-AF65-F5344CB8AC3E}">
        <p14:creationId xmlns:p14="http://schemas.microsoft.com/office/powerpoint/2010/main" val="3004310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TSC or CMC?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5</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Some Committee Members questioned whether the modification was more suitable for inclusion in the TSC or the CMC? </a:t>
            </a:r>
          </a:p>
        </p:txBody>
      </p:sp>
      <p:sp>
        <p:nvSpPr>
          <p:cNvPr id="6" name="Content Placeholder 2">
            <a:extLst>
              <a:ext uri="{FF2B5EF4-FFF2-40B4-BE49-F238E27FC236}">
                <a16:creationId xmlns:a16="http://schemas.microsoft.com/office/drawing/2014/main" id="{08849860-FDAF-451C-6075-36B4FB8DD561}"/>
              </a:ext>
            </a:extLst>
          </p:cNvPr>
          <p:cNvSpPr txBox="1">
            <a:spLocks/>
          </p:cNvSpPr>
          <p:nvPr/>
        </p:nvSpPr>
        <p:spPr bwMode="auto">
          <a:xfrm>
            <a:off x="414727" y="1795850"/>
            <a:ext cx="8016550" cy="1489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a:buFont typeface="Wingdings" panose="05000000000000000000" pitchFamily="2" charset="2"/>
              <a:buChar char="Ø"/>
            </a:pPr>
            <a:r>
              <a:rPr lang="en-IE" sz="1200" kern="0" dirty="0">
                <a:solidFill>
                  <a:schemeClr val="tx1"/>
                </a:solidFill>
              </a:rPr>
              <a:t>Section F.9.4.4 states that: “</a:t>
            </a:r>
            <a:r>
              <a:rPr lang="en-IE" sz="1200" i="1" kern="0" dirty="0">
                <a:solidFill>
                  <a:schemeClr val="tx1"/>
                </a:solidFill>
              </a:rPr>
              <a:t>The final Capacity Auction Results relating to a Participant are </a:t>
            </a:r>
            <a:r>
              <a:rPr lang="en-IE" sz="1200" b="1" i="1" kern="0" dirty="0">
                <a:solidFill>
                  <a:schemeClr val="tx1"/>
                </a:solidFill>
              </a:rPr>
              <a:t>final and binding</a:t>
            </a:r>
            <a:r>
              <a:rPr lang="en-IE" sz="1200" i="1" kern="0" dirty="0">
                <a:solidFill>
                  <a:schemeClr val="tx1"/>
                </a:solidFill>
              </a:rPr>
              <a:t> on that Participant”.</a:t>
            </a:r>
            <a:endParaRPr lang="en-IE" sz="1200" kern="0" dirty="0">
              <a:solidFill>
                <a:schemeClr val="tx1"/>
              </a:solidFill>
            </a:endParaRPr>
          </a:p>
          <a:p>
            <a:pPr>
              <a:buFont typeface="Wingdings" panose="05000000000000000000" pitchFamily="2" charset="2"/>
              <a:buChar char="Ø"/>
            </a:pPr>
            <a:r>
              <a:rPr lang="en-IE" sz="1200" kern="0" dirty="0">
                <a:solidFill>
                  <a:schemeClr val="tx1"/>
                </a:solidFill>
              </a:rPr>
              <a:t>Section F.9.1.2 of the Capacity Market Code states: “</a:t>
            </a:r>
            <a:r>
              <a:rPr lang="en-IE" sz="1200" b="1" i="1" kern="0" dirty="0">
                <a:solidFill>
                  <a:schemeClr val="tx1"/>
                </a:solidFill>
              </a:rPr>
              <a:t>Except to the extent provided for in the Trading and Settlement Code</a:t>
            </a:r>
            <a:r>
              <a:rPr lang="en-IE" sz="1200" i="1" kern="0" dirty="0">
                <a:solidFill>
                  <a:schemeClr val="tx1"/>
                </a:solidFill>
              </a:rPr>
              <a:t>, the Capacity Payment price shall not be subject to adjustment or indexation. </a:t>
            </a:r>
          </a:p>
          <a:p>
            <a:pPr>
              <a:buFont typeface="Wingdings" panose="05000000000000000000" pitchFamily="2" charset="2"/>
              <a:buChar char="Ø"/>
            </a:pPr>
            <a:r>
              <a:rPr lang="en-IE" sz="1200" kern="0" dirty="0">
                <a:solidFill>
                  <a:schemeClr val="tx1"/>
                </a:solidFill>
              </a:rPr>
              <a:t>We believe that it would be inappropriate to introduce this change in the CMC, given that the TSC is concerned with calculating Capacity Payments received by participants. </a:t>
            </a:r>
            <a:endParaRPr lang="en-IE" sz="1200" i="1" kern="0" dirty="0">
              <a:solidFill>
                <a:schemeClr val="tx1"/>
              </a:solidFill>
            </a:endParaRPr>
          </a:p>
          <a:p>
            <a:pPr>
              <a:buFont typeface="Wingdings" panose="05000000000000000000" pitchFamily="2" charset="2"/>
              <a:buChar char="Ø"/>
            </a:pPr>
            <a:r>
              <a:rPr lang="en-IE" sz="1200" kern="0" dirty="0">
                <a:solidFill>
                  <a:schemeClr val="tx1"/>
                </a:solidFill>
              </a:rPr>
              <a:t>We propose that this modification is further discussed at the CMC for information. </a:t>
            </a:r>
          </a:p>
          <a:p>
            <a:pPr>
              <a:buFont typeface="Wingdings" panose="05000000000000000000" pitchFamily="2" charset="2"/>
              <a:buChar char="Ø"/>
            </a:pPr>
            <a:endParaRPr lang="en-IE" sz="1200" i="1" kern="0" dirty="0">
              <a:solidFill>
                <a:schemeClr val="tx1"/>
              </a:solidFill>
            </a:endParaRPr>
          </a:p>
        </p:txBody>
      </p:sp>
      <p:grpSp>
        <p:nvGrpSpPr>
          <p:cNvPr id="34" name="Group 33">
            <a:extLst>
              <a:ext uri="{FF2B5EF4-FFF2-40B4-BE49-F238E27FC236}">
                <a16:creationId xmlns:a16="http://schemas.microsoft.com/office/drawing/2014/main" id="{911A9DD1-38BA-7DEB-BCAB-F99A59A8AC50}"/>
              </a:ext>
            </a:extLst>
          </p:cNvPr>
          <p:cNvGrpSpPr/>
          <p:nvPr/>
        </p:nvGrpSpPr>
        <p:grpSpPr>
          <a:xfrm>
            <a:off x="71595" y="3580498"/>
            <a:ext cx="3105173" cy="2508828"/>
            <a:chOff x="-79022" y="3451705"/>
            <a:chExt cx="3105173" cy="2508828"/>
          </a:xfrm>
        </p:grpSpPr>
        <p:sp>
          <p:nvSpPr>
            <p:cNvPr id="27" name="TextBox 26">
              <a:extLst>
                <a:ext uri="{FF2B5EF4-FFF2-40B4-BE49-F238E27FC236}">
                  <a16:creationId xmlns:a16="http://schemas.microsoft.com/office/drawing/2014/main" id="{657769FA-7F02-5782-BCCE-3BE8B440242B}"/>
                </a:ext>
              </a:extLst>
            </p:cNvPr>
            <p:cNvSpPr txBox="1"/>
            <p:nvPr/>
          </p:nvSpPr>
          <p:spPr>
            <a:xfrm>
              <a:off x="539297" y="3963430"/>
              <a:ext cx="2282925" cy="275701"/>
            </a:xfrm>
            <a:prstGeom prst="rect">
              <a:avLst/>
            </a:prstGeom>
            <a:noFill/>
          </p:spPr>
          <p:txBody>
            <a:bodyPr wrap="square" rtlCol="0">
              <a:spAutoFit/>
            </a:bodyPr>
            <a:lstStyle/>
            <a:p>
              <a:r>
                <a:rPr lang="en-IE" sz="1200" dirty="0"/>
                <a:t>Capacity Auction Results</a:t>
              </a:r>
            </a:p>
          </p:txBody>
        </p:sp>
        <p:sp>
          <p:nvSpPr>
            <p:cNvPr id="29" name="Rectangle 28">
              <a:extLst>
                <a:ext uri="{FF2B5EF4-FFF2-40B4-BE49-F238E27FC236}">
                  <a16:creationId xmlns:a16="http://schemas.microsoft.com/office/drawing/2014/main" id="{772A578C-FCE7-A821-D290-8A1610C1DEFE}"/>
                </a:ext>
              </a:extLst>
            </p:cNvPr>
            <p:cNvSpPr/>
            <p:nvPr/>
          </p:nvSpPr>
          <p:spPr bwMode="auto">
            <a:xfrm>
              <a:off x="654051" y="4295325"/>
              <a:ext cx="1694038" cy="434469"/>
            </a:xfrm>
            <a:prstGeom prst="rect">
              <a:avLst/>
            </a:prstGeom>
            <a:noFill/>
            <a:ln w="19050">
              <a:solidFill>
                <a:schemeClr val="bg2"/>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100" b="0" i="0" u="none" strike="noStrike" cap="none" normalizeH="0" baseline="0" dirty="0">
                  <a:ln>
                    <a:noFill/>
                  </a:ln>
                  <a:solidFill>
                    <a:schemeClr val="tx2"/>
                  </a:solidFill>
                  <a:effectLst/>
                  <a:latin typeface="Arial" charset="0"/>
                  <a:ea typeface="ＭＳ Ｐゴシック" charset="0"/>
                </a:rPr>
                <a:t>Awarded Capacity Associated with Unit.</a:t>
              </a:r>
            </a:p>
          </p:txBody>
        </p:sp>
        <p:sp>
          <p:nvSpPr>
            <p:cNvPr id="32" name="Rectangle 31">
              <a:extLst>
                <a:ext uri="{FF2B5EF4-FFF2-40B4-BE49-F238E27FC236}">
                  <a16:creationId xmlns:a16="http://schemas.microsoft.com/office/drawing/2014/main" id="{FEC0F153-CBDF-BA33-628E-F13F7D5CF216}"/>
                </a:ext>
              </a:extLst>
            </p:cNvPr>
            <p:cNvSpPr/>
            <p:nvPr/>
          </p:nvSpPr>
          <p:spPr bwMode="auto">
            <a:xfrm>
              <a:off x="654051" y="4785988"/>
              <a:ext cx="1694038" cy="434469"/>
            </a:xfrm>
            <a:prstGeom prst="rect">
              <a:avLst/>
            </a:prstGeom>
            <a:noFill/>
            <a:ln w="19050">
              <a:solidFill>
                <a:schemeClr val="bg2"/>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100" b="0" i="0" u="none" strike="noStrike" cap="none" normalizeH="0" baseline="0" dirty="0">
                  <a:ln>
                    <a:noFill/>
                  </a:ln>
                  <a:solidFill>
                    <a:schemeClr val="tx2"/>
                  </a:solidFill>
                  <a:effectLst/>
                  <a:latin typeface="Arial" charset="0"/>
                  <a:ea typeface="ＭＳ Ｐゴシック" charset="0"/>
                </a:rPr>
                <a:t>Capacity Payment price for the relevant Unit.</a:t>
              </a:r>
            </a:p>
          </p:txBody>
        </p:sp>
        <p:sp>
          <p:nvSpPr>
            <p:cNvPr id="33" name="Rectangle 32">
              <a:extLst>
                <a:ext uri="{FF2B5EF4-FFF2-40B4-BE49-F238E27FC236}">
                  <a16:creationId xmlns:a16="http://schemas.microsoft.com/office/drawing/2014/main" id="{B5373F21-D8A1-08B3-DB2F-E6A0DB4A23A3}"/>
                </a:ext>
              </a:extLst>
            </p:cNvPr>
            <p:cNvSpPr/>
            <p:nvPr/>
          </p:nvSpPr>
          <p:spPr bwMode="auto">
            <a:xfrm>
              <a:off x="654051" y="5276651"/>
              <a:ext cx="1694038" cy="434469"/>
            </a:xfrm>
            <a:prstGeom prst="rect">
              <a:avLst/>
            </a:prstGeom>
            <a:noFill/>
            <a:ln w="19050">
              <a:solidFill>
                <a:schemeClr val="bg2"/>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100" b="0" i="0" u="none" strike="noStrike" cap="none" normalizeH="0" baseline="0" dirty="0">
                  <a:ln>
                    <a:noFill/>
                  </a:ln>
                  <a:solidFill>
                    <a:schemeClr val="tx2"/>
                  </a:solidFill>
                  <a:effectLst/>
                  <a:latin typeface="Arial" charset="0"/>
                  <a:ea typeface="ＭＳ Ｐゴシック" charset="0"/>
                </a:rPr>
                <a:t>Capacity Duration for the relevant Unit.</a:t>
              </a:r>
            </a:p>
          </p:txBody>
        </p:sp>
        <p:sp>
          <p:nvSpPr>
            <p:cNvPr id="30" name="Rectangle 29">
              <a:extLst>
                <a:ext uri="{FF2B5EF4-FFF2-40B4-BE49-F238E27FC236}">
                  <a16:creationId xmlns:a16="http://schemas.microsoft.com/office/drawing/2014/main" id="{D082BB4E-C61C-2387-4A6B-53D42D9A5494}"/>
                </a:ext>
              </a:extLst>
            </p:cNvPr>
            <p:cNvSpPr/>
            <p:nvPr/>
          </p:nvSpPr>
          <p:spPr bwMode="auto">
            <a:xfrm>
              <a:off x="359607" y="3804356"/>
              <a:ext cx="2282925" cy="2156177"/>
            </a:xfrm>
            <a:prstGeom prst="rect">
              <a:avLst/>
            </a:prstGeom>
            <a:noFill/>
            <a:ln/>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sp>
          <p:nvSpPr>
            <p:cNvPr id="31" name="TextBox 30">
              <a:extLst>
                <a:ext uri="{FF2B5EF4-FFF2-40B4-BE49-F238E27FC236}">
                  <a16:creationId xmlns:a16="http://schemas.microsoft.com/office/drawing/2014/main" id="{C7363741-8BE6-A10B-2BF7-937736EEC4D9}"/>
                </a:ext>
              </a:extLst>
            </p:cNvPr>
            <p:cNvSpPr txBox="1"/>
            <p:nvPr/>
          </p:nvSpPr>
          <p:spPr>
            <a:xfrm>
              <a:off x="-79022" y="3451705"/>
              <a:ext cx="3105173" cy="307777"/>
            </a:xfrm>
            <a:prstGeom prst="rect">
              <a:avLst/>
            </a:prstGeom>
            <a:noFill/>
          </p:spPr>
          <p:txBody>
            <a:bodyPr wrap="square" rtlCol="0">
              <a:spAutoFit/>
            </a:bodyPr>
            <a:lstStyle/>
            <a:p>
              <a:pPr algn="ctr"/>
              <a:r>
                <a:rPr lang="en-IE" sz="1400" b="1" dirty="0">
                  <a:solidFill>
                    <a:schemeClr val="tx1"/>
                  </a:solidFill>
                </a:rPr>
                <a:t>CMC Results</a:t>
              </a:r>
            </a:p>
          </p:txBody>
        </p:sp>
      </p:grpSp>
      <p:grpSp>
        <p:nvGrpSpPr>
          <p:cNvPr id="36" name="Group 35">
            <a:extLst>
              <a:ext uri="{FF2B5EF4-FFF2-40B4-BE49-F238E27FC236}">
                <a16:creationId xmlns:a16="http://schemas.microsoft.com/office/drawing/2014/main" id="{A6EBD492-D92A-9400-C6CA-2582670C5959}"/>
              </a:ext>
            </a:extLst>
          </p:cNvPr>
          <p:cNvGrpSpPr/>
          <p:nvPr/>
        </p:nvGrpSpPr>
        <p:grpSpPr>
          <a:xfrm>
            <a:off x="3094315" y="4491484"/>
            <a:ext cx="5796882" cy="1290132"/>
            <a:chOff x="3256807" y="4219887"/>
            <a:chExt cx="5796882" cy="1142335"/>
          </a:xfrm>
        </p:grpSpPr>
        <p:grpSp>
          <p:nvGrpSpPr>
            <p:cNvPr id="35" name="Group 34">
              <a:extLst>
                <a:ext uri="{FF2B5EF4-FFF2-40B4-BE49-F238E27FC236}">
                  <a16:creationId xmlns:a16="http://schemas.microsoft.com/office/drawing/2014/main" id="{DC00916E-A033-5170-08E6-F421D224073D}"/>
                </a:ext>
              </a:extLst>
            </p:cNvPr>
            <p:cNvGrpSpPr/>
            <p:nvPr/>
          </p:nvGrpSpPr>
          <p:grpSpPr>
            <a:xfrm>
              <a:off x="3658150" y="4435808"/>
              <a:ext cx="2129404" cy="682227"/>
              <a:chOff x="4349381" y="4688860"/>
              <a:chExt cx="2129404" cy="682227"/>
            </a:xfrm>
          </p:grpSpPr>
          <p:sp>
            <p:nvSpPr>
              <p:cNvPr id="40" name="Rectangle 39">
                <a:extLst>
                  <a:ext uri="{FF2B5EF4-FFF2-40B4-BE49-F238E27FC236}">
                    <a16:creationId xmlns:a16="http://schemas.microsoft.com/office/drawing/2014/main" id="{1B3AA40B-8D45-3E9B-523E-B314210775D0}"/>
                  </a:ext>
                </a:extLst>
              </p:cNvPr>
              <p:cNvSpPr/>
              <p:nvPr/>
            </p:nvSpPr>
            <p:spPr bwMode="auto">
              <a:xfrm>
                <a:off x="4349381" y="4688860"/>
                <a:ext cx="844550" cy="682227"/>
              </a:xfrm>
              <a:prstGeom prst="rect">
                <a:avLst/>
              </a:prstGeom>
              <a:noFill/>
              <a:ln w="19050">
                <a:solidFill>
                  <a:schemeClr val="bg2"/>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000" b="0" i="0" u="none" strike="noStrike" cap="none" normalizeH="0" baseline="0" dirty="0">
                    <a:ln>
                      <a:noFill/>
                    </a:ln>
                    <a:solidFill>
                      <a:schemeClr val="tx2"/>
                    </a:solidFill>
                    <a:effectLst/>
                    <a:latin typeface="Arial" charset="0"/>
                    <a:ea typeface="ＭＳ Ｐゴシック" charset="0"/>
                  </a:rPr>
                  <a:t>Awarded Capacity Associated with Unit.</a:t>
                </a:r>
              </a:p>
            </p:txBody>
          </p:sp>
          <p:sp>
            <p:nvSpPr>
              <p:cNvPr id="41" name="TextBox 40">
                <a:extLst>
                  <a:ext uri="{FF2B5EF4-FFF2-40B4-BE49-F238E27FC236}">
                    <a16:creationId xmlns:a16="http://schemas.microsoft.com/office/drawing/2014/main" id="{EFA93248-B6E2-348F-F1C1-7A99154D40CC}"/>
                  </a:ext>
                </a:extLst>
              </p:cNvPr>
              <p:cNvSpPr txBox="1"/>
              <p:nvPr/>
            </p:nvSpPr>
            <p:spPr>
              <a:xfrm>
                <a:off x="5296413" y="4881294"/>
                <a:ext cx="297129" cy="276999"/>
              </a:xfrm>
              <a:prstGeom prst="rect">
                <a:avLst/>
              </a:prstGeom>
              <a:noFill/>
            </p:spPr>
            <p:txBody>
              <a:bodyPr wrap="square" rtlCol="0">
                <a:spAutoFit/>
              </a:bodyPr>
              <a:lstStyle/>
              <a:p>
                <a:r>
                  <a:rPr lang="en-IE" sz="1200" dirty="0"/>
                  <a:t>x</a:t>
                </a:r>
              </a:p>
            </p:txBody>
          </p:sp>
          <p:sp>
            <p:nvSpPr>
              <p:cNvPr id="42" name="Rectangle 41">
                <a:extLst>
                  <a:ext uri="{FF2B5EF4-FFF2-40B4-BE49-F238E27FC236}">
                    <a16:creationId xmlns:a16="http://schemas.microsoft.com/office/drawing/2014/main" id="{DFEFDF09-4E00-3FB5-484F-CD5C07A7A762}"/>
                  </a:ext>
                </a:extLst>
              </p:cNvPr>
              <p:cNvSpPr/>
              <p:nvPr/>
            </p:nvSpPr>
            <p:spPr bwMode="auto">
              <a:xfrm>
                <a:off x="5634235" y="4688860"/>
                <a:ext cx="844550" cy="682227"/>
              </a:xfrm>
              <a:prstGeom prst="rect">
                <a:avLst/>
              </a:prstGeom>
              <a:noFill/>
              <a:ln w="19050">
                <a:solidFill>
                  <a:schemeClr val="bg2"/>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000" b="0" i="0" u="none" strike="noStrike" cap="none" normalizeH="0" baseline="0" dirty="0">
                    <a:ln>
                      <a:noFill/>
                    </a:ln>
                    <a:solidFill>
                      <a:schemeClr val="tx2"/>
                    </a:solidFill>
                    <a:effectLst/>
                    <a:latin typeface="Arial" charset="0"/>
                    <a:ea typeface="ＭＳ Ｐゴシック" charset="0"/>
                  </a:rPr>
                  <a:t>Capacity Payment Price</a:t>
                </a:r>
              </a:p>
            </p:txBody>
          </p:sp>
        </p:grpSp>
        <p:sp>
          <p:nvSpPr>
            <p:cNvPr id="44" name="TextBox 43">
              <a:extLst>
                <a:ext uri="{FF2B5EF4-FFF2-40B4-BE49-F238E27FC236}">
                  <a16:creationId xmlns:a16="http://schemas.microsoft.com/office/drawing/2014/main" id="{75F15286-4966-A08B-0756-229D54F06EBB}"/>
                </a:ext>
              </a:extLst>
            </p:cNvPr>
            <p:cNvSpPr txBox="1"/>
            <p:nvPr/>
          </p:nvSpPr>
          <p:spPr>
            <a:xfrm>
              <a:off x="7267283" y="4614897"/>
              <a:ext cx="1640488" cy="261610"/>
            </a:xfrm>
            <a:prstGeom prst="rect">
              <a:avLst/>
            </a:prstGeom>
            <a:noFill/>
            <a:ln w="19050">
              <a:solidFill>
                <a:schemeClr val="bg2"/>
              </a:solidFill>
            </a:ln>
          </p:spPr>
          <p:txBody>
            <a:bodyPr wrap="square" rtlCol="0">
              <a:spAutoFit/>
            </a:bodyPr>
            <a:lstStyle/>
            <a:p>
              <a:r>
                <a:rPr lang="en-IE" sz="1100" dirty="0"/>
                <a:t>…for Capacity Duration</a:t>
              </a:r>
            </a:p>
          </p:txBody>
        </p:sp>
        <p:sp>
          <p:nvSpPr>
            <p:cNvPr id="45" name="TextBox 44">
              <a:extLst>
                <a:ext uri="{FF2B5EF4-FFF2-40B4-BE49-F238E27FC236}">
                  <a16:creationId xmlns:a16="http://schemas.microsoft.com/office/drawing/2014/main" id="{728D13AF-AD99-AD7B-3AC4-5D8AFD3BE62B}"/>
                </a:ext>
              </a:extLst>
            </p:cNvPr>
            <p:cNvSpPr txBox="1"/>
            <p:nvPr/>
          </p:nvSpPr>
          <p:spPr>
            <a:xfrm>
              <a:off x="5960628" y="4658634"/>
              <a:ext cx="297129" cy="276999"/>
            </a:xfrm>
            <a:prstGeom prst="rect">
              <a:avLst/>
            </a:prstGeom>
            <a:noFill/>
          </p:spPr>
          <p:txBody>
            <a:bodyPr wrap="square" rtlCol="0">
              <a:spAutoFit/>
            </a:bodyPr>
            <a:lstStyle/>
            <a:p>
              <a:r>
                <a:rPr lang="en-IE" sz="1200" dirty="0"/>
                <a:t>x</a:t>
              </a:r>
            </a:p>
          </p:txBody>
        </p:sp>
        <p:sp>
          <p:nvSpPr>
            <p:cNvPr id="46" name="Rectangle 45">
              <a:extLst>
                <a:ext uri="{FF2B5EF4-FFF2-40B4-BE49-F238E27FC236}">
                  <a16:creationId xmlns:a16="http://schemas.microsoft.com/office/drawing/2014/main" id="{6DC10F3B-2B96-59E8-932D-A4656B7FAF67}"/>
                </a:ext>
              </a:extLst>
            </p:cNvPr>
            <p:cNvSpPr/>
            <p:nvPr/>
          </p:nvSpPr>
          <p:spPr bwMode="auto">
            <a:xfrm>
              <a:off x="6257757" y="4435807"/>
              <a:ext cx="844550" cy="682227"/>
            </a:xfrm>
            <a:prstGeom prst="rect">
              <a:avLst/>
            </a:prstGeom>
            <a:noFill/>
            <a:ln w="19050">
              <a:solidFill>
                <a:schemeClr val="bg2"/>
              </a:solidFill>
              <a:prstDash val="sysDash"/>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IE" sz="1000" b="0" i="0" u="none" strike="noStrike" cap="none" normalizeH="0" baseline="0" dirty="0">
                  <a:ln>
                    <a:noFill/>
                  </a:ln>
                  <a:solidFill>
                    <a:schemeClr val="tx2"/>
                  </a:solidFill>
                  <a:effectLst/>
                  <a:latin typeface="Arial" charset="0"/>
                  <a:ea typeface="ＭＳ Ｐゴシック" charset="0"/>
                </a:rPr>
                <a:t>Proposed </a:t>
              </a:r>
              <a:r>
                <a:rPr lang="en-IE" sz="1000" dirty="0">
                  <a:latin typeface="Arial" charset="0"/>
                  <a:ea typeface="ＭＳ Ｐゴシック" charset="0"/>
                </a:rPr>
                <a:t>Inflation Modifier</a:t>
              </a:r>
              <a:endParaRPr kumimoji="0" lang="en-IE" sz="1000" b="0" i="0" u="none" strike="noStrike" cap="none" normalizeH="0" baseline="0" dirty="0">
                <a:ln>
                  <a:noFill/>
                </a:ln>
                <a:solidFill>
                  <a:schemeClr val="tx2"/>
                </a:solidFill>
                <a:effectLst/>
                <a:latin typeface="Arial" charset="0"/>
                <a:ea typeface="ＭＳ Ｐゴシック" charset="0"/>
              </a:endParaRPr>
            </a:p>
          </p:txBody>
        </p:sp>
        <p:sp>
          <p:nvSpPr>
            <p:cNvPr id="47" name="Rectangle 46">
              <a:extLst>
                <a:ext uri="{FF2B5EF4-FFF2-40B4-BE49-F238E27FC236}">
                  <a16:creationId xmlns:a16="http://schemas.microsoft.com/office/drawing/2014/main" id="{A28A8D2D-C90D-33CC-5B37-DEAAAAFC24D1}"/>
                </a:ext>
              </a:extLst>
            </p:cNvPr>
            <p:cNvSpPr/>
            <p:nvPr/>
          </p:nvSpPr>
          <p:spPr bwMode="auto">
            <a:xfrm>
              <a:off x="3256807" y="4219887"/>
              <a:ext cx="5796882" cy="1142335"/>
            </a:xfrm>
            <a:prstGeom prst="rect">
              <a:avLst/>
            </a:prstGeom>
            <a:noFill/>
            <a:ln/>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grpSp>
      <p:sp>
        <p:nvSpPr>
          <p:cNvPr id="49" name="TextBox 48">
            <a:extLst>
              <a:ext uri="{FF2B5EF4-FFF2-40B4-BE49-F238E27FC236}">
                <a16:creationId xmlns:a16="http://schemas.microsoft.com/office/drawing/2014/main" id="{47D9F70D-211E-43DD-F843-9E3638B67B34}"/>
              </a:ext>
            </a:extLst>
          </p:cNvPr>
          <p:cNvSpPr txBox="1"/>
          <p:nvPr/>
        </p:nvSpPr>
        <p:spPr>
          <a:xfrm>
            <a:off x="3850620" y="4143550"/>
            <a:ext cx="4284272" cy="307777"/>
          </a:xfrm>
          <a:prstGeom prst="rect">
            <a:avLst/>
          </a:prstGeom>
          <a:noFill/>
        </p:spPr>
        <p:txBody>
          <a:bodyPr wrap="square" rtlCol="0">
            <a:spAutoFit/>
          </a:bodyPr>
          <a:lstStyle/>
          <a:p>
            <a:pPr algn="ctr"/>
            <a:r>
              <a:rPr lang="en-IE" sz="1400" b="1" dirty="0">
                <a:solidFill>
                  <a:schemeClr val="tx1"/>
                </a:solidFill>
              </a:rPr>
              <a:t>TSC Capacity Payments Calculation - Present</a:t>
            </a:r>
          </a:p>
        </p:txBody>
      </p:sp>
    </p:spTree>
    <p:custDataLst>
      <p:tags r:id="rId1"/>
    </p:custDataLst>
    <p:extLst>
      <p:ext uri="{BB962C8B-B14F-4D97-AF65-F5344CB8AC3E}">
        <p14:creationId xmlns:p14="http://schemas.microsoft.com/office/powerpoint/2010/main" val="3178043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Is this mod retrospective?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6</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Some Committee members queried whether this modification would represent a retrospective change? </a:t>
            </a:r>
          </a:p>
        </p:txBody>
      </p:sp>
      <p:sp>
        <p:nvSpPr>
          <p:cNvPr id="9" name="Content Placeholder 2">
            <a:extLst>
              <a:ext uri="{FF2B5EF4-FFF2-40B4-BE49-F238E27FC236}">
                <a16:creationId xmlns:a16="http://schemas.microsoft.com/office/drawing/2014/main" id="{FB5DC6DC-BFAB-B8EF-D900-3910B6CF180B}"/>
              </a:ext>
            </a:extLst>
          </p:cNvPr>
          <p:cNvSpPr txBox="1">
            <a:spLocks/>
          </p:cNvSpPr>
          <p:nvPr/>
        </p:nvSpPr>
        <p:spPr bwMode="auto">
          <a:xfrm>
            <a:off x="262327" y="1724118"/>
            <a:ext cx="8016550" cy="1533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Tynagh are cognisant of the fact that modifications in the TSC do not have retrospective effects. However, having considered the proposed amendment, we do not consider its effects to be retrospective. </a:t>
            </a:r>
          </a:p>
          <a:p>
            <a:pPr marL="0" indent="0">
              <a:buNone/>
            </a:pPr>
            <a:r>
              <a:rPr lang="en-IE" sz="1400" kern="0" dirty="0">
                <a:solidFill>
                  <a:schemeClr val="tx1"/>
                </a:solidFill>
              </a:rPr>
              <a:t>This is specifically because the modification affects the calculation of capacity payments, which take place in the present, to the remainder of the capacity contract. The Capacity Auction results themselves will remain unaffected. </a:t>
            </a:r>
          </a:p>
          <a:p>
            <a:pPr marL="0" indent="0">
              <a:buNone/>
            </a:pPr>
            <a:endParaRPr lang="en-IE" sz="1600" kern="0" dirty="0">
              <a:solidFill>
                <a:schemeClr val="tx1"/>
              </a:solidFill>
            </a:endParaRPr>
          </a:p>
          <a:p>
            <a:pPr marL="0" indent="0">
              <a:buNone/>
            </a:pPr>
            <a:endParaRPr lang="en-IE" sz="1400" kern="0" dirty="0">
              <a:solidFill>
                <a:schemeClr val="tx1"/>
              </a:solidFill>
            </a:endParaRPr>
          </a:p>
        </p:txBody>
      </p:sp>
      <p:grpSp>
        <p:nvGrpSpPr>
          <p:cNvPr id="6" name="Group 5">
            <a:extLst>
              <a:ext uri="{FF2B5EF4-FFF2-40B4-BE49-F238E27FC236}">
                <a16:creationId xmlns:a16="http://schemas.microsoft.com/office/drawing/2014/main" id="{2B794F9F-88EE-31EA-CF3D-FFA1A33809BE}"/>
              </a:ext>
            </a:extLst>
          </p:cNvPr>
          <p:cNvGrpSpPr/>
          <p:nvPr/>
        </p:nvGrpSpPr>
        <p:grpSpPr>
          <a:xfrm>
            <a:off x="1192560" y="3956681"/>
            <a:ext cx="6549725" cy="979645"/>
            <a:chOff x="995739" y="4791637"/>
            <a:chExt cx="6549725" cy="979645"/>
          </a:xfrm>
        </p:grpSpPr>
        <p:cxnSp>
          <p:nvCxnSpPr>
            <p:cNvPr id="7" name="Straight Arrow Connector 6">
              <a:extLst>
                <a:ext uri="{FF2B5EF4-FFF2-40B4-BE49-F238E27FC236}">
                  <a16:creationId xmlns:a16="http://schemas.microsoft.com/office/drawing/2014/main" id="{F4665D8F-6593-9210-DA4C-95A07B7BB212}"/>
                </a:ext>
              </a:extLst>
            </p:cNvPr>
            <p:cNvCxnSpPr>
              <a:cxnSpLocks/>
            </p:cNvCxnSpPr>
            <p:nvPr/>
          </p:nvCxnSpPr>
          <p:spPr bwMode="auto">
            <a:xfrm>
              <a:off x="2260293" y="5115680"/>
              <a:ext cx="5285171" cy="0"/>
            </a:xfrm>
            <a:prstGeom prst="straightConnector1">
              <a:avLst/>
            </a:prstGeom>
            <a:solidFill>
              <a:schemeClr val="accent2"/>
            </a:solidFill>
            <a:ln w="28575">
              <a:solidFill>
                <a:schemeClr val="tx2">
                  <a:lumMod val="75000"/>
                </a:schemeClr>
              </a:solidFill>
              <a:tailEnd type="triangle"/>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cxnSp>
        <p:grpSp>
          <p:nvGrpSpPr>
            <p:cNvPr id="4" name="Group 3">
              <a:extLst>
                <a:ext uri="{FF2B5EF4-FFF2-40B4-BE49-F238E27FC236}">
                  <a16:creationId xmlns:a16="http://schemas.microsoft.com/office/drawing/2014/main" id="{9834073B-42D0-D2E4-599A-1CC7C2031D9E}"/>
                </a:ext>
              </a:extLst>
            </p:cNvPr>
            <p:cNvGrpSpPr/>
            <p:nvPr/>
          </p:nvGrpSpPr>
          <p:grpSpPr>
            <a:xfrm>
              <a:off x="5513604" y="4791637"/>
              <a:ext cx="1320583" cy="648086"/>
              <a:chOff x="3609216" y="3996066"/>
              <a:chExt cx="1322771" cy="1229711"/>
            </a:xfrm>
          </p:grpSpPr>
          <p:sp>
            <p:nvSpPr>
              <p:cNvPr id="2" name="Rectangle 1">
                <a:extLst>
                  <a:ext uri="{FF2B5EF4-FFF2-40B4-BE49-F238E27FC236}">
                    <a16:creationId xmlns:a16="http://schemas.microsoft.com/office/drawing/2014/main" id="{8070FCE4-4E3D-15A7-54B5-77843C9D60F0}"/>
                  </a:ext>
                </a:extLst>
              </p:cNvPr>
              <p:cNvSpPr/>
              <p:nvPr/>
            </p:nvSpPr>
            <p:spPr bwMode="auto">
              <a:xfrm>
                <a:off x="3609216" y="3996066"/>
                <a:ext cx="1322771" cy="1229711"/>
              </a:xfrm>
              <a:prstGeom prst="rect">
                <a:avLst/>
              </a:prstGeom>
              <a:solidFill>
                <a:schemeClr val="bg1"/>
              </a:solidFill>
              <a:ln w="28575">
                <a:solidFill>
                  <a:schemeClr val="tx2">
                    <a:lumMod val="75000"/>
                  </a:schemeClr>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600" b="0" i="0" u="none" strike="noStrike" cap="none" normalizeH="0" baseline="0">
                  <a:ln>
                    <a:noFill/>
                  </a:ln>
                  <a:solidFill>
                    <a:schemeClr val="tx2"/>
                  </a:solidFill>
                  <a:effectLst/>
                  <a:latin typeface="Arial" charset="0"/>
                  <a:ea typeface="ＭＳ Ｐゴシック" charset="0"/>
                </a:endParaRPr>
              </a:p>
            </p:txBody>
          </p:sp>
          <p:sp>
            <p:nvSpPr>
              <p:cNvPr id="3" name="TextBox 2">
                <a:extLst>
                  <a:ext uri="{FF2B5EF4-FFF2-40B4-BE49-F238E27FC236}">
                    <a16:creationId xmlns:a16="http://schemas.microsoft.com/office/drawing/2014/main" id="{4D22DCEF-5AD9-289A-2F7C-0998D061F1DF}"/>
                  </a:ext>
                </a:extLst>
              </p:cNvPr>
              <p:cNvSpPr txBox="1"/>
              <p:nvPr/>
            </p:nvSpPr>
            <p:spPr>
              <a:xfrm>
                <a:off x="3649172" y="4010756"/>
                <a:ext cx="1242857" cy="1138781"/>
              </a:xfrm>
              <a:prstGeom prst="rect">
                <a:avLst/>
              </a:prstGeom>
              <a:noFill/>
            </p:spPr>
            <p:txBody>
              <a:bodyPr wrap="square" rtlCol="0">
                <a:spAutoFit/>
              </a:bodyPr>
              <a:lstStyle/>
              <a:p>
                <a:pPr algn="ctr"/>
                <a:r>
                  <a:rPr lang="en-IE" sz="1100" dirty="0">
                    <a:solidFill>
                      <a:schemeClr val="tx1"/>
                    </a:solidFill>
                  </a:rPr>
                  <a:t>Calculation of Capacity Payments </a:t>
                </a:r>
              </a:p>
            </p:txBody>
          </p:sp>
        </p:grpSp>
        <p:grpSp>
          <p:nvGrpSpPr>
            <p:cNvPr id="10" name="Group 9">
              <a:extLst>
                <a:ext uri="{FF2B5EF4-FFF2-40B4-BE49-F238E27FC236}">
                  <a16:creationId xmlns:a16="http://schemas.microsoft.com/office/drawing/2014/main" id="{E87B36C3-53A1-6E3B-F1A0-26AE25149B72}"/>
                </a:ext>
              </a:extLst>
            </p:cNvPr>
            <p:cNvGrpSpPr/>
            <p:nvPr/>
          </p:nvGrpSpPr>
          <p:grpSpPr>
            <a:xfrm>
              <a:off x="995739" y="4791638"/>
              <a:ext cx="1261489" cy="648086"/>
              <a:chOff x="3670498" y="3996066"/>
              <a:chExt cx="1261489" cy="1015593"/>
            </a:xfrm>
          </p:grpSpPr>
          <p:sp>
            <p:nvSpPr>
              <p:cNvPr id="11" name="Rectangle 10">
                <a:extLst>
                  <a:ext uri="{FF2B5EF4-FFF2-40B4-BE49-F238E27FC236}">
                    <a16:creationId xmlns:a16="http://schemas.microsoft.com/office/drawing/2014/main" id="{5B6CF86B-F16F-D1B8-FB6F-6A949EDF16FE}"/>
                  </a:ext>
                </a:extLst>
              </p:cNvPr>
              <p:cNvSpPr/>
              <p:nvPr/>
            </p:nvSpPr>
            <p:spPr bwMode="auto">
              <a:xfrm>
                <a:off x="3689130" y="3996066"/>
                <a:ext cx="1242857" cy="1015593"/>
              </a:xfrm>
              <a:prstGeom prst="rect">
                <a:avLst/>
              </a:prstGeom>
              <a:solidFill>
                <a:schemeClr val="bg1"/>
              </a:solidFill>
              <a:ln w="28575">
                <a:solidFill>
                  <a:schemeClr val="tx2">
                    <a:lumMod val="75000"/>
                  </a:schemeClr>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200" b="0" i="0" u="none" strike="noStrike" cap="none" normalizeH="0" baseline="0">
                  <a:ln>
                    <a:noFill/>
                  </a:ln>
                  <a:solidFill>
                    <a:schemeClr val="tx2"/>
                  </a:solidFill>
                  <a:effectLst/>
                  <a:latin typeface="Arial" charset="0"/>
                  <a:ea typeface="ＭＳ Ｐゴシック" charset="0"/>
                </a:endParaRPr>
              </a:p>
            </p:txBody>
          </p:sp>
          <p:sp>
            <p:nvSpPr>
              <p:cNvPr id="12" name="TextBox 11">
                <a:extLst>
                  <a:ext uri="{FF2B5EF4-FFF2-40B4-BE49-F238E27FC236}">
                    <a16:creationId xmlns:a16="http://schemas.microsoft.com/office/drawing/2014/main" id="{8D1B4CEE-93E5-DDE1-4246-375DF83B8A36}"/>
                  </a:ext>
                </a:extLst>
              </p:cNvPr>
              <p:cNvSpPr txBox="1"/>
              <p:nvPr/>
            </p:nvSpPr>
            <p:spPr>
              <a:xfrm>
                <a:off x="3670498" y="4298881"/>
                <a:ext cx="1242857" cy="409960"/>
              </a:xfrm>
              <a:prstGeom prst="rect">
                <a:avLst/>
              </a:prstGeom>
              <a:noFill/>
            </p:spPr>
            <p:txBody>
              <a:bodyPr wrap="square" rtlCol="0">
                <a:spAutoFit/>
              </a:bodyPr>
              <a:lstStyle/>
              <a:p>
                <a:pPr algn="ctr"/>
                <a:r>
                  <a:rPr lang="en-IE" sz="1100" dirty="0">
                    <a:solidFill>
                      <a:schemeClr val="tx1"/>
                    </a:solidFill>
                  </a:rPr>
                  <a:t>Capacity Results </a:t>
                </a:r>
              </a:p>
            </p:txBody>
          </p:sp>
        </p:grpSp>
        <p:sp>
          <p:nvSpPr>
            <p:cNvPr id="14" name="TextBox 13">
              <a:extLst>
                <a:ext uri="{FF2B5EF4-FFF2-40B4-BE49-F238E27FC236}">
                  <a16:creationId xmlns:a16="http://schemas.microsoft.com/office/drawing/2014/main" id="{D19AD06D-4A4B-666D-12F9-D27725122287}"/>
                </a:ext>
              </a:extLst>
            </p:cNvPr>
            <p:cNvSpPr txBox="1"/>
            <p:nvPr/>
          </p:nvSpPr>
          <p:spPr>
            <a:xfrm>
              <a:off x="1189088" y="5466094"/>
              <a:ext cx="1115183" cy="276999"/>
            </a:xfrm>
            <a:prstGeom prst="rect">
              <a:avLst/>
            </a:prstGeom>
            <a:noFill/>
          </p:spPr>
          <p:txBody>
            <a:bodyPr wrap="square" rtlCol="0">
              <a:spAutoFit/>
            </a:bodyPr>
            <a:lstStyle/>
            <a:p>
              <a:r>
                <a:rPr lang="en-IE" sz="1200" dirty="0"/>
                <a:t>T-4 Years</a:t>
              </a:r>
            </a:p>
          </p:txBody>
        </p:sp>
        <p:sp>
          <p:nvSpPr>
            <p:cNvPr id="17" name="TextBox 16">
              <a:extLst>
                <a:ext uri="{FF2B5EF4-FFF2-40B4-BE49-F238E27FC236}">
                  <a16:creationId xmlns:a16="http://schemas.microsoft.com/office/drawing/2014/main" id="{E93F59EC-8670-77A4-B236-FF8A9185178B}"/>
                </a:ext>
              </a:extLst>
            </p:cNvPr>
            <p:cNvSpPr txBox="1"/>
            <p:nvPr/>
          </p:nvSpPr>
          <p:spPr>
            <a:xfrm>
              <a:off x="3579848" y="5494283"/>
              <a:ext cx="1115183" cy="276999"/>
            </a:xfrm>
            <a:prstGeom prst="rect">
              <a:avLst/>
            </a:prstGeom>
            <a:noFill/>
          </p:spPr>
          <p:txBody>
            <a:bodyPr wrap="square" rtlCol="0">
              <a:spAutoFit/>
            </a:bodyPr>
            <a:lstStyle/>
            <a:p>
              <a:r>
                <a:rPr lang="en-IE" sz="1200" dirty="0"/>
                <a:t>Present</a:t>
              </a:r>
            </a:p>
          </p:txBody>
        </p:sp>
        <p:sp>
          <p:nvSpPr>
            <p:cNvPr id="18" name="TextBox 17">
              <a:extLst>
                <a:ext uri="{FF2B5EF4-FFF2-40B4-BE49-F238E27FC236}">
                  <a16:creationId xmlns:a16="http://schemas.microsoft.com/office/drawing/2014/main" id="{ABCE8426-F7A0-A14C-73DB-E3335415740B}"/>
                </a:ext>
              </a:extLst>
            </p:cNvPr>
            <p:cNvSpPr txBox="1"/>
            <p:nvPr/>
          </p:nvSpPr>
          <p:spPr>
            <a:xfrm>
              <a:off x="5274517" y="5463244"/>
              <a:ext cx="1798753" cy="276999"/>
            </a:xfrm>
            <a:prstGeom prst="rect">
              <a:avLst/>
            </a:prstGeom>
            <a:noFill/>
          </p:spPr>
          <p:txBody>
            <a:bodyPr wrap="square" rtlCol="0">
              <a:spAutoFit/>
            </a:bodyPr>
            <a:lstStyle/>
            <a:p>
              <a:r>
                <a:rPr lang="en-IE" sz="1200" dirty="0"/>
                <a:t> Duration of Contract</a:t>
              </a:r>
            </a:p>
          </p:txBody>
        </p:sp>
        <p:sp>
          <p:nvSpPr>
            <p:cNvPr id="19" name="Rectangle 18">
              <a:extLst>
                <a:ext uri="{FF2B5EF4-FFF2-40B4-BE49-F238E27FC236}">
                  <a16:creationId xmlns:a16="http://schemas.microsoft.com/office/drawing/2014/main" id="{9E22B435-5D1E-786C-F944-6E379CCB1CA6}"/>
                </a:ext>
              </a:extLst>
            </p:cNvPr>
            <p:cNvSpPr/>
            <p:nvPr/>
          </p:nvSpPr>
          <p:spPr bwMode="auto">
            <a:xfrm>
              <a:off x="3226657" y="4803575"/>
              <a:ext cx="1320583" cy="648086"/>
            </a:xfrm>
            <a:prstGeom prst="rect">
              <a:avLst/>
            </a:prstGeom>
            <a:solidFill>
              <a:schemeClr val="bg1"/>
            </a:solidFill>
            <a:ln w="28575">
              <a:solidFill>
                <a:schemeClr val="tx2">
                  <a:lumMod val="75000"/>
                </a:schemeClr>
              </a:solidFill>
              <a:prstDash val="sysDash"/>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IE" sz="1100" b="0" i="0" u="none" strike="noStrike" cap="none" normalizeH="0" baseline="0" dirty="0">
                <a:ln>
                  <a:noFill/>
                </a:ln>
                <a:solidFill>
                  <a:schemeClr val="tx1"/>
                </a:solidFill>
                <a:effectLst/>
                <a:latin typeface="Arial" charset="0"/>
                <a:ea typeface="ＭＳ Ｐゴシック" charset="0"/>
              </a:endParaRPr>
            </a:p>
          </p:txBody>
        </p:sp>
        <p:sp>
          <p:nvSpPr>
            <p:cNvPr id="15" name="TextBox 14">
              <a:extLst>
                <a:ext uri="{FF2B5EF4-FFF2-40B4-BE49-F238E27FC236}">
                  <a16:creationId xmlns:a16="http://schemas.microsoft.com/office/drawing/2014/main" id="{515CAD9F-ADB8-65E4-8DD1-2F27C0DF8FC4}"/>
                </a:ext>
              </a:extLst>
            </p:cNvPr>
            <p:cNvSpPr txBox="1"/>
            <p:nvPr/>
          </p:nvSpPr>
          <p:spPr>
            <a:xfrm>
              <a:off x="3248354" y="4839560"/>
              <a:ext cx="1320583" cy="600164"/>
            </a:xfrm>
            <a:prstGeom prst="rect">
              <a:avLst/>
            </a:prstGeom>
            <a:noFill/>
          </p:spPr>
          <p:txBody>
            <a:bodyPr wrap="square" rtlCol="0">
              <a:spAutoFit/>
            </a:bodyPr>
            <a:lstStyle/>
            <a:p>
              <a:pPr algn="ctr"/>
              <a:r>
                <a:rPr lang="en-IE" sz="1100" dirty="0">
                  <a:solidFill>
                    <a:schemeClr val="tx1"/>
                  </a:solidFill>
                </a:rPr>
                <a:t>Proposed</a:t>
              </a:r>
            </a:p>
            <a:p>
              <a:pPr algn="ctr"/>
              <a:r>
                <a:rPr lang="en-IE" sz="1100" dirty="0">
                  <a:solidFill>
                    <a:schemeClr val="tx1"/>
                  </a:solidFill>
                </a:rPr>
                <a:t>Inflation Adjustment</a:t>
              </a:r>
            </a:p>
          </p:txBody>
        </p:sp>
      </p:grpSp>
    </p:spTree>
    <p:custDataLst>
      <p:tags r:id="rId1"/>
    </p:custDataLst>
    <p:extLst>
      <p:ext uri="{BB962C8B-B14F-4D97-AF65-F5344CB8AC3E}">
        <p14:creationId xmlns:p14="http://schemas.microsoft.com/office/powerpoint/2010/main" val="3946985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Upwards only, or bi-directional?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7</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Mods Committee members queried whether it is appropriate for the inflation amendment to apply in one direction only, or whether it should also account for deflation?</a:t>
            </a:r>
          </a:p>
        </p:txBody>
      </p:sp>
      <p:sp>
        <p:nvSpPr>
          <p:cNvPr id="8" name="Content Placeholder 2">
            <a:extLst>
              <a:ext uri="{FF2B5EF4-FFF2-40B4-BE49-F238E27FC236}">
                <a16:creationId xmlns:a16="http://schemas.microsoft.com/office/drawing/2014/main" id="{4FD1E4F0-28FD-94E3-4852-D1961902C19A}"/>
              </a:ext>
            </a:extLst>
          </p:cNvPr>
          <p:cNvSpPr txBox="1">
            <a:spLocks/>
          </p:cNvSpPr>
          <p:nvPr/>
        </p:nvSpPr>
        <p:spPr bwMode="auto">
          <a:xfrm>
            <a:off x="276600" y="2014151"/>
            <a:ext cx="8381643" cy="1532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The modification has been proposed to address the risk of New Capacity not being delivered. We believe that this risk is driven primarily by inflation (rather than deflation) which was why the original proposal was upwards only. </a:t>
            </a:r>
          </a:p>
          <a:p>
            <a:pPr marL="0" indent="0">
              <a:buNone/>
            </a:pPr>
            <a:r>
              <a:rPr lang="en-IE" sz="1400" kern="0" dirty="0">
                <a:solidFill>
                  <a:schemeClr val="tx1"/>
                </a:solidFill>
              </a:rPr>
              <a:t>However, we recognise the merit in having bi-directional movements. As such we believe that the equation applied to the mod can be amended as follows: </a:t>
            </a:r>
          </a:p>
          <a:p>
            <a:pPr marL="0" indent="0">
              <a:buNone/>
            </a:pPr>
            <a:endParaRPr lang="en-IE" sz="1400" kern="0" dirty="0">
              <a:solidFill>
                <a:schemeClr val="tx1"/>
              </a:solidFill>
            </a:endParaRP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9F86269-0672-F198-F4A9-6EEE25434EB1}"/>
                  </a:ext>
                </a:extLst>
              </p:cNvPr>
              <p:cNvSpPr txBox="1"/>
              <p:nvPr/>
            </p:nvSpPr>
            <p:spPr>
              <a:xfrm>
                <a:off x="450850" y="3436227"/>
                <a:ext cx="7885946" cy="781752"/>
              </a:xfrm>
              <a:prstGeom prst="rect">
                <a:avLst/>
              </a:prstGeom>
              <a:noFill/>
              <a:ln>
                <a:solidFill>
                  <a:srgbClr val="FF0000"/>
                </a:solidFill>
              </a:ln>
            </p:spPr>
            <p:txBody>
              <a:bodyPr wrap="square">
                <a:spAutoFit/>
              </a:bodyPr>
              <a:lstStyle/>
              <a:p>
                <a:pPr hangingPunct="0"/>
                <a:r>
                  <a:rPr lang="en-IE"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F.17.1.2	The inflation modifier INFMOD, will be defined as:</a:t>
                </a:r>
                <a:endParaRPr lang="en-IE" sz="1200" dirty="0">
                  <a:solidFill>
                    <a:schemeClr val="tx1"/>
                  </a:solidFill>
                  <a:effectLst/>
                  <a:latin typeface="Times New Roman" panose="02020603050405020304" pitchFamily="18" charset="0"/>
                  <a:ea typeface="Times New Roman" panose="02020603050405020304" pitchFamily="18" charset="0"/>
                </a:endParaRPr>
              </a:p>
              <a:p>
                <a:pPr hangingPunct="0"/>
                <a:r>
                  <a:rPr lang="en-IE" sz="12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IE" sz="1200" dirty="0">
                  <a:solidFill>
                    <a:schemeClr val="tx1"/>
                  </a:solidFill>
                  <a:effectLst/>
                  <a:latin typeface="Times New Roman" panose="02020603050405020304" pitchFamily="18" charset="0"/>
                  <a:ea typeface="Times New Roman" panose="02020603050405020304" pitchFamily="18" charset="0"/>
                </a:endParaRPr>
              </a:p>
              <a:p>
                <a:pPr marL="629920" indent="-540385" algn="just">
                  <a:spcBef>
                    <a:spcPts val="600"/>
                  </a:spcBef>
                  <a:spcAft>
                    <a:spcPts val="600"/>
                  </a:spcAft>
                  <a:tabLst>
                    <a:tab pos="540385" algn="l"/>
                  </a:tabLst>
                </a:pPr>
                <a14:m>
                  <m:oMathPara xmlns:m="http://schemas.openxmlformats.org/officeDocument/2006/math">
                    <m:oMathParaPr>
                      <m:jc m:val="centerGroup"/>
                    </m:oMathParaPr>
                    <m:oMath xmlns:m="http://schemas.openxmlformats.org/officeDocument/2006/math">
                      <m:r>
                        <a:rPr lang="en-IE" sz="1400" i="1">
                          <a:solidFill>
                            <a:schemeClr val="tx1"/>
                          </a:solidFill>
                          <a:effectLst/>
                          <a:latin typeface="Cambria Math" panose="02040503050406030204" pitchFamily="18" charset="0"/>
                          <a:ea typeface="Calibri" panose="020F0502020204030204" pitchFamily="34" charset="0"/>
                        </a:rPr>
                        <m:t>𝐼𝑁𝐹𝑀𝑂𝐷</m:t>
                      </m:r>
                      <m:r>
                        <a:rPr lang="en-IE" sz="1400" i="1">
                          <a:solidFill>
                            <a:schemeClr val="tx1"/>
                          </a:solidFill>
                          <a:effectLst/>
                          <a:latin typeface="Cambria Math" panose="02040503050406030204" pitchFamily="18" charset="0"/>
                          <a:ea typeface="Calibri" panose="020F0502020204030204" pitchFamily="34" charset="0"/>
                        </a:rPr>
                        <m:t>=(1+</m:t>
                      </m:r>
                      <m:r>
                        <m:rPr>
                          <m:sty m:val="p"/>
                        </m:rPr>
                        <a:rPr lang="en-IE" sz="1400" b="0" i="0" smtClean="0">
                          <a:solidFill>
                            <a:schemeClr val="tx1"/>
                          </a:solidFill>
                          <a:effectLst/>
                          <a:latin typeface="Cambria Math" panose="02040503050406030204" pitchFamily="18" charset="0"/>
                          <a:ea typeface="Calibri" panose="020F0502020204030204" pitchFamily="34" charset="0"/>
                        </a:rPr>
                        <m:t>max</m:t>
                      </m:r>
                      <m:r>
                        <a:rPr lang="en-IE" sz="1400" b="0" i="1" smtClean="0">
                          <a:solidFill>
                            <a:schemeClr val="tx1"/>
                          </a:solidFill>
                          <a:effectLst/>
                          <a:latin typeface="Cambria Math" panose="02040503050406030204" pitchFamily="18" charset="0"/>
                          <a:ea typeface="Calibri" panose="020F0502020204030204" pitchFamily="34" charset="0"/>
                        </a:rPr>
                        <m:t>⁡</m:t>
                      </m:r>
                      <m:r>
                        <a:rPr lang="en-IE" sz="1400" i="1">
                          <a:solidFill>
                            <a:schemeClr val="tx1"/>
                          </a:solidFill>
                          <a:effectLst/>
                          <a:latin typeface="Cambria Math" panose="02040503050406030204" pitchFamily="18" charset="0"/>
                          <a:ea typeface="Calibri" panose="020F0502020204030204" pitchFamily="34" charset="0"/>
                        </a:rPr>
                        <m:t> </m:t>
                      </m:r>
                      <m:sSup>
                        <m:sSupPr>
                          <m:ctrlPr>
                            <a:rPr lang="en-IE" sz="1400" i="1">
                              <a:solidFill>
                                <a:schemeClr val="tx1"/>
                              </a:solidFill>
                              <a:effectLst/>
                              <a:latin typeface="Cambria Math" panose="02040503050406030204" pitchFamily="18" charset="0"/>
                              <a:ea typeface="Calibri" panose="020F0502020204030204" pitchFamily="34" charset="0"/>
                            </a:rPr>
                          </m:ctrlPr>
                        </m:sSupPr>
                        <m:e>
                          <m:d>
                            <m:dPr>
                              <m:ctrlPr>
                                <a:rPr lang="en-IE" sz="1400" i="1" smtClean="0">
                                  <a:solidFill>
                                    <a:schemeClr val="tx1"/>
                                  </a:solidFill>
                                  <a:effectLst/>
                                  <a:latin typeface="Cambria Math" panose="02040503050406030204" pitchFamily="18" charset="0"/>
                                </a:rPr>
                              </m:ctrlPr>
                            </m:dPr>
                            <m:e>
                              <m:d>
                                <m:dPr>
                                  <m:ctrlPr>
                                    <a:rPr lang="en-IE" sz="1400" i="1">
                                      <a:solidFill>
                                        <a:schemeClr val="tx1"/>
                                      </a:solidFill>
                                      <a:latin typeface="Cambria Math" panose="02040503050406030204" pitchFamily="18" charset="0"/>
                                      <a:ea typeface="Calibri" panose="020F0502020204030204" pitchFamily="34" charset="0"/>
                                    </a:rPr>
                                  </m:ctrlPr>
                                </m:dPr>
                                <m:e>
                                  <m:r>
                                    <a:rPr lang="en-IE" sz="1400" i="1">
                                      <a:solidFill>
                                        <a:schemeClr val="tx1"/>
                                      </a:solidFill>
                                      <a:latin typeface="Cambria Math" panose="02040503050406030204" pitchFamily="18" charset="0"/>
                                      <a:ea typeface="Calibri" panose="020F0502020204030204" pitchFamily="34" charset="0"/>
                                    </a:rPr>
                                    <m:t>𝐶𝐼𝑁𝐹</m:t>
                                  </m:r>
                                  <m:r>
                                    <a:rPr lang="en-IE" sz="1400" i="1">
                                      <a:solidFill>
                                        <a:schemeClr val="tx1"/>
                                      </a:solidFill>
                                      <a:latin typeface="Cambria Math" panose="02040503050406030204" pitchFamily="18" charset="0"/>
                                      <a:ea typeface="Calibri" panose="020F0502020204030204" pitchFamily="34" charset="0"/>
                                    </a:rPr>
                                    <m:t>−0.02</m:t>
                                  </m:r>
                                </m:e>
                              </m:d>
                              <m:r>
                                <a:rPr lang="en-IE" sz="1400" b="0" i="1" smtClean="0">
                                  <a:solidFill>
                                    <a:schemeClr val="tx1"/>
                                  </a:solidFill>
                                  <a:latin typeface="Cambria Math" panose="02040503050406030204" pitchFamily="18" charset="0"/>
                                  <a:ea typeface="Calibri" panose="020F0502020204030204" pitchFamily="34" charset="0"/>
                                </a:rPr>
                                <m:t>,0</m:t>
                              </m:r>
                            </m:e>
                          </m:d>
                          <m:r>
                            <a:rPr lang="en-IE" sz="1400" i="1">
                              <a:solidFill>
                                <a:schemeClr val="tx1"/>
                              </a:solidFill>
                              <a:effectLst/>
                              <a:latin typeface="Cambria Math" panose="02040503050406030204" pitchFamily="18" charset="0"/>
                              <a:ea typeface="Calibri" panose="020F0502020204030204" pitchFamily="34" charset="0"/>
                            </a:rPr>
                            <m:t>)</m:t>
                          </m:r>
                        </m:e>
                        <m:sup>
                          <m:r>
                            <a:rPr lang="en-IE" sz="1400" i="1">
                              <a:solidFill>
                                <a:schemeClr val="tx1"/>
                              </a:solidFill>
                              <a:effectLst/>
                              <a:latin typeface="Cambria Math" panose="02040503050406030204" pitchFamily="18" charset="0"/>
                              <a:ea typeface="Calibri" panose="020F0502020204030204" pitchFamily="34" charset="0"/>
                            </a:rPr>
                            <m:t>𝐶𝑃𝐸𝑅𝐼𝑂𝐷</m:t>
                          </m:r>
                        </m:sup>
                      </m:sSup>
                    </m:oMath>
                  </m:oMathPara>
                </a14:m>
                <a:endParaRPr lang="en-IE" dirty="0">
                  <a:solidFill>
                    <a:schemeClr val="tx1"/>
                  </a:solidFill>
                  <a:effectLst/>
                  <a:latin typeface="Arial" panose="020B0604020202020204" pitchFamily="34" charset="0"/>
                  <a:ea typeface="Calibri" panose="020F0502020204030204" pitchFamily="34" charset="0"/>
                </a:endParaRPr>
              </a:p>
            </p:txBody>
          </p:sp>
        </mc:Choice>
        <mc:Fallback xmlns="">
          <p:sp>
            <p:nvSpPr>
              <p:cNvPr id="10" name="TextBox 9">
                <a:extLst>
                  <a:ext uri="{FF2B5EF4-FFF2-40B4-BE49-F238E27FC236}">
                    <a16:creationId xmlns:a16="http://schemas.microsoft.com/office/drawing/2014/main" id="{19F86269-0672-F198-F4A9-6EEE25434EB1}"/>
                  </a:ext>
                </a:extLst>
              </p:cNvPr>
              <p:cNvSpPr txBox="1">
                <a:spLocks noRot="1" noChangeAspect="1" noMove="1" noResize="1" noEditPoints="1" noAdjustHandles="1" noChangeArrowheads="1" noChangeShapeType="1" noTextEdit="1"/>
              </p:cNvSpPr>
              <p:nvPr/>
            </p:nvSpPr>
            <p:spPr>
              <a:xfrm>
                <a:off x="450850" y="3436227"/>
                <a:ext cx="7885946" cy="781752"/>
              </a:xfrm>
              <a:prstGeom prst="rect">
                <a:avLst/>
              </a:prstGeom>
              <a:blipFill>
                <a:blip r:embed="rId4"/>
                <a:stretch>
                  <a:fillRect/>
                </a:stretch>
              </a:blipFill>
              <a:ln>
                <a:solidFill>
                  <a:srgbClr val="FF0000"/>
                </a:solidFill>
              </a:ln>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279A1B71-86E8-1616-BDBD-954CF74D06BA}"/>
                  </a:ext>
                </a:extLst>
              </p:cNvPr>
              <p:cNvSpPr txBox="1"/>
              <p:nvPr/>
            </p:nvSpPr>
            <p:spPr>
              <a:xfrm>
                <a:off x="450850" y="4949517"/>
                <a:ext cx="7885946" cy="816249"/>
              </a:xfrm>
              <a:prstGeom prst="rect">
                <a:avLst/>
              </a:prstGeom>
              <a:noFill/>
              <a:ln>
                <a:solidFill>
                  <a:srgbClr val="FF0000"/>
                </a:solidFill>
              </a:ln>
            </p:spPr>
            <p:txBody>
              <a:bodyPr wrap="square">
                <a:spAutoFit/>
              </a:bodyPr>
              <a:lstStyle/>
              <a:p>
                <a:pPr hangingPunct="0"/>
                <a:r>
                  <a:rPr lang="en-IE"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F.17.1.2	The inflation modifier INFMOD, will be defined as:</a:t>
                </a:r>
                <a:endParaRPr lang="en-IE" sz="1400" dirty="0">
                  <a:solidFill>
                    <a:schemeClr val="tx1"/>
                  </a:solidFill>
                  <a:effectLst/>
                  <a:latin typeface="Times New Roman" panose="02020603050405020304" pitchFamily="18" charset="0"/>
                  <a:ea typeface="Times New Roman" panose="02020603050405020304" pitchFamily="18" charset="0"/>
                </a:endParaRPr>
              </a:p>
              <a:p>
                <a:pPr hangingPunct="0"/>
                <a:r>
                  <a:rPr lang="en-IE"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IE" sz="1400" dirty="0">
                  <a:solidFill>
                    <a:schemeClr val="tx1"/>
                  </a:solidFill>
                  <a:effectLst/>
                  <a:latin typeface="Times New Roman" panose="02020603050405020304" pitchFamily="18" charset="0"/>
                  <a:ea typeface="Times New Roman" panose="02020603050405020304" pitchFamily="18" charset="0"/>
                </a:endParaRPr>
              </a:p>
              <a:p>
                <a:pPr marL="629920" indent="-540385" algn="just">
                  <a:spcBef>
                    <a:spcPts val="600"/>
                  </a:spcBef>
                  <a:spcAft>
                    <a:spcPts val="600"/>
                  </a:spcAft>
                  <a:tabLst>
                    <a:tab pos="540385" algn="l"/>
                  </a:tabLst>
                </a:pPr>
                <a14:m>
                  <m:oMathPara xmlns:m="http://schemas.openxmlformats.org/officeDocument/2006/math">
                    <m:oMathParaPr>
                      <m:jc m:val="centerGroup"/>
                    </m:oMathParaPr>
                    <m:oMath xmlns:m="http://schemas.openxmlformats.org/officeDocument/2006/math">
                      <m:r>
                        <a:rPr lang="en-IE" sz="1400" i="1">
                          <a:solidFill>
                            <a:schemeClr val="tx1"/>
                          </a:solidFill>
                          <a:effectLst/>
                          <a:latin typeface="Cambria Math" panose="02040503050406030204" pitchFamily="18" charset="0"/>
                          <a:ea typeface="Calibri" panose="020F0502020204030204" pitchFamily="34" charset="0"/>
                        </a:rPr>
                        <m:t>𝐼𝑁𝐹𝑀𝑂𝐷</m:t>
                      </m:r>
                      <m:r>
                        <a:rPr lang="en-IE" sz="1400" i="1">
                          <a:solidFill>
                            <a:schemeClr val="tx1"/>
                          </a:solidFill>
                          <a:effectLst/>
                          <a:latin typeface="Cambria Math" panose="02040503050406030204" pitchFamily="18" charset="0"/>
                          <a:ea typeface="Calibri" panose="020F0502020204030204" pitchFamily="34" charset="0"/>
                        </a:rPr>
                        <m:t>=(1+</m:t>
                      </m:r>
                      <m:sSup>
                        <m:sSupPr>
                          <m:ctrlPr>
                            <a:rPr lang="en-IE" sz="1400" i="1">
                              <a:solidFill>
                                <a:schemeClr val="tx1"/>
                              </a:solidFill>
                              <a:effectLst/>
                              <a:latin typeface="Cambria Math" panose="02040503050406030204" pitchFamily="18" charset="0"/>
                              <a:ea typeface="Calibri" panose="020F0502020204030204" pitchFamily="34" charset="0"/>
                            </a:rPr>
                          </m:ctrlPr>
                        </m:sSupPr>
                        <m:e>
                          <m:r>
                            <a:rPr lang="en-IE" sz="1400" b="0" i="1" smtClean="0">
                              <a:solidFill>
                                <a:schemeClr val="tx1"/>
                              </a:solidFill>
                              <a:effectLst/>
                              <a:latin typeface="Cambria Math" panose="02040503050406030204" pitchFamily="18" charset="0"/>
                              <a:ea typeface="Calibri" panose="020F0502020204030204" pitchFamily="34" charset="0"/>
                            </a:rPr>
                            <m:t>(</m:t>
                          </m:r>
                          <m:r>
                            <a:rPr lang="en-IE" sz="1400" b="0" i="1" smtClean="0">
                              <a:solidFill>
                                <a:schemeClr val="tx1"/>
                              </a:solidFill>
                              <a:effectLst/>
                              <a:latin typeface="Cambria Math" panose="02040503050406030204" pitchFamily="18" charset="0"/>
                              <a:ea typeface="Calibri" panose="020F0502020204030204" pitchFamily="34" charset="0"/>
                            </a:rPr>
                            <m:t>𝐶𝐼𝑁𝐹</m:t>
                          </m:r>
                          <m:r>
                            <a:rPr lang="en-IE" sz="1400" b="0" i="1" smtClean="0">
                              <a:solidFill>
                                <a:schemeClr val="tx1"/>
                              </a:solidFill>
                              <a:effectLst/>
                              <a:latin typeface="Cambria Math" panose="02040503050406030204" pitchFamily="18" charset="0"/>
                              <a:ea typeface="Calibri" panose="020F0502020204030204" pitchFamily="34" charset="0"/>
                            </a:rPr>
                            <m:t>−0.02)</m:t>
                          </m:r>
                        </m:e>
                        <m:sup>
                          <m:r>
                            <a:rPr lang="en-IE" sz="1400" i="1">
                              <a:solidFill>
                                <a:schemeClr val="tx1"/>
                              </a:solidFill>
                              <a:effectLst/>
                              <a:latin typeface="Cambria Math" panose="02040503050406030204" pitchFamily="18" charset="0"/>
                              <a:ea typeface="Calibri" panose="020F0502020204030204" pitchFamily="34" charset="0"/>
                            </a:rPr>
                            <m:t>𝐶𝑃𝐸𝑅𝐼𝑂𝐷</m:t>
                          </m:r>
                        </m:sup>
                      </m:sSup>
                    </m:oMath>
                  </m:oMathPara>
                </a14:m>
                <a:endParaRPr lang="en-IE" sz="1800" dirty="0">
                  <a:solidFill>
                    <a:schemeClr val="tx1"/>
                  </a:solidFill>
                  <a:effectLst/>
                  <a:latin typeface="Arial" panose="020B0604020202020204" pitchFamily="34" charset="0"/>
                  <a:ea typeface="Calibri" panose="020F0502020204030204" pitchFamily="34" charset="0"/>
                </a:endParaRPr>
              </a:p>
            </p:txBody>
          </p:sp>
        </mc:Choice>
        <mc:Fallback xmlns="">
          <p:sp>
            <p:nvSpPr>
              <p:cNvPr id="11" name="TextBox 10">
                <a:extLst>
                  <a:ext uri="{FF2B5EF4-FFF2-40B4-BE49-F238E27FC236}">
                    <a16:creationId xmlns:a16="http://schemas.microsoft.com/office/drawing/2014/main" id="{279A1B71-86E8-1616-BDBD-954CF74D06BA}"/>
                  </a:ext>
                </a:extLst>
              </p:cNvPr>
              <p:cNvSpPr txBox="1">
                <a:spLocks noRot="1" noChangeAspect="1" noMove="1" noResize="1" noEditPoints="1" noAdjustHandles="1" noChangeArrowheads="1" noChangeShapeType="1" noTextEdit="1"/>
              </p:cNvSpPr>
              <p:nvPr/>
            </p:nvSpPr>
            <p:spPr>
              <a:xfrm>
                <a:off x="450850" y="4949517"/>
                <a:ext cx="7885946" cy="816249"/>
              </a:xfrm>
              <a:prstGeom prst="rect">
                <a:avLst/>
              </a:prstGeom>
              <a:blipFill>
                <a:blip r:embed="rId5"/>
                <a:stretch>
                  <a:fillRect l="-154" t="-735"/>
                </a:stretch>
              </a:blipFill>
              <a:ln>
                <a:solidFill>
                  <a:srgbClr val="FF0000"/>
                </a:solidFill>
              </a:ln>
            </p:spPr>
            <p:txBody>
              <a:bodyPr/>
              <a:lstStyle/>
              <a:p>
                <a:r>
                  <a:rPr lang="en-IE">
                    <a:noFill/>
                  </a:rPr>
                  <a:t> </a:t>
                </a:r>
              </a:p>
            </p:txBody>
          </p:sp>
        </mc:Fallback>
      </mc:AlternateContent>
      <p:sp>
        <p:nvSpPr>
          <p:cNvPr id="13" name="Content Placeholder 2">
            <a:extLst>
              <a:ext uri="{FF2B5EF4-FFF2-40B4-BE49-F238E27FC236}">
                <a16:creationId xmlns:a16="http://schemas.microsoft.com/office/drawing/2014/main" id="{720ECCAF-6B56-591C-207E-67A901191920}"/>
              </a:ext>
            </a:extLst>
          </p:cNvPr>
          <p:cNvSpPr txBox="1">
            <a:spLocks/>
          </p:cNvSpPr>
          <p:nvPr/>
        </p:nvSpPr>
        <p:spPr bwMode="auto">
          <a:xfrm>
            <a:off x="290876" y="4377842"/>
            <a:ext cx="8381643" cy="322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Will be amended to: </a:t>
            </a:r>
          </a:p>
        </p:txBody>
      </p:sp>
    </p:spTree>
    <p:custDataLst>
      <p:tags r:id="rId1"/>
    </p:custDataLst>
    <p:extLst>
      <p:ext uri="{BB962C8B-B14F-4D97-AF65-F5344CB8AC3E}">
        <p14:creationId xmlns:p14="http://schemas.microsoft.com/office/powerpoint/2010/main" val="669819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Operational Costs</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8</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One participant suggested following the Mods Committee Meeting that the formula be amended to allow recovery of indexation of operating costs throughout the lifetime of the project. </a:t>
            </a:r>
          </a:p>
        </p:txBody>
      </p:sp>
      <p:sp>
        <p:nvSpPr>
          <p:cNvPr id="8" name="Content Placeholder 2">
            <a:extLst>
              <a:ext uri="{FF2B5EF4-FFF2-40B4-BE49-F238E27FC236}">
                <a16:creationId xmlns:a16="http://schemas.microsoft.com/office/drawing/2014/main" id="{4FD1E4F0-28FD-94E3-4852-D1961902C19A}"/>
              </a:ext>
            </a:extLst>
          </p:cNvPr>
          <p:cNvSpPr txBox="1">
            <a:spLocks/>
          </p:cNvSpPr>
          <p:nvPr/>
        </p:nvSpPr>
        <p:spPr bwMode="auto">
          <a:xfrm>
            <a:off x="276600" y="2014151"/>
            <a:ext cx="8381643" cy="1532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This would require the introduction of a new term to extend the indexation recovery for additional years. </a:t>
            </a:r>
          </a:p>
          <a:p>
            <a:pPr marL="0" indent="0">
              <a:buNone/>
            </a:pPr>
            <a:endParaRPr lang="en-IE" sz="1400" kern="0" dirty="0">
              <a:solidFill>
                <a:schemeClr val="tx1"/>
              </a:solidFill>
            </a:endParaRP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279A1B71-86E8-1616-BDBD-954CF74D06BA}"/>
                  </a:ext>
                </a:extLst>
              </p:cNvPr>
              <p:cNvSpPr txBox="1"/>
              <p:nvPr/>
            </p:nvSpPr>
            <p:spPr>
              <a:xfrm>
                <a:off x="450850" y="2566599"/>
                <a:ext cx="7885946" cy="816249"/>
              </a:xfrm>
              <a:prstGeom prst="rect">
                <a:avLst/>
              </a:prstGeom>
              <a:noFill/>
              <a:ln>
                <a:solidFill>
                  <a:srgbClr val="FF0000"/>
                </a:solidFill>
              </a:ln>
            </p:spPr>
            <p:txBody>
              <a:bodyPr wrap="square">
                <a:spAutoFit/>
              </a:bodyPr>
              <a:lstStyle/>
              <a:p>
                <a:pPr hangingPunct="0"/>
                <a:r>
                  <a:rPr lang="en-IE"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F.17.1.2	The inflation modifier INFMOD, will be defined as:</a:t>
                </a:r>
                <a:endParaRPr lang="en-IE" sz="1400" dirty="0">
                  <a:solidFill>
                    <a:schemeClr val="tx1"/>
                  </a:solidFill>
                  <a:effectLst/>
                  <a:latin typeface="Times New Roman" panose="02020603050405020304" pitchFamily="18" charset="0"/>
                  <a:ea typeface="Times New Roman" panose="02020603050405020304" pitchFamily="18" charset="0"/>
                </a:endParaRPr>
              </a:p>
              <a:p>
                <a:pPr hangingPunct="0"/>
                <a:r>
                  <a:rPr lang="en-IE"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IE" sz="1400" dirty="0">
                  <a:solidFill>
                    <a:schemeClr val="tx1"/>
                  </a:solidFill>
                  <a:effectLst/>
                  <a:latin typeface="Times New Roman" panose="02020603050405020304" pitchFamily="18" charset="0"/>
                  <a:ea typeface="Times New Roman" panose="02020603050405020304" pitchFamily="18" charset="0"/>
                </a:endParaRPr>
              </a:p>
              <a:p>
                <a:pPr marL="629920" indent="-540385" algn="just">
                  <a:spcBef>
                    <a:spcPts val="600"/>
                  </a:spcBef>
                  <a:spcAft>
                    <a:spcPts val="600"/>
                  </a:spcAft>
                  <a:tabLst>
                    <a:tab pos="540385" algn="l"/>
                  </a:tabLst>
                </a:pPr>
                <a14:m>
                  <m:oMathPara xmlns:m="http://schemas.openxmlformats.org/officeDocument/2006/math">
                    <m:oMathParaPr>
                      <m:jc m:val="centerGroup"/>
                    </m:oMathParaPr>
                    <m:oMath xmlns:m="http://schemas.openxmlformats.org/officeDocument/2006/math">
                      <m:r>
                        <a:rPr lang="en-IE" sz="1400" i="1">
                          <a:solidFill>
                            <a:schemeClr val="tx1"/>
                          </a:solidFill>
                          <a:effectLst/>
                          <a:latin typeface="Cambria Math" panose="02040503050406030204" pitchFamily="18" charset="0"/>
                          <a:ea typeface="Calibri" panose="020F0502020204030204" pitchFamily="34" charset="0"/>
                        </a:rPr>
                        <m:t>𝐼𝑁𝐹𝑀𝑂𝐷</m:t>
                      </m:r>
                      <m:r>
                        <a:rPr lang="en-IE" sz="1400" i="1">
                          <a:solidFill>
                            <a:schemeClr val="tx1"/>
                          </a:solidFill>
                          <a:effectLst/>
                          <a:latin typeface="Cambria Math" panose="02040503050406030204" pitchFamily="18" charset="0"/>
                          <a:ea typeface="Calibri" panose="020F0502020204030204" pitchFamily="34" charset="0"/>
                        </a:rPr>
                        <m:t>=(1+</m:t>
                      </m:r>
                      <m:sSup>
                        <m:sSupPr>
                          <m:ctrlPr>
                            <a:rPr lang="en-IE" sz="1400" i="1">
                              <a:solidFill>
                                <a:schemeClr val="tx1"/>
                              </a:solidFill>
                              <a:effectLst/>
                              <a:latin typeface="Cambria Math" panose="02040503050406030204" pitchFamily="18" charset="0"/>
                              <a:ea typeface="Calibri" panose="020F0502020204030204" pitchFamily="34" charset="0"/>
                            </a:rPr>
                          </m:ctrlPr>
                        </m:sSupPr>
                        <m:e>
                          <m:r>
                            <a:rPr lang="en-IE" sz="1400" b="0" i="1" smtClean="0">
                              <a:solidFill>
                                <a:schemeClr val="tx1"/>
                              </a:solidFill>
                              <a:effectLst/>
                              <a:latin typeface="Cambria Math" panose="02040503050406030204" pitchFamily="18" charset="0"/>
                              <a:ea typeface="Calibri" panose="020F0502020204030204" pitchFamily="34" charset="0"/>
                            </a:rPr>
                            <m:t>(</m:t>
                          </m:r>
                          <m:r>
                            <a:rPr lang="en-IE" sz="1400" b="0" i="1" smtClean="0">
                              <a:solidFill>
                                <a:schemeClr val="tx1"/>
                              </a:solidFill>
                              <a:effectLst/>
                              <a:latin typeface="Cambria Math" panose="02040503050406030204" pitchFamily="18" charset="0"/>
                              <a:ea typeface="Calibri" panose="020F0502020204030204" pitchFamily="34" charset="0"/>
                            </a:rPr>
                            <m:t>𝐶𝐼𝑁𝐹</m:t>
                          </m:r>
                          <m:r>
                            <a:rPr lang="en-IE" sz="1400" b="0" i="1" smtClean="0">
                              <a:solidFill>
                                <a:schemeClr val="tx1"/>
                              </a:solidFill>
                              <a:effectLst/>
                              <a:latin typeface="Cambria Math" panose="02040503050406030204" pitchFamily="18" charset="0"/>
                              <a:ea typeface="Calibri" panose="020F0502020204030204" pitchFamily="34" charset="0"/>
                            </a:rPr>
                            <m:t>−0.02)</m:t>
                          </m:r>
                        </m:e>
                        <m:sup>
                          <m:r>
                            <a:rPr lang="en-IE" sz="1400" i="1">
                              <a:solidFill>
                                <a:schemeClr val="tx1"/>
                              </a:solidFill>
                              <a:effectLst/>
                              <a:latin typeface="Cambria Math" panose="02040503050406030204" pitchFamily="18" charset="0"/>
                              <a:ea typeface="Calibri" panose="020F0502020204030204" pitchFamily="34" charset="0"/>
                            </a:rPr>
                            <m:t>𝐶𝑃𝐸𝑅𝐼𝑂𝐷</m:t>
                          </m:r>
                        </m:sup>
                      </m:sSup>
                    </m:oMath>
                  </m:oMathPara>
                </a14:m>
                <a:endParaRPr lang="en-IE" sz="1800" dirty="0">
                  <a:solidFill>
                    <a:schemeClr val="tx1"/>
                  </a:solidFill>
                  <a:effectLst/>
                  <a:latin typeface="Arial" panose="020B0604020202020204" pitchFamily="34" charset="0"/>
                  <a:ea typeface="Calibri" panose="020F0502020204030204" pitchFamily="34" charset="0"/>
                </a:endParaRPr>
              </a:p>
            </p:txBody>
          </p:sp>
        </mc:Choice>
        <mc:Fallback xmlns="">
          <p:sp>
            <p:nvSpPr>
              <p:cNvPr id="11" name="TextBox 10">
                <a:extLst>
                  <a:ext uri="{FF2B5EF4-FFF2-40B4-BE49-F238E27FC236}">
                    <a16:creationId xmlns:a16="http://schemas.microsoft.com/office/drawing/2014/main" id="{279A1B71-86E8-1616-BDBD-954CF74D06BA}"/>
                  </a:ext>
                </a:extLst>
              </p:cNvPr>
              <p:cNvSpPr txBox="1">
                <a:spLocks noRot="1" noChangeAspect="1" noMove="1" noResize="1" noEditPoints="1" noAdjustHandles="1" noChangeArrowheads="1" noChangeShapeType="1" noTextEdit="1"/>
              </p:cNvSpPr>
              <p:nvPr/>
            </p:nvSpPr>
            <p:spPr>
              <a:xfrm>
                <a:off x="450850" y="2566599"/>
                <a:ext cx="7885946" cy="816249"/>
              </a:xfrm>
              <a:prstGeom prst="rect">
                <a:avLst/>
              </a:prstGeom>
              <a:blipFill>
                <a:blip r:embed="rId4"/>
                <a:stretch>
                  <a:fillRect l="-154" t="-735"/>
                </a:stretch>
              </a:blipFill>
              <a:ln>
                <a:solidFill>
                  <a:srgbClr val="FF0000"/>
                </a:solidFill>
              </a:ln>
            </p:spPr>
            <p:txBody>
              <a:bodyPr/>
              <a:lstStyle/>
              <a:p>
                <a:r>
                  <a:rPr lang="en-IE">
                    <a:noFill/>
                  </a:rPr>
                  <a:t> </a:t>
                </a:r>
              </a:p>
            </p:txBody>
          </p:sp>
        </mc:Fallback>
      </mc:AlternateContent>
      <p:sp>
        <p:nvSpPr>
          <p:cNvPr id="13" name="Content Placeholder 2">
            <a:extLst>
              <a:ext uri="{FF2B5EF4-FFF2-40B4-BE49-F238E27FC236}">
                <a16:creationId xmlns:a16="http://schemas.microsoft.com/office/drawing/2014/main" id="{720ECCAF-6B56-591C-207E-67A901191920}"/>
              </a:ext>
            </a:extLst>
          </p:cNvPr>
          <p:cNvSpPr txBox="1">
            <a:spLocks/>
          </p:cNvSpPr>
          <p:nvPr/>
        </p:nvSpPr>
        <p:spPr bwMode="auto">
          <a:xfrm>
            <a:off x="398655" y="5056315"/>
            <a:ext cx="8381643" cy="322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Where OPERIOD (Operational Period) is the length of time in years, between the date when Capacity Payments are calculated, and the date at which a capacity project reached substantial completion. </a:t>
            </a: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7E001FAA-2278-E426-409A-A8935DD35A60}"/>
                  </a:ext>
                </a:extLst>
              </p:cNvPr>
              <p:cNvSpPr txBox="1"/>
              <p:nvPr/>
            </p:nvSpPr>
            <p:spPr>
              <a:xfrm>
                <a:off x="450850" y="4022209"/>
                <a:ext cx="7885946" cy="816249"/>
              </a:xfrm>
              <a:prstGeom prst="rect">
                <a:avLst/>
              </a:prstGeom>
              <a:noFill/>
              <a:ln>
                <a:solidFill>
                  <a:srgbClr val="FF0000"/>
                </a:solidFill>
              </a:ln>
            </p:spPr>
            <p:txBody>
              <a:bodyPr wrap="square">
                <a:spAutoFit/>
              </a:bodyPr>
              <a:lstStyle/>
              <a:p>
                <a:pPr hangingPunct="0"/>
                <a:r>
                  <a:rPr lang="en-IE"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F.17.1.2	The inflation modifier INFMOD, will be defined as:</a:t>
                </a:r>
                <a:endParaRPr lang="en-IE" sz="1400" dirty="0">
                  <a:solidFill>
                    <a:schemeClr val="tx1"/>
                  </a:solidFill>
                  <a:effectLst/>
                  <a:latin typeface="Times New Roman" panose="02020603050405020304" pitchFamily="18" charset="0"/>
                  <a:ea typeface="Times New Roman" panose="02020603050405020304" pitchFamily="18" charset="0"/>
                </a:endParaRPr>
              </a:p>
              <a:p>
                <a:pPr hangingPunct="0"/>
                <a:r>
                  <a:rPr lang="en-IE"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en-IE" sz="1400" dirty="0">
                  <a:solidFill>
                    <a:schemeClr val="tx1"/>
                  </a:solidFill>
                  <a:effectLst/>
                  <a:latin typeface="Times New Roman" panose="02020603050405020304" pitchFamily="18" charset="0"/>
                  <a:ea typeface="Times New Roman" panose="02020603050405020304" pitchFamily="18" charset="0"/>
                </a:endParaRPr>
              </a:p>
              <a:p>
                <a:pPr marL="629920" indent="-540385" algn="just">
                  <a:spcBef>
                    <a:spcPts val="600"/>
                  </a:spcBef>
                  <a:spcAft>
                    <a:spcPts val="600"/>
                  </a:spcAft>
                  <a:tabLst>
                    <a:tab pos="540385" algn="l"/>
                  </a:tabLst>
                </a:pPr>
                <a14:m>
                  <m:oMathPara xmlns:m="http://schemas.openxmlformats.org/officeDocument/2006/math">
                    <m:oMathParaPr>
                      <m:jc m:val="centerGroup"/>
                    </m:oMathParaPr>
                    <m:oMath xmlns:m="http://schemas.openxmlformats.org/officeDocument/2006/math">
                      <m:r>
                        <a:rPr lang="en-IE" sz="1400" i="1">
                          <a:solidFill>
                            <a:schemeClr val="tx1"/>
                          </a:solidFill>
                          <a:effectLst/>
                          <a:latin typeface="Cambria Math" panose="02040503050406030204" pitchFamily="18" charset="0"/>
                          <a:ea typeface="Calibri" panose="020F0502020204030204" pitchFamily="34" charset="0"/>
                        </a:rPr>
                        <m:t>𝐼𝑁𝐹𝑀𝑂𝐷</m:t>
                      </m:r>
                      <m:r>
                        <a:rPr lang="en-IE" sz="1400" i="1">
                          <a:solidFill>
                            <a:schemeClr val="tx1"/>
                          </a:solidFill>
                          <a:effectLst/>
                          <a:latin typeface="Cambria Math" panose="02040503050406030204" pitchFamily="18" charset="0"/>
                          <a:ea typeface="Calibri" panose="020F0502020204030204" pitchFamily="34" charset="0"/>
                        </a:rPr>
                        <m:t>=(1+</m:t>
                      </m:r>
                      <m:sSup>
                        <m:sSupPr>
                          <m:ctrlPr>
                            <a:rPr lang="en-IE" sz="1400" i="1">
                              <a:solidFill>
                                <a:schemeClr val="tx1"/>
                              </a:solidFill>
                              <a:effectLst/>
                              <a:latin typeface="Cambria Math" panose="02040503050406030204" pitchFamily="18" charset="0"/>
                              <a:ea typeface="Calibri" panose="020F0502020204030204" pitchFamily="34" charset="0"/>
                            </a:rPr>
                          </m:ctrlPr>
                        </m:sSupPr>
                        <m:e>
                          <m:d>
                            <m:dPr>
                              <m:ctrlPr>
                                <a:rPr lang="en-IE" sz="1400" b="0" i="1" smtClean="0">
                                  <a:solidFill>
                                    <a:schemeClr val="tx1"/>
                                  </a:solidFill>
                                  <a:effectLst/>
                                  <a:latin typeface="Cambria Math" panose="02040503050406030204" pitchFamily="18" charset="0"/>
                                  <a:ea typeface="Calibri" panose="020F0502020204030204" pitchFamily="34" charset="0"/>
                                </a:rPr>
                              </m:ctrlPr>
                            </m:dPr>
                            <m:e>
                              <m:r>
                                <a:rPr lang="en-IE" sz="1400" b="0" i="1" smtClean="0">
                                  <a:solidFill>
                                    <a:schemeClr val="tx1"/>
                                  </a:solidFill>
                                  <a:effectLst/>
                                  <a:latin typeface="Cambria Math" panose="02040503050406030204" pitchFamily="18" charset="0"/>
                                  <a:ea typeface="Calibri" panose="020F0502020204030204" pitchFamily="34" charset="0"/>
                                </a:rPr>
                                <m:t>𝐶𝐼𝑁𝐹</m:t>
                              </m:r>
                              <m:r>
                                <a:rPr lang="en-IE" sz="1400" b="0" i="1" smtClean="0">
                                  <a:solidFill>
                                    <a:schemeClr val="tx1"/>
                                  </a:solidFill>
                                  <a:effectLst/>
                                  <a:latin typeface="Cambria Math" panose="02040503050406030204" pitchFamily="18" charset="0"/>
                                  <a:ea typeface="Calibri" panose="020F0502020204030204" pitchFamily="34" charset="0"/>
                                </a:rPr>
                                <m:t>−0.02</m:t>
                              </m:r>
                            </m:e>
                          </m:d>
                        </m:e>
                        <m:sup>
                          <m:r>
                            <a:rPr lang="en-IE" sz="1400" i="1">
                              <a:solidFill>
                                <a:schemeClr val="tx1"/>
                              </a:solidFill>
                              <a:effectLst/>
                              <a:latin typeface="Cambria Math" panose="02040503050406030204" pitchFamily="18" charset="0"/>
                              <a:ea typeface="Calibri" panose="020F0502020204030204" pitchFamily="34" charset="0"/>
                            </a:rPr>
                            <m:t>𝐶𝑃𝐸𝑅𝐼𝑂𝐷</m:t>
                          </m:r>
                          <m:r>
                            <a:rPr lang="en-IE" sz="1400" b="0" i="1" smtClean="0">
                              <a:solidFill>
                                <a:schemeClr val="tx1"/>
                              </a:solidFill>
                              <a:effectLst/>
                              <a:latin typeface="Cambria Math" panose="02040503050406030204" pitchFamily="18" charset="0"/>
                              <a:ea typeface="Calibri" panose="020F0502020204030204" pitchFamily="34" charset="0"/>
                            </a:rPr>
                            <m:t>+</m:t>
                          </m:r>
                          <m:r>
                            <a:rPr lang="en-IE" sz="1400" b="0" i="1" smtClean="0">
                              <a:solidFill>
                                <a:schemeClr val="tx1"/>
                              </a:solidFill>
                              <a:effectLst/>
                              <a:latin typeface="Cambria Math" panose="02040503050406030204" pitchFamily="18" charset="0"/>
                              <a:ea typeface="Calibri" panose="020F0502020204030204" pitchFamily="34" charset="0"/>
                            </a:rPr>
                            <m:t>𝑂𝑃𝐸𝑅𝐼𝑂𝐷</m:t>
                          </m:r>
                        </m:sup>
                      </m:sSup>
                    </m:oMath>
                  </m:oMathPara>
                </a14:m>
                <a:endParaRPr lang="en-IE" sz="1400" dirty="0">
                  <a:solidFill>
                    <a:schemeClr val="tx1"/>
                  </a:solidFill>
                  <a:effectLst/>
                  <a:latin typeface="Arial" panose="020B0604020202020204" pitchFamily="34" charset="0"/>
                  <a:ea typeface="Calibri" panose="020F0502020204030204" pitchFamily="34" charset="0"/>
                </a:endParaRPr>
              </a:p>
            </p:txBody>
          </p:sp>
        </mc:Choice>
        <mc:Fallback xmlns="">
          <p:sp>
            <p:nvSpPr>
              <p:cNvPr id="9" name="TextBox 8">
                <a:extLst>
                  <a:ext uri="{FF2B5EF4-FFF2-40B4-BE49-F238E27FC236}">
                    <a16:creationId xmlns:a16="http://schemas.microsoft.com/office/drawing/2014/main" id="{7E001FAA-2278-E426-409A-A8935DD35A60}"/>
                  </a:ext>
                </a:extLst>
              </p:cNvPr>
              <p:cNvSpPr txBox="1">
                <a:spLocks noRot="1" noChangeAspect="1" noMove="1" noResize="1" noEditPoints="1" noAdjustHandles="1" noChangeArrowheads="1" noChangeShapeType="1" noTextEdit="1"/>
              </p:cNvSpPr>
              <p:nvPr/>
            </p:nvSpPr>
            <p:spPr>
              <a:xfrm>
                <a:off x="450850" y="4022209"/>
                <a:ext cx="7885946" cy="816249"/>
              </a:xfrm>
              <a:prstGeom prst="rect">
                <a:avLst/>
              </a:prstGeom>
              <a:blipFill>
                <a:blip r:embed="rId5"/>
                <a:stretch>
                  <a:fillRect l="-154" t="-735"/>
                </a:stretch>
              </a:blipFill>
              <a:ln>
                <a:solidFill>
                  <a:srgbClr val="FF0000"/>
                </a:solidFill>
              </a:ln>
            </p:spPr>
            <p:txBody>
              <a:bodyPr/>
              <a:lstStyle/>
              <a:p>
                <a:r>
                  <a:rPr lang="en-IE">
                    <a:noFill/>
                  </a:rPr>
                  <a:t> </a:t>
                </a:r>
              </a:p>
            </p:txBody>
          </p:sp>
        </mc:Fallback>
      </mc:AlternateContent>
      <p:sp>
        <p:nvSpPr>
          <p:cNvPr id="12" name="Content Placeholder 2">
            <a:extLst>
              <a:ext uri="{FF2B5EF4-FFF2-40B4-BE49-F238E27FC236}">
                <a16:creationId xmlns:a16="http://schemas.microsoft.com/office/drawing/2014/main" id="{57940489-7FBD-18EE-2661-E98F71606D22}"/>
              </a:ext>
            </a:extLst>
          </p:cNvPr>
          <p:cNvSpPr txBox="1">
            <a:spLocks/>
          </p:cNvSpPr>
          <p:nvPr/>
        </p:nvSpPr>
        <p:spPr bwMode="auto">
          <a:xfrm>
            <a:off x="416103" y="3546387"/>
            <a:ext cx="8381643" cy="322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If this change was accepted, the above formula would be amended to: </a:t>
            </a:r>
          </a:p>
        </p:txBody>
      </p:sp>
    </p:spTree>
    <p:custDataLst>
      <p:tags r:id="rId1"/>
    </p:custDataLst>
    <p:extLst>
      <p:ext uri="{BB962C8B-B14F-4D97-AF65-F5344CB8AC3E}">
        <p14:creationId xmlns:p14="http://schemas.microsoft.com/office/powerpoint/2010/main" val="1422797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8833DEC-E043-4EBE-8F49-791F953D93E1}"/>
              </a:ext>
            </a:extLst>
          </p:cNvPr>
          <p:cNvSpPr>
            <a:spLocks noGrp="1" noChangeArrowheads="1"/>
          </p:cNvSpPr>
          <p:nvPr>
            <p:ph type="title"/>
          </p:nvPr>
        </p:nvSpPr>
        <p:spPr>
          <a:xfrm>
            <a:off x="450850" y="0"/>
            <a:ext cx="8488363" cy="823913"/>
          </a:xfrm>
        </p:spPr>
        <p:txBody>
          <a:bodyPr/>
          <a:lstStyle/>
          <a:p>
            <a:r>
              <a:rPr lang="en-US" altLang="en-US" sz="1800" dirty="0"/>
              <a:t>Mod 07_22 – Variability and Interaction with Auction Price Caps </a:t>
            </a:r>
          </a:p>
        </p:txBody>
      </p:sp>
      <p:sp>
        <p:nvSpPr>
          <p:cNvPr id="8195" name="Slide Number Placeholder 6">
            <a:extLst>
              <a:ext uri="{FF2B5EF4-FFF2-40B4-BE49-F238E27FC236}">
                <a16:creationId xmlns:a16="http://schemas.microsoft.com/office/drawing/2014/main" id="{7C845711-CDC5-498C-BBF1-3AD120257E48}"/>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2"/>
                </a:solidFill>
                <a:latin typeface="Arial" panose="020B0604020202020204" pitchFamily="34" charset="0"/>
                <a:ea typeface="ＭＳ Ｐゴシック" panose="020B0600070205080204" pitchFamily="34" charset="-128"/>
              </a:defRPr>
            </a:lvl1pPr>
            <a:lvl2pPr marL="742950" indent="-285750">
              <a:defRPr sz="1600">
                <a:solidFill>
                  <a:schemeClr val="tx2"/>
                </a:solidFill>
                <a:latin typeface="Arial" panose="020B0604020202020204" pitchFamily="34" charset="0"/>
                <a:ea typeface="ＭＳ Ｐゴシック" panose="020B0600070205080204" pitchFamily="34" charset="-128"/>
              </a:defRPr>
            </a:lvl2pPr>
            <a:lvl3pPr marL="1143000" indent="-228600">
              <a:defRPr sz="1600">
                <a:solidFill>
                  <a:schemeClr val="tx2"/>
                </a:solidFill>
                <a:latin typeface="Arial" panose="020B0604020202020204" pitchFamily="34" charset="0"/>
                <a:ea typeface="ＭＳ Ｐゴシック" panose="020B0600070205080204" pitchFamily="34" charset="-128"/>
              </a:defRPr>
            </a:lvl3pPr>
            <a:lvl4pPr marL="1600200" indent="-228600">
              <a:defRPr sz="1600">
                <a:solidFill>
                  <a:schemeClr val="tx2"/>
                </a:solidFill>
                <a:latin typeface="Arial" panose="020B0604020202020204" pitchFamily="34" charset="0"/>
                <a:ea typeface="ＭＳ Ｐゴシック" panose="020B0600070205080204" pitchFamily="34" charset="-128"/>
              </a:defRPr>
            </a:lvl4pPr>
            <a:lvl5pPr marL="2057400" indent="-228600">
              <a:defRPr sz="1600">
                <a:solidFill>
                  <a:schemeClr val="tx2"/>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600">
                <a:solidFill>
                  <a:schemeClr val="tx2"/>
                </a:solidFill>
                <a:latin typeface="Arial" panose="020B0604020202020204" pitchFamily="34" charset="0"/>
                <a:ea typeface="ＭＳ Ｐゴシック" panose="020B0600070205080204" pitchFamily="34" charset="-128"/>
              </a:defRPr>
            </a:lvl9pPr>
          </a:lstStyle>
          <a:p>
            <a:fld id="{774EF7DD-E5FB-4690-8081-C513CA4CE9B9}" type="slidenum">
              <a:rPr lang="en-GB" altLang="en-US" sz="800">
                <a:solidFill>
                  <a:srgbClr val="3A3A3A"/>
                </a:solidFill>
              </a:rPr>
              <a:pPr/>
              <a:t>9</a:t>
            </a:fld>
            <a:endParaRPr lang="en-GB" altLang="en-US" sz="700" b="0">
              <a:solidFill>
                <a:srgbClr val="3A3A3A"/>
              </a:solidFill>
            </a:endParaRPr>
          </a:p>
        </p:txBody>
      </p:sp>
      <p:sp>
        <p:nvSpPr>
          <p:cNvPr id="5" name="Content Placeholder 2">
            <a:extLst>
              <a:ext uri="{FF2B5EF4-FFF2-40B4-BE49-F238E27FC236}">
                <a16:creationId xmlns:a16="http://schemas.microsoft.com/office/drawing/2014/main" id="{19FA7BFB-DC01-40D3-8044-7C3B042DEFFA}"/>
              </a:ext>
            </a:extLst>
          </p:cNvPr>
          <p:cNvSpPr txBox="1">
            <a:spLocks noGrp="1"/>
          </p:cNvSpPr>
          <p:nvPr>
            <p:ph idx="1"/>
          </p:nvPr>
        </p:nvSpPr>
        <p:spPr>
          <a:xfrm>
            <a:off x="262327" y="1076384"/>
            <a:ext cx="8410192" cy="567066"/>
          </a:xfrm>
        </p:spPr>
        <p:txBody>
          <a:bodyPr/>
          <a:lstStyle/>
          <a:p>
            <a:pPr marL="0" lvl="0" indent="0">
              <a:buNone/>
            </a:pPr>
            <a:r>
              <a:rPr lang="en-IE" sz="1600" b="1" dirty="0">
                <a:solidFill>
                  <a:schemeClr val="tx1"/>
                </a:solidFill>
              </a:rPr>
              <a:t>Members queried whether the baseline indexation should be fixed or variable and how it would interact with the ACP. </a:t>
            </a:r>
          </a:p>
        </p:txBody>
      </p:sp>
      <mc:AlternateContent xmlns:mc="http://schemas.openxmlformats.org/markup-compatibility/2006" xmlns:a14="http://schemas.microsoft.com/office/drawing/2010/main">
        <mc:Choice Requires="a14">
          <p:sp>
            <p:nvSpPr>
              <p:cNvPr id="9" name="Content Placeholder 2">
                <a:extLst>
                  <a:ext uri="{FF2B5EF4-FFF2-40B4-BE49-F238E27FC236}">
                    <a16:creationId xmlns:a16="http://schemas.microsoft.com/office/drawing/2014/main" id="{FB5DC6DC-BFAB-B8EF-D900-3910B6CF180B}"/>
                  </a:ext>
                </a:extLst>
              </p:cNvPr>
              <p:cNvSpPr txBox="1">
                <a:spLocks/>
              </p:cNvSpPr>
              <p:nvPr/>
            </p:nvSpPr>
            <p:spPr bwMode="auto">
              <a:xfrm>
                <a:off x="262327" y="1643449"/>
                <a:ext cx="8016550" cy="44771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1463" indent="-271463" algn="l" rtl="0" eaLnBrk="0" fontAlgn="base" hangingPunct="0">
                  <a:spcBef>
                    <a:spcPct val="60000"/>
                  </a:spcBef>
                  <a:spcAft>
                    <a:spcPct val="0"/>
                  </a:spcAft>
                  <a:buSzPct val="70000"/>
                  <a:buFont typeface="Wingdings" panose="05000000000000000000" pitchFamily="2" charset="2"/>
                  <a:buChar char="q"/>
                  <a:defRPr sz="2000">
                    <a:solidFill>
                      <a:schemeClr val="accent2">
                        <a:lumMod val="50000"/>
                      </a:schemeClr>
                    </a:solidFill>
                    <a:latin typeface="+mj-lt"/>
                    <a:ea typeface="ＭＳ Ｐゴシック" panose="020B0600070205080204" pitchFamily="34" charset="-128"/>
                    <a:cs typeface="ＭＳ Ｐゴシック" charset="0"/>
                  </a:defRPr>
                </a:lvl1pPr>
                <a:lvl2pPr marL="715963" indent="-265113"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2pPr>
                <a:lvl3pPr marL="1162050" indent="-266700" algn="l" rtl="0" eaLnBrk="0" fontAlgn="base" hangingPunct="0">
                  <a:spcBef>
                    <a:spcPct val="30000"/>
                  </a:spcBef>
                  <a:spcAft>
                    <a:spcPct val="0"/>
                  </a:spcAft>
                  <a:buSzPct val="70000"/>
                  <a:buFont typeface="Wingdings" panose="05000000000000000000" pitchFamily="2" charset="2"/>
                  <a:buChar char="q"/>
                  <a:defRPr sz="1800">
                    <a:solidFill>
                      <a:schemeClr val="accent2">
                        <a:lumMod val="50000"/>
                      </a:schemeClr>
                    </a:solidFill>
                    <a:latin typeface="+mj-lt"/>
                    <a:ea typeface="ＭＳ Ｐゴシック" panose="020B0600070205080204" pitchFamily="34" charset="-128"/>
                  </a:defRPr>
                </a:lvl3pPr>
                <a:lvl4pPr marL="1341438" indent="0" algn="l" rtl="0" eaLnBrk="0" fontAlgn="base" hangingPunct="0">
                  <a:spcBef>
                    <a:spcPct val="30000"/>
                  </a:spcBef>
                  <a:spcAft>
                    <a:spcPct val="0"/>
                  </a:spcAft>
                  <a:buClr>
                    <a:schemeClr val="tx2"/>
                  </a:buClr>
                  <a:buFontTx/>
                  <a:buNone/>
                  <a:defRPr sz="1400">
                    <a:solidFill>
                      <a:schemeClr val="accent2">
                        <a:lumMod val="50000"/>
                      </a:schemeClr>
                    </a:solidFill>
                    <a:latin typeface="+mj-lt"/>
                    <a:ea typeface="ＭＳ Ｐゴシック" panose="020B0600070205080204" pitchFamily="34" charset="-128"/>
                  </a:defRPr>
                </a:lvl4pPr>
                <a:lvl5pPr marL="1839913" indent="0" algn="l" rtl="0" eaLnBrk="0" fontAlgn="base" hangingPunct="0">
                  <a:spcBef>
                    <a:spcPct val="30000"/>
                  </a:spcBef>
                  <a:spcAft>
                    <a:spcPct val="0"/>
                  </a:spcAft>
                  <a:buClr>
                    <a:schemeClr val="tx2"/>
                  </a:buClr>
                  <a:buFontTx/>
                  <a:buNone/>
                  <a:defRPr sz="1200">
                    <a:solidFill>
                      <a:schemeClr val="accent2">
                        <a:lumMod val="50000"/>
                      </a:schemeClr>
                    </a:solidFill>
                    <a:latin typeface="+mj-lt"/>
                    <a:ea typeface="ＭＳ Ｐゴシック" panose="020B0600070205080204" pitchFamily="34" charset="-128"/>
                  </a:defRPr>
                </a:lvl5pPr>
                <a:lvl6pPr marL="25257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6pPr>
                <a:lvl7pPr marL="29829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7pPr>
                <a:lvl8pPr marL="34401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8pPr>
                <a:lvl9pPr marL="3897313" indent="-228600" algn="l" rtl="0" fontAlgn="base">
                  <a:spcBef>
                    <a:spcPct val="30000"/>
                  </a:spcBef>
                  <a:spcAft>
                    <a:spcPct val="0"/>
                  </a:spcAft>
                  <a:buClr>
                    <a:schemeClr val="tx2"/>
                  </a:buClr>
                  <a:buFont typeface="Arial" charset="0"/>
                  <a:buChar char="&gt;"/>
                  <a:defRPr sz="1800">
                    <a:solidFill>
                      <a:srgbClr val="004990"/>
                    </a:solidFill>
                    <a:latin typeface="+mn-lt"/>
                    <a:ea typeface="+mn-ea"/>
                  </a:defRPr>
                </a:lvl9pPr>
              </a:lstStyle>
              <a:p>
                <a:pPr marL="0" indent="0">
                  <a:buNone/>
                </a:pPr>
                <a:r>
                  <a:rPr lang="en-IE" sz="1400" kern="0" dirty="0">
                    <a:solidFill>
                      <a:schemeClr val="tx1"/>
                    </a:solidFill>
                  </a:rPr>
                  <a:t>There are a number of possible approaches to setting the baseline inflation within the modification. </a:t>
                </a:r>
              </a:p>
              <a:p>
                <a:pPr marL="0" indent="0">
                  <a:buNone/>
                </a:pPr>
                <a:r>
                  <a:rPr lang="en-IE" sz="1400" kern="0" dirty="0">
                    <a:solidFill>
                      <a:schemeClr val="tx1"/>
                    </a:solidFill>
                  </a:rPr>
                  <a:t>	</a:t>
                </a:r>
                <a:r>
                  <a:rPr lang="en-IE" sz="1400" b="1" kern="0" dirty="0">
                    <a:solidFill>
                      <a:schemeClr val="tx1"/>
                    </a:solidFill>
                  </a:rPr>
                  <a:t>1. Fixed Inflation Rate: </a:t>
                </a:r>
                <a:r>
                  <a:rPr lang="en-IE" sz="1400" kern="0" dirty="0">
                    <a:solidFill>
                      <a:schemeClr val="tx1"/>
                    </a:solidFill>
                  </a:rPr>
                  <a:t>The current drafting of the modification is based on a fixed 	value of 2% based on SEM-21-110. This has potential implications if further indexation 	is applied to future Auction Price Caps. </a:t>
                </a:r>
              </a:p>
              <a:p>
                <a:pPr marL="0" indent="0">
                  <a:buNone/>
                </a:pPr>
                <a:endParaRPr lang="en-IE" sz="1400" kern="0" dirty="0">
                  <a:solidFill>
                    <a:schemeClr val="tx1"/>
                  </a:solidFill>
                </a:endParaRPr>
              </a:p>
              <a:p>
                <a:pPr marL="0" indent="0">
                  <a:buNone/>
                </a:pPr>
                <a:r>
                  <a:rPr lang="en-IE" sz="1400" kern="0" dirty="0">
                    <a:solidFill>
                      <a:schemeClr val="tx1"/>
                    </a:solidFill>
                  </a:rPr>
                  <a:t>	</a:t>
                </a:r>
                <a:r>
                  <a:rPr lang="en-IE" sz="1400" b="1" kern="0" dirty="0">
                    <a:solidFill>
                      <a:schemeClr val="tx1"/>
                    </a:solidFill>
                  </a:rPr>
                  <a:t>2. Variable Indexation Based on Auction Price Cap: </a:t>
                </a:r>
                <a:r>
                  <a:rPr lang="en-IE" sz="1400" kern="0" dirty="0">
                    <a:solidFill>
                      <a:schemeClr val="tx1"/>
                    </a:solidFill>
                  </a:rPr>
                  <a:t>The baseline indexation could 	be based on the any indexation included in the Auction Price Cap for future auctions. 	This would allow developers to price some indexation into their bids, with the difference 	applying to the calculation of Capacity Payments. </a:t>
                </a:r>
              </a:p>
              <a:p>
                <a:pPr marL="0" indent="0">
                  <a:buNone/>
                </a:pPr>
                <a:endParaRPr lang="en-IE" sz="1400" kern="0" dirty="0">
                  <a:solidFill>
                    <a:schemeClr val="tx1"/>
                  </a:solidFill>
                </a:endParaRPr>
              </a:p>
              <a:p>
                <a:pPr marL="0" indent="0">
                  <a:buNone/>
                </a:pPr>
                <a:r>
                  <a:rPr lang="en-IE" sz="1400" b="1" kern="0" dirty="0">
                    <a:solidFill>
                      <a:schemeClr val="tx1"/>
                    </a:solidFill>
                  </a:rPr>
                  <a:t>	3. Derived Indexation Based on Auction Price Cap: I</a:t>
                </a:r>
                <a:r>
                  <a:rPr lang="en-IE" sz="1400" kern="0" dirty="0">
                    <a:solidFill>
                      <a:schemeClr val="tx1"/>
                    </a:solidFill>
                  </a:rPr>
                  <a:t>ndirectly calculated indexation 	rate based on the difference between relevant auction Price Caps at time of award and 	time of completion. </a:t>
                </a:r>
                <a:r>
                  <a:rPr lang="en-IE" sz="1400" i="1" kern="0" dirty="0">
                    <a:solidFill>
                      <a:schemeClr val="tx1"/>
                    </a:solidFill>
                  </a:rPr>
                  <a:t>(Where x is the difference in years between auctions): </a:t>
                </a:r>
                <a:endParaRPr lang="en-IE" sz="1400" b="1" i="1" kern="0" dirty="0">
                  <a:solidFill>
                    <a:schemeClr val="tx1"/>
                  </a:solidFill>
                </a:endParaRPr>
              </a:p>
              <a:p>
                <a:pPr marL="0" indent="0" algn="ctr">
                  <a:buNone/>
                </a:pPr>
                <a:r>
                  <a:rPr lang="en-IE" sz="1400" b="1" kern="0" dirty="0">
                    <a:solidFill>
                      <a:schemeClr val="tx1"/>
                    </a:solidFill>
                  </a:rPr>
                  <a:t>	</a:t>
                </a:r>
                <a14:m>
                  <m:oMath xmlns:m="http://schemas.openxmlformats.org/officeDocument/2006/math">
                    <m:r>
                      <a:rPr lang="en-IE" sz="1800" b="0" i="1" kern="0" smtClean="0">
                        <a:solidFill>
                          <a:schemeClr val="tx1"/>
                        </a:solidFill>
                        <a:latin typeface="Cambria Math" panose="02040503050406030204" pitchFamily="18" charset="0"/>
                      </a:rPr>
                      <m:t>𝐼𝑁𝐷𝐸𝑋𝐴𝑇𝐼𝑂𝑁</m:t>
                    </m:r>
                    <m:r>
                      <a:rPr lang="en-IE" sz="1800" b="0" i="1" kern="0" smtClean="0">
                        <a:solidFill>
                          <a:schemeClr val="tx1"/>
                        </a:solidFill>
                        <a:latin typeface="Cambria Math" panose="02040503050406030204" pitchFamily="18" charset="0"/>
                      </a:rPr>
                      <m:t>= </m:t>
                    </m:r>
                    <m:d>
                      <m:dPr>
                        <m:ctrlPr>
                          <a:rPr lang="en-IE" sz="1800" i="1" kern="0" smtClean="0">
                            <a:solidFill>
                              <a:schemeClr val="tx1"/>
                            </a:solidFill>
                            <a:latin typeface="Cambria Math" panose="02040503050406030204" pitchFamily="18" charset="0"/>
                          </a:rPr>
                        </m:ctrlPr>
                      </m:dPr>
                      <m:e>
                        <m:sSup>
                          <m:sSupPr>
                            <m:ctrlPr>
                              <a:rPr lang="en-IE" sz="1800" i="1" kern="0">
                                <a:solidFill>
                                  <a:schemeClr val="tx1"/>
                                </a:solidFill>
                                <a:latin typeface="Cambria Math" panose="02040503050406030204" pitchFamily="18" charset="0"/>
                              </a:rPr>
                            </m:ctrlPr>
                          </m:sSupPr>
                          <m:e>
                            <m:f>
                              <m:fPr>
                                <m:ctrlPr>
                                  <a:rPr lang="en-IE" sz="1800" i="1" kern="0">
                                    <a:solidFill>
                                      <a:schemeClr val="tx1"/>
                                    </a:solidFill>
                                    <a:latin typeface="Cambria Math" panose="02040503050406030204" pitchFamily="18" charset="0"/>
                                  </a:rPr>
                                </m:ctrlPr>
                              </m:fPr>
                              <m:num>
                                <m:r>
                                  <a:rPr lang="en-IE" sz="1800" b="0" i="1" kern="0">
                                    <a:solidFill>
                                      <a:schemeClr val="tx1"/>
                                    </a:solidFill>
                                    <a:latin typeface="Cambria Math" panose="02040503050406030204" pitchFamily="18" charset="0"/>
                                  </a:rPr>
                                  <m:t>𝑃𝑟𝑖𝑐𝑒</m:t>
                                </m:r>
                                <m:r>
                                  <a:rPr lang="en-IE" sz="1800" b="0" i="1" kern="0">
                                    <a:solidFill>
                                      <a:schemeClr val="tx1"/>
                                    </a:solidFill>
                                    <a:latin typeface="Cambria Math" panose="02040503050406030204" pitchFamily="18" charset="0"/>
                                  </a:rPr>
                                  <m:t> </m:t>
                                </m:r>
                                <m:r>
                                  <a:rPr lang="en-IE" sz="1800" b="0" i="1" kern="0">
                                    <a:solidFill>
                                      <a:schemeClr val="tx1"/>
                                    </a:solidFill>
                                    <a:latin typeface="Cambria Math" panose="02040503050406030204" pitchFamily="18" charset="0"/>
                                  </a:rPr>
                                  <m:t>𝐶𝑎𝑝</m:t>
                                </m:r>
                                <m:r>
                                  <a:rPr lang="en-IE" sz="1800" b="0" i="1" kern="0">
                                    <a:solidFill>
                                      <a:schemeClr val="tx1"/>
                                    </a:solidFill>
                                    <a:latin typeface="Cambria Math" panose="02040503050406030204" pitchFamily="18" charset="0"/>
                                  </a:rPr>
                                  <m:t> </m:t>
                                </m:r>
                                <m:r>
                                  <a:rPr lang="en-IE" sz="1800" b="0" i="1" kern="0">
                                    <a:solidFill>
                                      <a:schemeClr val="tx1"/>
                                    </a:solidFill>
                                    <a:latin typeface="Cambria Math" panose="02040503050406030204" pitchFamily="18" charset="0"/>
                                  </a:rPr>
                                  <m:t>𝑖𝑛</m:t>
                                </m:r>
                                <m:r>
                                  <a:rPr lang="en-IE" sz="1800" b="0" i="1" kern="0">
                                    <a:solidFill>
                                      <a:schemeClr val="tx1"/>
                                    </a:solidFill>
                                    <a:latin typeface="Cambria Math" panose="02040503050406030204" pitchFamily="18" charset="0"/>
                                  </a:rPr>
                                  <m:t> </m:t>
                                </m:r>
                                <m:r>
                                  <a:rPr lang="en-IE" sz="1800" b="0" i="1" kern="0">
                                    <a:solidFill>
                                      <a:schemeClr val="tx1"/>
                                    </a:solidFill>
                                    <a:latin typeface="Cambria Math" panose="02040503050406030204" pitchFamily="18" charset="0"/>
                                  </a:rPr>
                                  <m:t>𝐶𝑌𝑇</m:t>
                                </m:r>
                              </m:num>
                              <m:den>
                                <m:r>
                                  <a:rPr lang="en-IE" sz="1800" b="0" i="1" kern="0">
                                    <a:solidFill>
                                      <a:schemeClr val="tx1"/>
                                    </a:solidFill>
                                    <a:latin typeface="Cambria Math" panose="02040503050406030204" pitchFamily="18" charset="0"/>
                                  </a:rPr>
                                  <m:t>𝑃𝑟𝑖𝑐𝑒</m:t>
                                </m:r>
                                <m:r>
                                  <a:rPr lang="en-IE" sz="1800" b="0" i="1" kern="0">
                                    <a:solidFill>
                                      <a:schemeClr val="tx1"/>
                                    </a:solidFill>
                                    <a:latin typeface="Cambria Math" panose="02040503050406030204" pitchFamily="18" charset="0"/>
                                  </a:rPr>
                                  <m:t> </m:t>
                                </m:r>
                                <m:r>
                                  <a:rPr lang="en-IE" sz="1800" b="0" i="1" kern="0">
                                    <a:solidFill>
                                      <a:schemeClr val="tx1"/>
                                    </a:solidFill>
                                    <a:latin typeface="Cambria Math" panose="02040503050406030204" pitchFamily="18" charset="0"/>
                                  </a:rPr>
                                  <m:t>𝐶𝑎𝑝</m:t>
                                </m:r>
                                <m:r>
                                  <a:rPr lang="en-IE" sz="1800" b="0" i="1" kern="0">
                                    <a:solidFill>
                                      <a:schemeClr val="tx1"/>
                                    </a:solidFill>
                                    <a:latin typeface="Cambria Math" panose="02040503050406030204" pitchFamily="18" charset="0"/>
                                  </a:rPr>
                                  <m:t> </m:t>
                                </m:r>
                                <m:r>
                                  <a:rPr lang="en-IE" sz="1800" b="0" i="1" kern="0">
                                    <a:solidFill>
                                      <a:schemeClr val="tx1"/>
                                    </a:solidFill>
                                    <a:latin typeface="Cambria Math" panose="02040503050406030204" pitchFamily="18" charset="0"/>
                                  </a:rPr>
                                  <m:t>𝑖𝑛</m:t>
                                </m:r>
                                <m:r>
                                  <a:rPr lang="en-IE" sz="1800" b="0" i="1" kern="0">
                                    <a:solidFill>
                                      <a:schemeClr val="tx1"/>
                                    </a:solidFill>
                                    <a:latin typeface="Cambria Math" panose="02040503050406030204" pitchFamily="18" charset="0"/>
                                  </a:rPr>
                                  <m:t> </m:t>
                                </m:r>
                                <m:r>
                                  <a:rPr lang="en-IE" sz="1800" b="0" i="1" kern="0">
                                    <a:solidFill>
                                      <a:schemeClr val="tx1"/>
                                    </a:solidFill>
                                    <a:latin typeface="Cambria Math" panose="02040503050406030204" pitchFamily="18" charset="0"/>
                                  </a:rPr>
                                  <m:t>𝐶𝑌𝑇</m:t>
                                </m:r>
                                <m:r>
                                  <a:rPr lang="en-IE" sz="1800" b="0" i="1" kern="0">
                                    <a:solidFill>
                                      <a:schemeClr val="tx1"/>
                                    </a:solidFill>
                                    <a:latin typeface="Cambria Math" panose="02040503050406030204" pitchFamily="18" charset="0"/>
                                  </a:rPr>
                                  <m:t>−</m:t>
                                </m:r>
                                <m:r>
                                  <a:rPr lang="en-IE" sz="1800" b="0" i="1" kern="0">
                                    <a:solidFill>
                                      <a:schemeClr val="tx1"/>
                                    </a:solidFill>
                                    <a:latin typeface="Cambria Math" panose="02040503050406030204" pitchFamily="18" charset="0"/>
                                  </a:rPr>
                                  <m:t>𝑥</m:t>
                                </m:r>
                              </m:den>
                            </m:f>
                          </m:e>
                          <m:sup>
                            <m:f>
                              <m:fPr>
                                <m:ctrlPr>
                                  <a:rPr lang="en-IE" sz="1800" i="1" kern="0">
                                    <a:solidFill>
                                      <a:schemeClr val="tx1"/>
                                    </a:solidFill>
                                    <a:latin typeface="Cambria Math" panose="02040503050406030204" pitchFamily="18" charset="0"/>
                                  </a:rPr>
                                </m:ctrlPr>
                              </m:fPr>
                              <m:num>
                                <m:r>
                                  <a:rPr lang="en-IE" sz="1800" b="0" i="1" kern="0">
                                    <a:solidFill>
                                      <a:schemeClr val="tx1"/>
                                    </a:solidFill>
                                    <a:latin typeface="Cambria Math" panose="02040503050406030204" pitchFamily="18" charset="0"/>
                                  </a:rPr>
                                  <m:t>1</m:t>
                                </m:r>
                              </m:num>
                              <m:den>
                                <m:r>
                                  <a:rPr lang="en-IE" sz="1800" b="0" i="1" kern="0">
                                    <a:solidFill>
                                      <a:schemeClr val="tx1"/>
                                    </a:solidFill>
                                    <a:latin typeface="Cambria Math" panose="02040503050406030204" pitchFamily="18" charset="0"/>
                                  </a:rPr>
                                  <m:t>𝑥</m:t>
                                </m:r>
                              </m:den>
                            </m:f>
                          </m:sup>
                        </m:sSup>
                      </m:e>
                    </m:d>
                  </m:oMath>
                </a14:m>
                <a:r>
                  <a:rPr lang="en-IE" sz="1400" kern="0" dirty="0">
                    <a:solidFill>
                      <a:schemeClr val="tx1"/>
                    </a:solidFill>
                  </a:rPr>
                  <a:t>-1</a:t>
                </a:r>
              </a:p>
            </p:txBody>
          </p:sp>
        </mc:Choice>
        <mc:Fallback xmlns="">
          <p:sp>
            <p:nvSpPr>
              <p:cNvPr id="9" name="Content Placeholder 2">
                <a:extLst>
                  <a:ext uri="{FF2B5EF4-FFF2-40B4-BE49-F238E27FC236}">
                    <a16:creationId xmlns:a16="http://schemas.microsoft.com/office/drawing/2014/main" id="{FB5DC6DC-BFAB-B8EF-D900-3910B6CF180B}"/>
                  </a:ext>
                </a:extLst>
              </p:cNvPr>
              <p:cNvSpPr txBox="1">
                <a:spLocks noRot="1" noChangeAspect="1" noMove="1" noResize="1" noEditPoints="1" noAdjustHandles="1" noChangeArrowheads="1" noChangeShapeType="1" noTextEdit="1"/>
              </p:cNvSpPr>
              <p:nvPr/>
            </p:nvSpPr>
            <p:spPr bwMode="auto">
              <a:xfrm>
                <a:off x="262327" y="1643449"/>
                <a:ext cx="8016550" cy="4477131"/>
              </a:xfrm>
              <a:prstGeom prst="rect">
                <a:avLst/>
              </a:prstGeom>
              <a:blipFill>
                <a:blip r:embed="rId4"/>
                <a:stretch>
                  <a:fillRect l="-228" t="-272" b="-13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IE">
                    <a:noFill/>
                  </a:rPr>
                  <a:t> </a:t>
                </a:r>
              </a:p>
            </p:txBody>
          </p:sp>
        </mc:Fallback>
      </mc:AlternateContent>
    </p:spTree>
    <p:custDataLst>
      <p:tags r:id="rId1"/>
    </p:custDataLst>
    <p:extLst>
      <p:ext uri="{BB962C8B-B14F-4D97-AF65-F5344CB8AC3E}">
        <p14:creationId xmlns:p14="http://schemas.microsoft.com/office/powerpoint/2010/main" val="35238945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FINAL PRESENTATION NO ANIMATION BLUE" val="aHgWaZDw"/>
  <p:tag name="ARTICULATE_SLIDE_COUNT" val="3"/>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inal Presentation No Animation Blue">
  <a:themeElements>
    <a:clrScheme name="EP-Final">
      <a:dk1>
        <a:sysClr val="windowText" lastClr="000000"/>
      </a:dk1>
      <a:lt1>
        <a:sysClr val="window" lastClr="FFFFFF"/>
      </a:lt1>
      <a:dk2>
        <a:srgbClr val="981E32"/>
      </a:dk2>
      <a:lt2>
        <a:srgbClr val="A00730"/>
      </a:lt2>
      <a:accent1>
        <a:srgbClr val="4B4B4B"/>
      </a:accent1>
      <a:accent2>
        <a:srgbClr val="737373"/>
      </a:accent2>
      <a:accent3>
        <a:srgbClr val="ADADAD"/>
      </a:accent3>
      <a:accent4>
        <a:srgbClr val="D5D5D5"/>
      </a:accent4>
      <a:accent5>
        <a:srgbClr val="009CC3"/>
      </a:accent5>
      <a:accent6>
        <a:srgbClr val="9BECFF"/>
      </a:accent6>
      <a:hlink>
        <a:srgbClr val="009CC3"/>
      </a:hlink>
      <a:folHlink>
        <a:srgbClr val="9BE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2"/>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600" b="0"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Final Presentation No Animation Blue 1">
        <a:dk1>
          <a:srgbClr val="4D4D4D"/>
        </a:dk1>
        <a:lt1>
          <a:srgbClr val="FFFFFF"/>
        </a:lt1>
        <a:dk2>
          <a:srgbClr val="E98300"/>
        </a:dk2>
        <a:lt2>
          <a:srgbClr val="240078"/>
        </a:lt2>
        <a:accent1>
          <a:srgbClr val="C50084"/>
        </a:accent1>
        <a:accent2>
          <a:srgbClr val="009FDA"/>
        </a:accent2>
        <a:accent3>
          <a:srgbClr val="FFFFFF"/>
        </a:accent3>
        <a:accent4>
          <a:srgbClr val="404040"/>
        </a:accent4>
        <a:accent5>
          <a:srgbClr val="DFAAC2"/>
        </a:accent5>
        <a:accent6>
          <a:srgbClr val="0090C5"/>
        </a:accent6>
        <a:hlink>
          <a:srgbClr val="69BE28"/>
        </a:hlink>
        <a:folHlink>
          <a:srgbClr val="952D9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 Presentation No Animation Blue</Template>
  <TotalTime>16891</TotalTime>
  <Words>2440</Words>
  <Application>Microsoft Office PowerPoint</Application>
  <PresentationFormat>On-screen Show (4:3)</PresentationFormat>
  <Paragraphs>177</Paragraphs>
  <Slides>15</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Cambria Math</vt:lpstr>
      <vt:lpstr>Times New Roman</vt:lpstr>
      <vt:lpstr>Verdana</vt:lpstr>
      <vt:lpstr>Wingdings</vt:lpstr>
      <vt:lpstr>Final Presentation No Animation Blue</vt:lpstr>
      <vt:lpstr>TYNAGH ENERGY</vt:lpstr>
      <vt:lpstr>Mod 07_22 – Rationale for Modification</vt:lpstr>
      <vt:lpstr>Mod 07_22 – Rationale for Modification</vt:lpstr>
      <vt:lpstr>Mod 07_22 – Overview of Industry Call </vt:lpstr>
      <vt:lpstr>Mod 07_22 – TSC or CMC? </vt:lpstr>
      <vt:lpstr>Mod 07_22 – Is this mod retrospective? </vt:lpstr>
      <vt:lpstr>Mod 07_22 – Upwards only, or bi-directional? </vt:lpstr>
      <vt:lpstr>Mod 07_22 – Operational Costs</vt:lpstr>
      <vt:lpstr>Mod 07_22 – Variability and Interaction with Auction Price Caps </vt:lpstr>
      <vt:lpstr>Mod 07_22 – Appropriate Indices</vt:lpstr>
      <vt:lpstr>Mod 07_22 – Appropriate Indices (Example) </vt:lpstr>
      <vt:lpstr>Mod 07_22 – New vs. Existing Capacity and Short-Term </vt:lpstr>
      <vt:lpstr>Mod 07_22 – Technology Specific? </vt:lpstr>
      <vt:lpstr>Mod 07_22 – Time to Solution? </vt:lpstr>
      <vt:lpstr>Mod 07_22 – Next Steps</vt:lpstr>
    </vt:vector>
  </TitlesOfParts>
  <Company>British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non animated at 24 point]</dc:title>
  <dc:creator>eg01027</dc:creator>
  <cp:lastModifiedBy>Linnane, Sandra</cp:lastModifiedBy>
  <cp:revision>137</cp:revision>
  <cp:lastPrinted>2017-07-25T09:31:10Z</cp:lastPrinted>
  <dcterms:created xsi:type="dcterms:W3CDTF">2009-07-08T12:55:52Z</dcterms:created>
  <dcterms:modified xsi:type="dcterms:W3CDTF">2022-11-10T10:26:46Z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69BEB86D-10EE-4A93-9D62-F0EBE0D3FA6D</vt:lpwstr>
  </property>
  <property fmtid="{D5CDD505-2E9C-101B-9397-08002B2CF9AE}" pid="3" name="ArticulatePath">
    <vt:lpwstr>Power point presentation template</vt:lpwstr>
  </property>
  <property fmtid="{D5CDD505-2E9C-101B-9397-08002B2CF9AE}" pid="4" name="MSIP_Label_747e95ac-4c94-4f16-aab4-79ea41bdbc3d_Enabled">
    <vt:lpwstr>True</vt:lpwstr>
  </property>
  <property fmtid="{D5CDD505-2E9C-101B-9397-08002B2CF9AE}" pid="5" name="MSIP_Label_747e95ac-4c94-4f16-aab4-79ea41bdbc3d_SiteId">
    <vt:lpwstr>05afcc84-2ec9-4cd5-b117-5fadcd7b338a</vt:lpwstr>
  </property>
  <property fmtid="{D5CDD505-2E9C-101B-9397-08002B2CF9AE}" pid="6" name="MSIP_Label_747e95ac-4c94-4f16-aab4-79ea41bdbc3d_Owner">
    <vt:lpwstr>J.Mahon@tynaghenergy.ie</vt:lpwstr>
  </property>
  <property fmtid="{D5CDD505-2E9C-101B-9397-08002B2CF9AE}" pid="7" name="MSIP_Label_747e95ac-4c94-4f16-aab4-79ea41bdbc3d_SetDate">
    <vt:lpwstr>2019-11-12T15:37:49.2235949Z</vt:lpwstr>
  </property>
  <property fmtid="{D5CDD505-2E9C-101B-9397-08002B2CF9AE}" pid="8" name="MSIP_Label_747e95ac-4c94-4f16-aab4-79ea41bdbc3d_Name">
    <vt:lpwstr>Confidential</vt:lpwstr>
  </property>
  <property fmtid="{D5CDD505-2E9C-101B-9397-08002B2CF9AE}" pid="9" name="MSIP_Label_747e95ac-4c94-4f16-aab4-79ea41bdbc3d_Application">
    <vt:lpwstr>Microsoft Azure Information Protection</vt:lpwstr>
  </property>
  <property fmtid="{D5CDD505-2E9C-101B-9397-08002B2CF9AE}" pid="10" name="MSIP_Label_747e95ac-4c94-4f16-aab4-79ea41bdbc3d_ActionId">
    <vt:lpwstr>65282655-4858-4993-b70d-ac242efb6be8</vt:lpwstr>
  </property>
  <property fmtid="{D5CDD505-2E9C-101B-9397-08002B2CF9AE}" pid="11" name="MSIP_Label_747e95ac-4c94-4f16-aab4-79ea41bdbc3d_Extended_MSFT_Method">
    <vt:lpwstr>Manual</vt:lpwstr>
  </property>
  <property fmtid="{D5CDD505-2E9C-101B-9397-08002B2CF9AE}" pid="12" name="Sensitivity">
    <vt:lpwstr>Confidential</vt:lpwstr>
  </property>
</Properties>
</file>