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72" r:id="rId5"/>
  </p:sldMasterIdLst>
  <p:notesMasterIdLst>
    <p:notesMasterId r:id="rId17"/>
  </p:notesMasterIdLst>
  <p:handoutMasterIdLst>
    <p:handoutMasterId r:id="rId18"/>
  </p:handoutMasterIdLst>
  <p:sldIdLst>
    <p:sldId id="684" r:id="rId6"/>
    <p:sldId id="683" r:id="rId7"/>
    <p:sldId id="685" r:id="rId8"/>
    <p:sldId id="686" r:id="rId9"/>
    <p:sldId id="687" r:id="rId10"/>
    <p:sldId id="688" r:id="rId11"/>
    <p:sldId id="689" r:id="rId12"/>
    <p:sldId id="690" r:id="rId13"/>
    <p:sldId id="691" r:id="rId14"/>
    <p:sldId id="692" r:id="rId15"/>
    <p:sldId id="694" r:id="rId16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ter, Ray" initials="RP" lastIdx="24" clrIdx="0"/>
  <p:cmAuthor id="1" name="Haughton, Louise" initials="HL" lastIdx="1" clrIdx="1"/>
  <p:cmAuthor id="2" name="Plunkett, Laura" initials="PL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1" autoAdjust="0"/>
    <p:restoredTop sz="89170" autoAdjust="0"/>
  </p:normalViewPr>
  <p:slideViewPr>
    <p:cSldViewPr>
      <p:cViewPr>
        <p:scale>
          <a:sx n="60" d="100"/>
          <a:sy n="60" d="100"/>
        </p:scale>
        <p:origin x="-3186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F01BE1F1-B782-4916-98A8-7CC9E11A2DA2}" type="presOf" srcId="{B53502B7-CFD9-4D79-A7B6-A209BE8CBF2D}" destId="{BCBE42DD-E755-40FA-869D-120EE8F7268F}" srcOrd="0" destOrd="0" presId="urn:microsoft.com/office/officeart/2005/8/layout/vList2"/>
    <dgm:cxn modelId="{330ABF8E-F1A3-4D52-89B0-1D015124BACC}" type="presOf" srcId="{0892F4D6-8279-418A-8AE9-47AF4E299AA2}" destId="{E48EDA4C-8A74-43CF-ADF1-DB0F43C3695D}" srcOrd="0" destOrd="0" presId="urn:microsoft.com/office/officeart/2005/8/layout/vList2"/>
    <dgm:cxn modelId="{B5142195-89D3-4BBA-9E4A-0879ADF532C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A99924AE-F3FD-4EB3-9734-5DE38C63B9B2}" type="presOf" srcId="{0892F4D6-8279-418A-8AE9-47AF4E299AA2}" destId="{E48EDA4C-8A74-43CF-ADF1-DB0F43C3695D}" srcOrd="0" destOrd="0" presId="urn:microsoft.com/office/officeart/2005/8/layout/vList2"/>
    <dgm:cxn modelId="{D8F2EF17-BE10-43AF-A4A7-216F72C23A2D}" type="presOf" srcId="{B53502B7-CFD9-4D79-A7B6-A209BE8CBF2D}" destId="{BCBE42DD-E755-40FA-869D-120EE8F7268F}" srcOrd="0" destOrd="0" presId="urn:microsoft.com/office/officeart/2005/8/layout/vList2"/>
    <dgm:cxn modelId="{B123CFA9-DCC3-4358-85ED-2689BD8B43CE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6C722276-0826-419B-813B-7E5591044082}" type="presOf" srcId="{B53502B7-CFD9-4D79-A7B6-A209BE8CBF2D}" destId="{BCBE42DD-E755-40FA-869D-120EE8F7268F}" srcOrd="0" destOrd="0" presId="urn:microsoft.com/office/officeart/2005/8/layout/vList2"/>
    <dgm:cxn modelId="{958C3194-4D03-4BA7-A924-454D7A864BF2}" type="presOf" srcId="{0892F4D6-8279-418A-8AE9-47AF4E299AA2}" destId="{E48EDA4C-8A74-43CF-ADF1-DB0F43C3695D}" srcOrd="0" destOrd="0" presId="urn:microsoft.com/office/officeart/2005/8/layout/vList2"/>
    <dgm:cxn modelId="{B1D8D622-A74B-487E-B85F-7CE9D6139D3B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39F812F7-F306-460A-B3AA-650086013B59}" type="presOf" srcId="{B53502B7-CFD9-4D79-A7B6-A209BE8CBF2D}" destId="{BCBE42DD-E755-40FA-869D-120EE8F7268F}" srcOrd="0" destOrd="0" presId="urn:microsoft.com/office/officeart/2005/8/layout/vList2"/>
    <dgm:cxn modelId="{A6F6DEE0-5538-402B-8E35-FA7791844244}" type="presOf" srcId="{0892F4D6-8279-418A-8AE9-47AF4E299AA2}" destId="{E48EDA4C-8A74-43CF-ADF1-DB0F43C3695D}" srcOrd="0" destOrd="0" presId="urn:microsoft.com/office/officeart/2005/8/layout/vList2"/>
    <dgm:cxn modelId="{B78E6FEB-155C-4221-8470-A707ABD8EBB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2518"/>
          <a:ext cx="8229599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31070" y="43588"/>
        <a:ext cx="8167459" cy="574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009" y="0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>
              <a:defRPr sz="1200"/>
            </a:lvl1pPr>
          </a:lstStyle>
          <a:p>
            <a:fld id="{1AB6979B-D42D-460C-933B-8321234A1C80}" type="datetimeFigureOut">
              <a:rPr lang="en-IE" smtClean="0"/>
              <a:t>10/04/2019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182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009" y="9443182"/>
            <a:ext cx="2950796" cy="497756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>
              <a:defRPr sz="1200"/>
            </a:lvl1pPr>
          </a:lstStyle>
          <a:p>
            <a:fld id="{A4D79B44-2524-49DB-94E9-7B035303E57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14694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3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6" y="0"/>
            <a:ext cx="2951163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2814D261-FA64-4D26-8BBF-6BB9E01F80B8}" type="datetimeFigureOut">
              <a:rPr lang="en-GB" smtClean="0"/>
              <a:t>10/04/2019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4"/>
            <a:ext cx="5448300" cy="4473575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51163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6" y="9444039"/>
            <a:ext cx="2951163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5AF91AE9-3CC6-478F-8DD5-CA4DB5EA672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0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53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1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2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Diagram 6"/>
          <p:cNvGraphicFramePr/>
          <p:nvPr userDrawn="1">
            <p:extLst>
              <p:ext uri="{D42A27DB-BD31-4B8C-83A1-F6EECF244321}">
                <p14:modId xmlns:p14="http://schemas.microsoft.com/office/powerpoint/2010/main" val="3426919188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36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41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 userDrawn="1">
            <p:extLst>
              <p:ext uri="{D42A27DB-BD31-4B8C-83A1-F6EECF244321}">
                <p14:modId xmlns:p14="http://schemas.microsoft.com/office/powerpoint/2010/main" val="2048444782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575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 userDrawn="1">
            <p:extLst>
              <p:ext uri="{D42A27DB-BD31-4B8C-83A1-F6EECF244321}">
                <p14:modId xmlns:p14="http://schemas.microsoft.com/office/powerpoint/2010/main" val="2004706342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32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 userDrawn="1">
            <p:extLst>
              <p:ext uri="{D42A27DB-BD31-4B8C-83A1-F6EECF244321}">
                <p14:modId xmlns:p14="http://schemas.microsoft.com/office/powerpoint/2010/main" val="3920593855"/>
              </p:ext>
            </p:extLst>
          </p:nvPr>
        </p:nvGraphicFramePr>
        <p:xfrm>
          <a:off x="457204" y="459358"/>
          <a:ext cx="8229599" cy="64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2" y="6190490"/>
            <a:ext cx="2723675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08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6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02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35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After extreme imbalance prices observed on January 24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, SEMO undertook to compile a report on the drivers behind the event;</a:t>
            </a:r>
            <a:endParaRPr lang="en-IE" sz="20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After publication of the report and presentation to industry at a Market Operator Single Topic (MOST) meeting, SEMO began a review of the findings of the report to consider potential changes;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Working with SEM RAs and TSOs taking account of feedback, a number of areas were identified for further consideration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IE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330559"/>
              </p:ext>
            </p:extLst>
          </p:nvPr>
        </p:nvGraphicFramePr>
        <p:xfrm>
          <a:off x="533400" y="3800856"/>
          <a:ext cx="7924800" cy="2523744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79248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Design Item</a:t>
                      </a:r>
                      <a:endParaRPr lang="en-IE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0">
                          <a:effectLst/>
                        </a:rPr>
                        <a:t>Impact of locational constraints on imbalance pricing</a:t>
                      </a:r>
                      <a:endParaRPr lang="en-IE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Units required by TSOs for system reasons not being flagged due to being available to provide energy balancing.</a:t>
                      </a:r>
                      <a:endParaRPr lang="en-IE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Application of Difference Charges on RO holders when they are not on</a:t>
                      </a:r>
                      <a:endParaRPr lang="en-IE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0">
                          <a:effectLst/>
                        </a:rPr>
                        <a:t>Application of SO flagging</a:t>
                      </a:r>
                      <a:endParaRPr lang="en-IE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0">
                          <a:effectLst/>
                        </a:rPr>
                        <a:t>PAR is not applied when the PMEA is applied.</a:t>
                      </a:r>
                      <a:endParaRPr lang="en-IE" sz="2400" b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Participants simple bidding is not subject to any regulation</a:t>
                      </a:r>
                      <a:endParaRPr lang="en-IE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7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>
                <a:solidFill>
                  <a:schemeClr val="bg1">
                    <a:lumMod val="50000"/>
                  </a:schemeClr>
                </a:solidFill>
              </a:rPr>
              <a:t>Options based on this work </a:t>
            </a: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were </a:t>
            </a:r>
            <a:r>
              <a:rPr lang="en-IE" sz="2000" dirty="0">
                <a:solidFill>
                  <a:schemeClr val="bg1">
                    <a:lumMod val="50000"/>
                  </a:schemeClr>
                </a:solidFill>
              </a:rPr>
              <a:t>presented to the SEMC at their last meeting and they endorsed the approach set out in the modification;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Modification proposed seeks to remove the application of flagging for locational constraints from imbalance pricing;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As only some locational constraints are modelled through TCGs, this means only a subset of locational constraints are actually flagged;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Removal of those explicitly modelled applies rules in a consistent manner;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Additional impacts?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i="1" dirty="0" smtClean="0">
                <a:solidFill>
                  <a:schemeClr val="bg1">
                    <a:lumMod val="50000"/>
                  </a:schemeClr>
                </a:solidFill>
              </a:rPr>
              <a:t>Overall impact on imbalance prices?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i="1" dirty="0" smtClean="0">
                <a:solidFill>
                  <a:schemeClr val="bg1">
                    <a:lumMod val="50000"/>
                  </a:schemeClr>
                </a:solidFill>
              </a:rPr>
              <a:t>Does not remove all high prices seen since the transition to the new arrangements…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i="1" dirty="0" smtClean="0"/>
              <a:t>Impact on Dispatch Balancing Costs – cash-out has to go somewhere</a:t>
            </a:r>
            <a:endParaRPr lang="en-IE" i="1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205617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This modification can be considered as a step on the road to refining imbalance price calculation for the I-SEM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Further modifications may come to deal with other issues (e.g., those requiring vendor system changes)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This proposal is not a stand-alone solution; however, it should be considered on its own merit and not in the context of further modifications still to come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For now, we chose to raise this following internal discussions, feedback from participants on the report on Jan 24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, etc.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/>
              <a:t>Putting this modification through removes the risk that local constraints can drive the price across the island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There may be other issues to solve with other modifications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425934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108998"/>
              </p:ext>
            </p:extLst>
          </p:nvPr>
        </p:nvGraphicFramePr>
        <p:xfrm>
          <a:off x="228600" y="1261738"/>
          <a:ext cx="8686800" cy="550920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516739"/>
                <a:gridCol w="6170061"/>
              </a:tblGrid>
              <a:tr h="1754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i="1" dirty="0">
                          <a:effectLst/>
                        </a:rPr>
                        <a:t>Design Item</a:t>
                      </a:r>
                      <a:endParaRPr lang="en-IE" sz="1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i="1" dirty="0" smtClean="0">
                          <a:effectLst/>
                        </a:rPr>
                        <a:t>Option</a:t>
                      </a:r>
                      <a:endParaRPr lang="en-IE" sz="1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61741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i="1" dirty="0">
                          <a:effectLst/>
                        </a:rPr>
                        <a:t>Impact of locational constraints on imbalance pricing</a:t>
                      </a:r>
                      <a:endParaRPr lang="en-IE" sz="1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Consider if locational constraints can be removed from imbalance pricing calculation</a:t>
                      </a:r>
                      <a:endParaRPr lang="en-I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741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Consider if locational constraints can be added to ex-ante markets to allow participants respond to signals</a:t>
                      </a:r>
                      <a:endParaRPr lang="en-IE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0679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Introduce the concept of a notional reference node – a point on the system where generators must be able to provide balancing energy. This can be implemented by removing a subset of MW / MWR constraints from the pricing implementation </a:t>
                      </a:r>
                      <a:endParaRPr lang="en-I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05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i="1" dirty="0">
                          <a:effectLst/>
                        </a:rPr>
                        <a:t>Units required by TSOs for system reasons not being flagged due to being available to provide energy balancing.</a:t>
                      </a:r>
                      <a:endParaRPr lang="en-IE" sz="1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Add a new constraint to TSO scheduling tools and thereby into pricing tools that would ensure the units are always SO flagged.</a:t>
                      </a:r>
                      <a:endParaRPr lang="en-IE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054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Change flagging rules to apply an SO flag to all QBOAs on a unit when the unit is synchronised for system reasons</a:t>
                      </a:r>
                      <a:endParaRPr lang="en-IE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0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i="1" dirty="0">
                          <a:effectLst/>
                        </a:rPr>
                        <a:t>Application of Difference Charges on RO holders when they are not on</a:t>
                      </a:r>
                      <a:endParaRPr lang="en-IE" sz="1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Extend the conditions where an RO holder is excused from Difference Charges beyond the Replacement Reserve requirement to include other  SO flags.</a:t>
                      </a:r>
                      <a:endParaRPr lang="en-IE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42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i="1" dirty="0">
                          <a:effectLst/>
                        </a:rPr>
                        <a:t>Application of SO flagging</a:t>
                      </a:r>
                      <a:endParaRPr lang="en-IE" sz="1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Switch to simple NIV tagging.</a:t>
                      </a:r>
                      <a:endParaRPr lang="en-I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428"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Switch to simple NIV tagging during alerts</a:t>
                      </a:r>
                      <a:endParaRPr lang="en-I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0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i="1">
                          <a:effectLst/>
                        </a:rPr>
                        <a:t>PAR is not applied when the PMEA is applied.</a:t>
                      </a:r>
                      <a:endParaRPr lang="en-IE" sz="1800" i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Change the implementation to ensure that PAR is applied regardless of whether PMEA is used as a replacement Bid / Offer Price</a:t>
                      </a:r>
                      <a:endParaRPr lang="en-I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7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i="1" dirty="0">
                          <a:effectLst/>
                        </a:rPr>
                        <a:t>Participants simple bidding is not subject to any regulation</a:t>
                      </a:r>
                      <a:endParaRPr lang="en-IE" sz="18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Apply the BMPCOP / BCOP rules to simple commercial offer data as well as to complex.</a:t>
                      </a:r>
                      <a:endParaRPr lang="en-I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1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Of these approaches, immediate focus on options that could be implemented quickly (i.e., through system configuration);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Option “</a:t>
            </a:r>
            <a:r>
              <a:rPr lang="en-IE" sz="2000" i="1" dirty="0"/>
              <a:t>Application of Difference Charges on RO holders when they are not </a:t>
            </a:r>
            <a:r>
              <a:rPr lang="en-IE" sz="2000" i="1" dirty="0" smtClean="0"/>
              <a:t>on</a:t>
            </a:r>
            <a:r>
              <a:rPr lang="en-IE" sz="2000" dirty="0" smtClean="0"/>
              <a:t>” already subject to T&amp;SC modification, so not considered further as part of our review;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Of remaining considerations (“</a:t>
            </a:r>
            <a:r>
              <a:rPr lang="en-IE" sz="2000" i="1" dirty="0"/>
              <a:t>Application of SO </a:t>
            </a:r>
            <a:r>
              <a:rPr lang="en-IE" sz="2000" i="1" dirty="0" smtClean="0"/>
              <a:t>flagging</a:t>
            </a:r>
            <a:r>
              <a:rPr lang="en-IE" sz="2000" dirty="0" smtClean="0"/>
              <a:t>” and “</a:t>
            </a:r>
            <a:r>
              <a:rPr lang="en-IE" sz="2000" i="1" dirty="0"/>
              <a:t>Impact of locational constraints on imbalance </a:t>
            </a:r>
            <a:r>
              <a:rPr lang="en-IE" sz="2000" i="1" dirty="0" smtClean="0"/>
              <a:t>pricing</a:t>
            </a:r>
            <a:r>
              <a:rPr lang="en-IE" sz="2000" dirty="0" smtClean="0"/>
              <a:t>”), report on Jan 24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strongly indicates the impact of locational constraints on the calculation of the imbalance price;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Considering the options for addressing locational constraints – </a:t>
            </a:r>
          </a:p>
          <a:p>
            <a:pPr lvl="1" fontAlgn="t"/>
            <a:r>
              <a:rPr lang="en-IE" sz="1600" b="1" i="1" dirty="0"/>
              <a:t>Consider if locational constraints can be removed from imbalance pricing calculation</a:t>
            </a:r>
            <a:endParaRPr lang="en-IE" sz="1600" i="1" dirty="0"/>
          </a:p>
          <a:p>
            <a:pPr lvl="1" fontAlgn="t"/>
            <a:r>
              <a:rPr lang="en-IE" sz="1600" b="1" i="1" dirty="0"/>
              <a:t>Consider if locational constraints can be added to ex-ante markets </a:t>
            </a:r>
            <a:endParaRPr lang="en-IE" sz="1600" b="1" i="1" dirty="0" smtClean="0"/>
          </a:p>
          <a:p>
            <a:pPr lvl="1" fontAlgn="t"/>
            <a:r>
              <a:rPr lang="en-IE" sz="1600" b="1" i="1" dirty="0" smtClean="0"/>
              <a:t>Introduce </a:t>
            </a:r>
            <a:r>
              <a:rPr lang="en-IE" sz="1600" b="1" i="1" dirty="0"/>
              <a:t>the concept of a notional reference </a:t>
            </a:r>
            <a:r>
              <a:rPr lang="en-IE" sz="1600" b="1" i="1" dirty="0" smtClean="0"/>
              <a:t>node</a:t>
            </a:r>
          </a:p>
          <a:p>
            <a:pPr fontAlgn="t">
              <a:buFont typeface="Wingdings" panose="05000000000000000000" pitchFamily="2" charset="2"/>
              <a:buChar char="Ø"/>
            </a:pPr>
            <a:r>
              <a:rPr lang="en-IE" sz="2000" dirty="0"/>
              <a:t>Second and third approaches discounted in our review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306466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Options based on this work were presented to the SEMC at their last meeting and they endorsed the approach set out in the modification;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Modification proposed seeks to remove the application of flagging for locational constraints from imbalance pricing;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As only some locational constraints are modelled through TCGs, this means only a subset of locational constraints are actually flagged;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Removal of those explicitly modelled applies rules in a consistent manner;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/>
              <a:t>Additional impacts?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i="1" dirty="0" smtClean="0"/>
              <a:t>Overall impact on imbalance prices?</a:t>
            </a:r>
            <a:endParaRPr lang="en-IE" i="1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58574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382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95600" y="60314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Half hour Imbalance Settlement Price for Jan 24th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879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382000" cy="440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895600" y="60314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Five minute Imbalance Price for Jan 24th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247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895600" y="6031468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Scatter graphs of NIV and PIMB for original and with no MW Constraints flagged</a:t>
            </a:r>
            <a:endParaRPr lang="en-I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4311696" cy="282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061085"/>
            <a:ext cx="4489318" cy="2938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188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>
                <a:solidFill>
                  <a:schemeClr val="bg1">
                    <a:lumMod val="50000"/>
                  </a:schemeClr>
                </a:solidFill>
              </a:rPr>
              <a:t>Options based on this work </a:t>
            </a: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were </a:t>
            </a:r>
            <a:r>
              <a:rPr lang="en-IE" sz="2000" dirty="0">
                <a:solidFill>
                  <a:schemeClr val="bg1">
                    <a:lumMod val="50000"/>
                  </a:schemeClr>
                </a:solidFill>
              </a:rPr>
              <a:t>presented to the SEMC at their last meeting and they endorsed the approach set out in the modification;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Modification proposed seeks to remove the application of flagging for locational constraints from imbalance pricing;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As only some locational constraints are modelled through TCGs, this means only a subset of locational constraints are actually flagged;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Removal of those explicitly modelled applies rules in a consistent manner;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sz="2000" dirty="0" smtClean="0">
                <a:solidFill>
                  <a:schemeClr val="bg1">
                    <a:lumMod val="50000"/>
                  </a:schemeClr>
                </a:solidFill>
              </a:rPr>
              <a:t>Additional impacts?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i="1" dirty="0" smtClean="0">
                <a:solidFill>
                  <a:schemeClr val="bg1">
                    <a:lumMod val="50000"/>
                  </a:schemeClr>
                </a:solidFill>
              </a:rPr>
              <a:t>Overall impact on imbalance prices?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IE" i="1" dirty="0" smtClean="0"/>
              <a:t>Does not remove all high prices seen since the transition to the new arrangements…</a:t>
            </a:r>
            <a:endParaRPr lang="en-IE" i="1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144790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Mod 09_19  - </a:t>
            </a:r>
            <a:r>
              <a:rPr lang="en-IE" sz="2000" dirty="0" smtClean="0"/>
              <a:t>Removal of locational constraints from Imbalance Pricing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4343400"/>
            <a:ext cx="413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Half hour Imbalance Settlement Price for </a:t>
            </a:r>
          </a:p>
          <a:p>
            <a:r>
              <a:rPr lang="en-IE" dirty="0" smtClean="0"/>
              <a:t>Oct 3</a:t>
            </a:r>
            <a:r>
              <a:rPr lang="en-IE" baseline="30000" dirty="0" smtClean="0"/>
              <a:t>rd</a:t>
            </a:r>
            <a:r>
              <a:rPr lang="en-IE" dirty="0" smtClean="0"/>
              <a:t>…</a:t>
            </a:r>
            <a:endParaRPr lang="en-I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3910013" cy="250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66043"/>
            <a:ext cx="3911600" cy="2507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367213" y="5334000"/>
            <a:ext cx="413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Half hour Imbalance Settlement Price for </a:t>
            </a:r>
          </a:p>
          <a:p>
            <a:r>
              <a:rPr lang="en-IE" dirty="0" smtClean="0"/>
              <a:t>Oct 9</a:t>
            </a:r>
            <a:r>
              <a:rPr lang="en-IE" baseline="30000" dirty="0" smtClean="0"/>
              <a:t>th</a:t>
            </a:r>
            <a:r>
              <a:rPr lang="en-IE" dirty="0" smtClean="0"/>
              <a:t> …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9870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-SEM – Market Rules Working 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xternal PowerPoint" ma:contentTypeID="0x0101001491DCE7D8DA9548835C5707ACC8C7A500FAEBC05699A37B40A26E87889D541539" ma:contentTypeVersion="18" ma:contentTypeDescription="" ma:contentTypeScope="" ma:versionID="5ac683b8448c4f7463553d5912ab1e7d">
  <xsd:schema xmlns:xsd="http://www.w3.org/2001/XMLSchema" xmlns:xs="http://www.w3.org/2001/XMLSchema" xmlns:p="http://schemas.microsoft.com/office/2006/metadata/properties" xmlns:ns2="d37a3940-3eb6-46ae-b213-816acdc8e851" xmlns:ns3="3cada6dc-2705-46ed-bab2-0b2cd6d935ca" targetNamespace="http://schemas.microsoft.com/office/2006/metadata/properties" ma:root="true" ma:fieldsID="4021f03a91fd5ac7dff7b5e131157eae" ns2:_="" ns3:_="">
    <xsd:import namespace="d37a3940-3eb6-46ae-b213-816acdc8e851"/>
    <xsd:import namespace="3cada6dc-2705-46ed-bab2-0b2cd6d935ca"/>
    <xsd:element name="properties">
      <xsd:complexType>
        <xsd:sequence>
          <xsd:element name="documentManagement">
            <xsd:complexType>
              <xsd:all>
                <xsd:element ref="ns2:Doc_x0020_Type" minOccurs="0"/>
                <xsd:element ref="ns2:Meeting_x0020_Date" minOccurs="0"/>
                <xsd:element ref="ns3:iab7cdb7554d4997ae876b11632fa575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a3940-3eb6-46ae-b213-816acdc8e851" elementFormDefault="qualified">
    <xsd:import namespace="http://schemas.microsoft.com/office/2006/documentManagement/types"/>
    <xsd:import namespace="http://schemas.microsoft.com/office/infopath/2007/PartnerControls"/>
    <xsd:element name="Doc_x0020_Type" ma:index="8" nillable="true" ma:displayName="Doc Type" ma:default="BLG" ma:format="Dropdown" ma:internalName="Doc_x0020_Type" ma:readOnly="false">
      <xsd:simpleType>
        <xsd:union memberTypes="dms:Text">
          <xsd:simpleType>
            <xsd:restriction base="dms:Choice">
              <xsd:enumeration value="BLG"/>
              <xsd:enumeration value="TLG"/>
              <xsd:enumeration value="PMG"/>
              <xsd:enumeration value="RWG"/>
              <xsd:enumeration value="Market Trial Coordinators' Group"/>
              <xsd:enumeration value="Admin"/>
              <xsd:enumeration value="Other"/>
              <xsd:enumeration value="Lunch &amp; Learn"/>
              <xsd:enumeration value="I-SEM Quarterly All Hands"/>
              <xsd:enumeration value="ICOs Comms Meetings"/>
              <xsd:enumeration value="Liaision Group Planning Materials"/>
              <xsd:enumeration value="Market Operator User Group"/>
            </xsd:restriction>
          </xsd:simpleType>
        </xsd:union>
      </xsd:simpleType>
    </xsd:element>
    <xsd:element name="Meeting_x0020_Date" ma:index="9" nillable="true" ma:displayName="Meeting Date" ma:format="DateOnly" ma:internalName="Meeting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da6dc-2705-46ed-bab2-0b2cd6d935ca" elementFormDefault="qualified">
    <xsd:import namespace="http://schemas.microsoft.com/office/2006/documentManagement/types"/>
    <xsd:import namespace="http://schemas.microsoft.com/office/infopath/2007/PartnerControls"/>
    <xsd:element name="iab7cdb7554d4997ae876b11632fa575" ma:index="10" nillable="true" ma:taxonomy="true" ma:internalName="iab7cdb7554d4997ae876b11632fa575" ma:taxonomyFieldName="File_x0020_Category" ma:displayName="File Category" ma:default="" ma:fieldId="{2ab7cdb7-554d-4997-ae87-6b11632fa575}" ma:taxonomyMulti="true" ma:sspId="bba0571d-0b8e-466e-908c-4c59ad63fd5c" ma:termSetId="d6e1f201-92b0-484d-8c3e-6dc5f6daf1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c5c619c4-3b62-4197-a5dd-cc1647151811}" ma:internalName="TaxCatchAll" ma:showField="CatchAllData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c5c619c4-3b62-4197-a5dd-cc1647151811}" ma:internalName="TaxCatchAllLabel" ma:readOnly="true" ma:showField="CatchAllDataLabel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p:properties xmlns:p="http://schemas.microsoft.com/office/2006/metadata/properties" xmlns:xsi="http://www.w3.org/2001/XMLSchema-instance">
  <documentManagement>
    <Doc_x0020_Type xmlns="d37a3940-3eb6-46ae-b213-816acdc8e851">Market Operator User Group</Doc_x0020_Type>
    <Meeting_x0020_Date xmlns="d37a3940-3eb6-46ae-b213-816acdc8e851">2019-04-02T23:00:00+00:00</Meeting_x0020_Date>
    <iab7cdb7554d4997ae876b11632fa575 xmlns="3cada6dc-2705-46ed-bab2-0b2cd6d935ca">
      <Terms xmlns="http://schemas.microsoft.com/office/infopath/2007/PartnerControls">
        <TermInfo xmlns="http://schemas.microsoft.com/office/infopath/2007/PartnerControls">
          <TermName>Presentation</TermName>
          <TermId>12756bda-ff4b-4d1a-bf18-0ce42192d00c</TermId>
        </TermInfo>
      </Terms>
    </iab7cdb7554d4997ae876b11632fa575>
    <TaxCatchAll xmlns="3cada6dc-2705-46ed-bab2-0b2cd6d935ca">
      <Value>9</Value>
    </TaxCatchAl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70F9CD-A69B-4CAB-8CEE-3B93C37C9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a3940-3eb6-46ae-b213-816acdc8e851"/>
    <ds:schemaRef ds:uri="3cada6dc-2705-46ed-bab2-0b2cd6d935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65561B-A9FB-4A14-8821-9634A3239376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CC419292-EECB-45C6-8B4A-32FC6D6B6613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d37a3940-3eb6-46ae-b213-816acdc8e851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3cada6dc-2705-46ed-bab2-0b2cd6d935ca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73895034-ADD5-4FC3-B151-9195C05562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13458</TotalTime>
  <Words>1094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1_I-SEM – Market Rules Working Group</vt:lpstr>
      <vt:lpstr>Mod 09_19  - Removal of locational constraints from Imbalance Pricing</vt:lpstr>
      <vt:lpstr>Mod 09_19  - Removal of locational constraints from Imbalance Pricing</vt:lpstr>
      <vt:lpstr>Mod 09_19  - Removal of locational constraints from Imbalance Pricing</vt:lpstr>
      <vt:lpstr>Mod 09_19  - Removal of locational constraints from Imbalance Pricing</vt:lpstr>
      <vt:lpstr>Mod 09_19  - Removal of locational constraints from Imbalance Pricing</vt:lpstr>
      <vt:lpstr>Mod 09_19  - Removal of locational constraints from Imbalance Pricing</vt:lpstr>
      <vt:lpstr>Mod 09_19  - Removal of locational constraints from Imbalance Pricing</vt:lpstr>
      <vt:lpstr>Mod 09_19  - Removal of locational constraints from Imbalance Pricing</vt:lpstr>
      <vt:lpstr>Mod 09_19  - Removal of locational constraints from Imbalance Pricing</vt:lpstr>
      <vt:lpstr>Mod 09_19  - Removal of locational constraints from Imbalance Pricing</vt:lpstr>
      <vt:lpstr>Mod 09_19  - Removal of locational constraints from Imbalance Pricing</vt:lpstr>
    </vt:vector>
  </TitlesOfParts>
  <Company>EirGrid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Operator User Group Presentation - 3 April 2019</dc:title>
  <dc:creator>Mark Needham</dc:creator>
  <cp:lastModifiedBy>Linnane, Sandra</cp:lastModifiedBy>
  <cp:revision>1037</cp:revision>
  <cp:lastPrinted>2019-04-02T17:14:01Z</cp:lastPrinted>
  <dcterms:created xsi:type="dcterms:W3CDTF">2016-03-09T09:46:02Z</dcterms:created>
  <dcterms:modified xsi:type="dcterms:W3CDTF">2019-04-10T14:01:14Z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0x0101001491DCE7D8DA9548835C5707ACC8C7A500FAEBC05699A37B40A26E87889D541539</vt:lpwstr>
  </property>
  <property fmtid="{D5CDD505-2E9C-101B-9397-08002B2CF9AE}" pid="3" name="Doc Type">
    <vt:lpwstr>A</vt:lpwstr>
  </property>
  <property fmtid="{D5CDD505-2E9C-101B-9397-08002B2CF9AE}" pid="4" name="File Category">
    <vt:lpwstr>9;#Presentation|12756bda-ff4b-4d1a-bf18-0ce42192d00c</vt:lpwstr>
  </property>
</Properties>
</file>