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1"/>
  </p:notesMasterIdLst>
  <p:handoutMasterIdLst>
    <p:handoutMasterId r:id="rId12"/>
  </p:handoutMasterIdLst>
  <p:sldIdLst>
    <p:sldId id="409" r:id="rId2"/>
    <p:sldId id="411" r:id="rId3"/>
    <p:sldId id="426" r:id="rId4"/>
    <p:sldId id="412" r:id="rId5"/>
    <p:sldId id="413" r:id="rId6"/>
    <p:sldId id="414" r:id="rId7"/>
    <p:sldId id="415" r:id="rId8"/>
    <p:sldId id="417" r:id="rId9"/>
    <p:sldId id="418" r:id="rId10"/>
  </p:sldIdLst>
  <p:sldSz cx="9144000" cy="6858000" type="screen4x3"/>
  <p:notesSz cx="7099300" cy="10236200"/>
  <p:custDataLst>
    <p:tags r:id="rId13"/>
  </p:custDataLst>
  <p:defaultTextStyle>
    <a:defPPr>
      <a:defRPr lang="en-GB"/>
    </a:defPPr>
    <a:lvl1pPr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4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9999"/>
    <a:srgbClr val="FFFFCC"/>
    <a:srgbClr val="FFCC99"/>
    <a:srgbClr val="990033"/>
    <a:srgbClr val="FFE1E1"/>
    <a:srgbClr val="FFCCCC"/>
    <a:srgbClr val="FFE1FF"/>
    <a:srgbClr val="D5CABB"/>
    <a:srgbClr val="952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5"/>
    <p:restoredTop sz="94645"/>
  </p:normalViewPr>
  <p:slideViewPr>
    <p:cSldViewPr snapToGrid="0">
      <p:cViewPr varScale="1">
        <p:scale>
          <a:sx n="62" d="100"/>
          <a:sy n="62" d="100"/>
        </p:scale>
        <p:origin x="1516" y="56"/>
      </p:cViewPr>
      <p:guideLst>
        <p:guide orient="horz" pos="64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01DD5D-A711-4622-B78C-A04D124824CA}"/>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7" name="Rectangle 3">
            <a:extLst>
              <a:ext uri="{FF2B5EF4-FFF2-40B4-BE49-F238E27FC236}">
                <a16:creationId xmlns:a16="http://schemas.microsoft.com/office/drawing/2014/main" id="{87DA0520-2300-4B34-A836-52C416769D35}"/>
              </a:ext>
            </a:extLst>
          </p:cNvPr>
          <p:cNvSpPr>
            <a:spLocks noGrp="1" noChangeArrowheads="1"/>
          </p:cNvSpPr>
          <p:nvPr>
            <p:ph type="dt" sz="quarter"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8" name="Rectangle 4">
            <a:extLst>
              <a:ext uri="{FF2B5EF4-FFF2-40B4-BE49-F238E27FC236}">
                <a16:creationId xmlns:a16="http://schemas.microsoft.com/office/drawing/2014/main" id="{C8DE376C-B365-4793-B52F-31F5A2DA2112}"/>
              </a:ext>
            </a:extLst>
          </p:cNvPr>
          <p:cNvSpPr>
            <a:spLocks noGrp="1" noChangeArrowheads="1"/>
          </p:cNvSpPr>
          <p:nvPr>
            <p:ph type="ftr" sz="quarter" idx="2"/>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9" name="Rectangle 5">
            <a:extLst>
              <a:ext uri="{FF2B5EF4-FFF2-40B4-BE49-F238E27FC236}">
                <a16:creationId xmlns:a16="http://schemas.microsoft.com/office/drawing/2014/main" id="{91407EBE-D0F2-4548-ACAD-D622460461F3}"/>
              </a:ext>
            </a:extLst>
          </p:cNvPr>
          <p:cNvSpPr>
            <a:spLocks noGrp="1" noChangeArrowheads="1"/>
          </p:cNvSpPr>
          <p:nvPr>
            <p:ph type="sldNum" sz="quarter" idx="3"/>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EEC856F0-E34D-4E00-91E3-8E39FF8431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198998E-628A-47ED-AE2C-30C2E0EC7384}"/>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27" name="Rectangle 3">
            <a:extLst>
              <a:ext uri="{FF2B5EF4-FFF2-40B4-BE49-F238E27FC236}">
                <a16:creationId xmlns:a16="http://schemas.microsoft.com/office/drawing/2014/main" id="{0049B4EE-9674-4F50-9B75-4569D1B6307A}"/>
              </a:ext>
            </a:extLst>
          </p:cNvPr>
          <p:cNvSpPr>
            <a:spLocks noGrp="1" noChangeArrowheads="1"/>
          </p:cNvSpPr>
          <p:nvPr>
            <p:ph type="dt"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124" name="Rectangle 4">
            <a:extLst>
              <a:ext uri="{FF2B5EF4-FFF2-40B4-BE49-F238E27FC236}">
                <a16:creationId xmlns:a16="http://schemas.microsoft.com/office/drawing/2014/main" id="{256388FE-106B-4273-9C79-8629E9D1242C}"/>
              </a:ext>
            </a:extLst>
          </p:cNvPr>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AF874765-DBC3-4D03-9274-B1DF55950CAB}"/>
              </a:ext>
            </a:extLst>
          </p:cNvPr>
          <p:cNvSpPr>
            <a:spLocks noGrp="1" noChangeArrowheads="1"/>
          </p:cNvSpPr>
          <p:nvPr>
            <p:ph type="body" sz="quarter" idx="3"/>
          </p:nvPr>
        </p:nvSpPr>
        <p:spPr bwMode="auto">
          <a:xfrm>
            <a:off x="709613" y="4860925"/>
            <a:ext cx="5680075" cy="4606925"/>
          </a:xfrm>
          <a:prstGeom prst="rect">
            <a:avLst/>
          </a:prstGeom>
          <a:noFill/>
          <a:ln>
            <a:noFill/>
          </a:ln>
          <a:effectLst/>
        </p:spPr>
        <p:txBody>
          <a:bodyPr vert="horz" wrap="square" lIns="98404" tIns="49201" rIns="98404" bIns="4920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a:extLst>
              <a:ext uri="{FF2B5EF4-FFF2-40B4-BE49-F238E27FC236}">
                <a16:creationId xmlns:a16="http://schemas.microsoft.com/office/drawing/2014/main" id="{7DC5F45F-B776-43B8-8AAC-CB75F5145D0B}"/>
              </a:ext>
            </a:extLst>
          </p:cNvPr>
          <p:cNvSpPr>
            <a:spLocks noGrp="1" noChangeArrowheads="1"/>
          </p:cNvSpPr>
          <p:nvPr>
            <p:ph type="ftr" sz="quarter" idx="4"/>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31" name="Rectangle 7">
            <a:extLst>
              <a:ext uri="{FF2B5EF4-FFF2-40B4-BE49-F238E27FC236}">
                <a16:creationId xmlns:a16="http://schemas.microsoft.com/office/drawing/2014/main" id="{95FB5492-AFD1-4A4A-8F18-93B0E1EF5EA5}"/>
              </a:ext>
            </a:extLst>
          </p:cNvPr>
          <p:cNvSpPr>
            <a:spLocks noGrp="1" noChangeArrowheads="1"/>
          </p:cNvSpPr>
          <p:nvPr>
            <p:ph type="sldNum" sz="quarter" idx="5"/>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CD78ABF5-2718-4DD6-B8A1-C83BE587B1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marL="0" marR="0" lvl="0" indent="0" algn="r" defTabSz="984250" rtl="0" eaLnBrk="1" fontAlgn="base" latinLnBrk="0" hangingPunct="1">
              <a:lnSpc>
                <a:spcPct val="100000"/>
              </a:lnSpc>
              <a:spcBef>
                <a:spcPct val="0"/>
              </a:spcBef>
              <a:spcAft>
                <a:spcPct val="0"/>
              </a:spcAft>
              <a:buClrTx/>
              <a:buSzTx/>
              <a:buFontTx/>
              <a:buNone/>
              <a:tabLst/>
              <a:defRPr/>
            </a:pPr>
            <a:fld id="{CD78ABF5-2718-4DD6-B8A1-C83BE587B113}" type="slidenum">
              <a:rPr kumimoji="0" lang="en-GB" altLang="en-US" sz="13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84250" rtl="0" eaLnBrk="1" fontAlgn="base" latinLnBrk="0" hangingPunct="1">
                <a:lnSpc>
                  <a:spcPct val="100000"/>
                </a:lnSpc>
                <a:spcBef>
                  <a:spcPct val="0"/>
                </a:spcBef>
                <a:spcAft>
                  <a:spcPct val="0"/>
                </a:spcAft>
                <a:buClrTx/>
                <a:buSzTx/>
                <a:buFontTx/>
                <a:buNone/>
                <a:tabLst/>
                <a:defRPr/>
              </a:pPr>
              <a:t>3</a:t>
            </a:fld>
            <a:endParaRPr kumimoji="0" lang="en-GB" altLang="en-US" sz="13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1261209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EB8378-FFFB-4898-808E-C869AB5A903B}"/>
              </a:ext>
            </a:extLst>
          </p:cNvPr>
          <p:cNvCxnSpPr/>
          <p:nvPr userDrawn="1"/>
        </p:nvCxnSpPr>
        <p:spPr>
          <a:xfrm flipV="1">
            <a:off x="1588" y="1776413"/>
            <a:ext cx="9142412"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3913031E-A701-4B8F-A3A3-562FDF88B43A}"/>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6" name="Picture 13">
            <a:extLst>
              <a:ext uri="{FF2B5EF4-FFF2-40B4-BE49-F238E27FC236}">
                <a16:creationId xmlns:a16="http://schemas.microsoft.com/office/drawing/2014/main" id="{29BB83B5-4EE8-49AF-8C82-32BD4F7227FD}"/>
              </a:ext>
            </a:extLst>
          </p:cNvPr>
          <p:cNvPicPr>
            <a:picLocks noChangeAspect="1"/>
          </p:cNvPicPr>
          <p:nvPr userDrawn="1"/>
        </p:nvPicPr>
        <p:blipFill>
          <a:blip r:embed="rId2">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DF79C6CD-1B57-4DA6-91F0-0ACAAFB3A2D7}"/>
              </a:ext>
            </a:extLst>
          </p:cNvPr>
          <p:cNvCxnSpPr/>
          <p:nvPr userDrawn="1"/>
        </p:nvCxnSpPr>
        <p:spPr>
          <a:xfrm flipV="1">
            <a:off x="6350" y="4516438"/>
            <a:ext cx="9142413"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12" descr="A picture containing ship, large, man, table&#10;&#10;Description automatically generated">
            <a:extLst>
              <a:ext uri="{FF2B5EF4-FFF2-40B4-BE49-F238E27FC236}">
                <a16:creationId xmlns:a16="http://schemas.microsoft.com/office/drawing/2014/main" id="{17D9BCB7-44F5-4E92-8475-18DE55069AB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4380" b="14079"/>
          <a:stretch>
            <a:fillRect/>
          </a:stretch>
        </p:blipFill>
        <p:spPr bwMode="auto">
          <a:xfrm>
            <a:off x="0" y="1776413"/>
            <a:ext cx="91440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591960"/>
            <a:ext cx="8312150" cy="574675"/>
          </a:xfrm>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5126948"/>
            <a:ext cx="5638800" cy="946150"/>
          </a:xfrm>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0848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GB" dirty="0"/>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5">
            <a:extLst>
              <a:ext uri="{FF2B5EF4-FFF2-40B4-BE49-F238E27FC236}">
                <a16:creationId xmlns:a16="http://schemas.microsoft.com/office/drawing/2014/main" id="{39907315-BE26-42AF-ABCD-D4FDED525A75}"/>
              </a:ext>
            </a:extLst>
          </p:cNvPr>
          <p:cNvSpPr>
            <a:spLocks noGrp="1" noChangeArrowheads="1"/>
          </p:cNvSpPr>
          <p:nvPr>
            <p:ph type="sldNum" sz="quarter" idx="10"/>
          </p:nvPr>
        </p:nvSpPr>
        <p:spPr>
          <a:ln/>
        </p:spPr>
        <p:txBody>
          <a:bodyPr/>
          <a:lstStyle>
            <a:lvl1pPr>
              <a:defRPr/>
            </a:lvl1pPr>
          </a:lstStyle>
          <a:p>
            <a:pPr>
              <a:defRPr/>
            </a:pPr>
            <a:fld id="{04669813-B585-46D1-AFC7-BA032F4D5F57}" type="slidenum">
              <a:rPr lang="en-GB" altLang="en-US"/>
              <a:pPr>
                <a:defRPr/>
              </a:pPr>
              <a:t>‹#›</a:t>
            </a:fld>
            <a:endParaRPr lang="en-GB" altLang="en-US" sz="700" b="0"/>
          </a:p>
        </p:txBody>
      </p:sp>
    </p:spTree>
    <p:extLst>
      <p:ext uri="{BB962C8B-B14F-4D97-AF65-F5344CB8AC3E}">
        <p14:creationId xmlns:p14="http://schemas.microsoft.com/office/powerpoint/2010/main" val="240708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705E46C2-F079-4AFB-838F-463A5BEE45F4}"/>
              </a:ext>
            </a:extLst>
          </p:cNvPr>
          <p:cNvSpPr>
            <a:spLocks noGrp="1" noChangeArrowheads="1"/>
          </p:cNvSpPr>
          <p:nvPr>
            <p:ph type="sldNum" sz="quarter" idx="10"/>
          </p:nvPr>
        </p:nvSpPr>
        <p:spPr>
          <a:ln/>
        </p:spPr>
        <p:txBody>
          <a:bodyPr/>
          <a:lstStyle>
            <a:lvl1pPr>
              <a:defRPr/>
            </a:lvl1pPr>
          </a:lstStyle>
          <a:p>
            <a:pPr>
              <a:defRPr/>
            </a:pPr>
            <a:fld id="{BFF0272E-59FC-42A1-90A3-80FA15263606}" type="slidenum">
              <a:rPr lang="en-GB" altLang="en-US"/>
              <a:pPr>
                <a:defRPr/>
              </a:pPr>
              <a:t>‹#›</a:t>
            </a:fld>
            <a:endParaRPr lang="en-GB" altLang="en-US" sz="700" b="0"/>
          </a:p>
        </p:txBody>
      </p:sp>
    </p:spTree>
    <p:extLst>
      <p:ext uri="{BB962C8B-B14F-4D97-AF65-F5344CB8AC3E}">
        <p14:creationId xmlns:p14="http://schemas.microsoft.com/office/powerpoint/2010/main" val="88984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4D9019E9-757D-4D18-9F4F-77F9142E8F97}"/>
              </a:ext>
            </a:extLst>
          </p:cNvPr>
          <p:cNvSpPr>
            <a:spLocks noGrp="1" noChangeArrowheads="1"/>
          </p:cNvSpPr>
          <p:nvPr>
            <p:ph type="sldNum" sz="quarter" idx="10"/>
          </p:nvPr>
        </p:nvSpPr>
        <p:spPr>
          <a:ln/>
        </p:spPr>
        <p:txBody>
          <a:bodyPr/>
          <a:lstStyle>
            <a:lvl1pPr>
              <a:defRPr/>
            </a:lvl1pPr>
          </a:lstStyle>
          <a:p>
            <a:pPr>
              <a:defRPr/>
            </a:pPr>
            <a:fld id="{4367EA60-D9A0-466F-9C9A-86583E41EBDB}" type="slidenum">
              <a:rPr lang="en-GB" altLang="en-US"/>
              <a:pPr>
                <a:defRPr/>
              </a:pPr>
              <a:t>‹#›</a:t>
            </a:fld>
            <a:endParaRPr lang="en-GB" altLang="en-US" sz="700" b="0"/>
          </a:p>
        </p:txBody>
      </p:sp>
    </p:spTree>
    <p:extLst>
      <p:ext uri="{BB962C8B-B14F-4D97-AF65-F5344CB8AC3E}">
        <p14:creationId xmlns:p14="http://schemas.microsoft.com/office/powerpoint/2010/main" val="17240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4F896EB-85CD-426F-8D33-1FC9CE091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77988"/>
            <a:ext cx="914400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4F1F4B92-D46A-4955-BC50-C1860A903420}"/>
              </a:ext>
            </a:extLst>
          </p:cNvPr>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8C40AD-804E-4EFD-BB92-00CE25584D94}"/>
              </a:ext>
            </a:extLst>
          </p:cNvPr>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a:extLst>
              <a:ext uri="{FF2B5EF4-FFF2-40B4-BE49-F238E27FC236}">
                <a16:creationId xmlns:a16="http://schemas.microsoft.com/office/drawing/2014/main" id="{939099BB-772C-4039-9AEB-584DFC5AD765}"/>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a:extLst>
              <a:ext uri="{FF2B5EF4-FFF2-40B4-BE49-F238E27FC236}">
                <a16:creationId xmlns:a16="http://schemas.microsoft.com/office/drawing/2014/main" id="{C862C6A5-EE8F-4CCF-AB71-486DEF7DE4DD}"/>
              </a:ext>
            </a:extLst>
          </p:cNvPr>
          <p:cNvPicPr>
            <a:picLocks noChangeAspect="1"/>
          </p:cNvPicPr>
          <p:nvPr userDrawn="1"/>
        </p:nvPicPr>
        <p:blipFill>
          <a:blip r:embed="rId3">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330700"/>
            <a:ext cx="8312150" cy="574675"/>
          </a:xfrm>
        </p:spPr>
        <p:txBody>
          <a:bodyPr anchor="b"/>
          <a:lstStyle>
            <a:lvl1pPr>
              <a:lnSpc>
                <a:spcPct val="85000"/>
              </a:lnSpc>
              <a:defRPr sz="3000" cap="all" baseline="0">
                <a:solidFill>
                  <a:schemeClr val="tx1"/>
                </a:solidFill>
              </a:defRPr>
            </a:lvl1pPr>
          </a:lstStyle>
          <a:p>
            <a:pPr lvl="0"/>
            <a:r>
              <a:rPr lang="en-US" noProof="0" dirty="0"/>
              <a:t>Click to edit Master title style</a:t>
            </a:r>
          </a:p>
        </p:txBody>
      </p:sp>
      <p:sp>
        <p:nvSpPr>
          <p:cNvPr id="402436" name="Rectangle 4"/>
          <p:cNvSpPr>
            <a:spLocks noGrp="1" noChangeArrowheads="1"/>
          </p:cNvSpPr>
          <p:nvPr>
            <p:ph type="subTitle" idx="1"/>
          </p:nvPr>
        </p:nvSpPr>
        <p:spPr>
          <a:xfrm>
            <a:off x="452438" y="4865688"/>
            <a:ext cx="5638800" cy="946150"/>
          </a:xfrm>
        </p:spPr>
        <p:txBody>
          <a:bodyPr/>
          <a:lstStyle>
            <a:lvl1pPr marL="0" indent="0">
              <a:spcBef>
                <a:spcPct val="0"/>
              </a:spcBef>
              <a:buFont typeface="Arial" charset="0"/>
              <a:buNone/>
              <a:defRPr sz="1600">
                <a:solidFill>
                  <a:schemeClr val="tx2"/>
                </a:solidFill>
              </a:defRPr>
            </a:lvl1pPr>
          </a:lstStyle>
          <a:p>
            <a:pPr lvl="0"/>
            <a:r>
              <a:rPr lang="en-US" noProof="0" dirty="0"/>
              <a:t>Click to edit Master subtitle style</a:t>
            </a:r>
          </a:p>
        </p:txBody>
      </p:sp>
    </p:spTree>
    <p:extLst>
      <p:ext uri="{BB962C8B-B14F-4D97-AF65-F5344CB8AC3E}">
        <p14:creationId xmlns:p14="http://schemas.microsoft.com/office/powerpoint/2010/main" val="17898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9BF3B982-22B3-4E7F-B859-9DADF53BC5EE}"/>
              </a:ext>
            </a:extLst>
          </p:cNvPr>
          <p:cNvSpPr>
            <a:spLocks noGrp="1" noChangeArrowheads="1"/>
          </p:cNvSpPr>
          <p:nvPr>
            <p:ph type="sldNum" sz="quarter" idx="10"/>
          </p:nvPr>
        </p:nvSpPr>
        <p:spPr>
          <a:ln/>
        </p:spPr>
        <p:txBody>
          <a:bodyPr/>
          <a:lstStyle>
            <a:lvl1pPr>
              <a:defRPr/>
            </a:lvl1pPr>
          </a:lstStyle>
          <a:p>
            <a:pPr>
              <a:defRPr/>
            </a:pPr>
            <a:fld id="{2C538014-7F7F-4BEB-A598-EAB2D87C9254}" type="slidenum">
              <a:rPr lang="en-GB" altLang="en-US"/>
              <a:pPr>
                <a:defRPr/>
              </a:pPr>
              <a:t>‹#›</a:t>
            </a:fld>
            <a:endParaRPr lang="en-GB" altLang="en-US" sz="700" b="0"/>
          </a:p>
        </p:txBody>
      </p:sp>
    </p:spTree>
    <p:extLst>
      <p:ext uri="{BB962C8B-B14F-4D97-AF65-F5344CB8AC3E}">
        <p14:creationId xmlns:p14="http://schemas.microsoft.com/office/powerpoint/2010/main" val="400390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4" name="Rectangle 5">
            <a:extLst>
              <a:ext uri="{FF2B5EF4-FFF2-40B4-BE49-F238E27FC236}">
                <a16:creationId xmlns:a16="http://schemas.microsoft.com/office/drawing/2014/main" id="{F023D86A-8883-4F68-A179-E73CDF2BF184}"/>
              </a:ext>
            </a:extLst>
          </p:cNvPr>
          <p:cNvSpPr>
            <a:spLocks noGrp="1" noChangeArrowheads="1"/>
          </p:cNvSpPr>
          <p:nvPr>
            <p:ph type="sldNum" sz="quarter" idx="10"/>
          </p:nvPr>
        </p:nvSpPr>
        <p:spPr>
          <a:ln/>
        </p:spPr>
        <p:txBody>
          <a:bodyPr/>
          <a:lstStyle>
            <a:lvl1pPr>
              <a:defRPr/>
            </a:lvl1pPr>
          </a:lstStyle>
          <a:p>
            <a:pPr>
              <a:defRPr/>
            </a:pPr>
            <a:fld id="{7F8CC0A1-E1A7-4D3A-ABFA-1CC94731191C}" type="slidenum">
              <a:rPr lang="en-GB" altLang="en-US"/>
              <a:pPr>
                <a:defRPr/>
              </a:pPr>
              <a:t>‹#›</a:t>
            </a:fld>
            <a:endParaRPr lang="en-GB" altLang="en-US" sz="700" b="0"/>
          </a:p>
        </p:txBody>
      </p:sp>
    </p:spTree>
    <p:extLst>
      <p:ext uri="{BB962C8B-B14F-4D97-AF65-F5344CB8AC3E}">
        <p14:creationId xmlns:p14="http://schemas.microsoft.com/office/powerpoint/2010/main" val="297485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5">
            <a:extLst>
              <a:ext uri="{FF2B5EF4-FFF2-40B4-BE49-F238E27FC236}">
                <a16:creationId xmlns:a16="http://schemas.microsoft.com/office/drawing/2014/main" id="{BE3E63F5-30CC-4E99-81FD-CE217DB45C66}"/>
              </a:ext>
            </a:extLst>
          </p:cNvPr>
          <p:cNvSpPr>
            <a:spLocks noGrp="1" noChangeArrowheads="1"/>
          </p:cNvSpPr>
          <p:nvPr>
            <p:ph type="sldNum" sz="quarter" idx="10"/>
          </p:nvPr>
        </p:nvSpPr>
        <p:spPr>
          <a:ln/>
        </p:spPr>
        <p:txBody>
          <a:bodyPr/>
          <a:lstStyle>
            <a:lvl1pPr>
              <a:defRPr/>
            </a:lvl1pPr>
          </a:lstStyle>
          <a:p>
            <a:pPr>
              <a:defRPr/>
            </a:pPr>
            <a:fld id="{AC5F0D43-DF0F-41D9-9040-D5E2F8182155}" type="slidenum">
              <a:rPr lang="en-GB" altLang="en-US"/>
              <a:pPr>
                <a:defRPr/>
              </a:pPr>
              <a:t>‹#›</a:t>
            </a:fld>
            <a:endParaRPr lang="en-GB" altLang="en-US" sz="700" b="0"/>
          </a:p>
        </p:txBody>
      </p:sp>
    </p:spTree>
    <p:extLst>
      <p:ext uri="{BB962C8B-B14F-4D97-AF65-F5344CB8AC3E}">
        <p14:creationId xmlns:p14="http://schemas.microsoft.com/office/powerpoint/2010/main" val="232115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a:extLst>
              <a:ext uri="{FF2B5EF4-FFF2-40B4-BE49-F238E27FC236}">
                <a16:creationId xmlns:a16="http://schemas.microsoft.com/office/drawing/2014/main" id="{E5C15CAD-E622-45E0-840E-83ABFECCEF07}"/>
              </a:ext>
            </a:extLst>
          </p:cNvPr>
          <p:cNvSpPr>
            <a:spLocks noGrp="1" noChangeArrowheads="1"/>
          </p:cNvSpPr>
          <p:nvPr>
            <p:ph type="sldNum" sz="quarter" idx="10"/>
          </p:nvPr>
        </p:nvSpPr>
        <p:spPr>
          <a:ln/>
        </p:spPr>
        <p:txBody>
          <a:bodyPr/>
          <a:lstStyle>
            <a:lvl1pPr>
              <a:defRPr/>
            </a:lvl1pPr>
          </a:lstStyle>
          <a:p>
            <a:pPr>
              <a:defRPr/>
            </a:pPr>
            <a:fld id="{F527ED75-BF0A-47E7-8471-40B1CF94C5C7}" type="slidenum">
              <a:rPr lang="en-GB" altLang="en-US"/>
              <a:pPr>
                <a:defRPr/>
              </a:pPr>
              <a:t>‹#›</a:t>
            </a:fld>
            <a:endParaRPr lang="en-GB" altLang="en-US" sz="700" b="0"/>
          </a:p>
        </p:txBody>
      </p:sp>
    </p:spTree>
    <p:extLst>
      <p:ext uri="{BB962C8B-B14F-4D97-AF65-F5344CB8AC3E}">
        <p14:creationId xmlns:p14="http://schemas.microsoft.com/office/powerpoint/2010/main" val="409545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GB" dirty="0"/>
              <a:t>Click to edit Master title style</a:t>
            </a:r>
            <a:endParaRPr lang="en-US" dirty="0"/>
          </a:p>
        </p:txBody>
      </p:sp>
      <p:sp>
        <p:nvSpPr>
          <p:cNvPr id="3" name="Rectangle 5">
            <a:extLst>
              <a:ext uri="{FF2B5EF4-FFF2-40B4-BE49-F238E27FC236}">
                <a16:creationId xmlns:a16="http://schemas.microsoft.com/office/drawing/2014/main" id="{49357373-51C7-4ECE-BB4B-907884ED1371}"/>
              </a:ext>
            </a:extLst>
          </p:cNvPr>
          <p:cNvSpPr>
            <a:spLocks noGrp="1" noChangeArrowheads="1"/>
          </p:cNvSpPr>
          <p:nvPr>
            <p:ph type="sldNum" sz="quarter" idx="10"/>
          </p:nvPr>
        </p:nvSpPr>
        <p:spPr>
          <a:ln/>
        </p:spPr>
        <p:txBody>
          <a:bodyPr/>
          <a:lstStyle>
            <a:lvl1pPr>
              <a:defRPr/>
            </a:lvl1pPr>
          </a:lstStyle>
          <a:p>
            <a:pPr>
              <a:defRPr/>
            </a:pPr>
            <a:fld id="{8333AE44-B5CE-45C8-A7CA-BE07B166FE41}" type="slidenum">
              <a:rPr lang="en-GB" altLang="en-US"/>
              <a:pPr>
                <a:defRPr/>
              </a:pPr>
              <a:t>‹#›</a:t>
            </a:fld>
            <a:endParaRPr lang="en-GB" altLang="en-US" sz="700" b="0"/>
          </a:p>
        </p:txBody>
      </p:sp>
    </p:spTree>
    <p:extLst>
      <p:ext uri="{BB962C8B-B14F-4D97-AF65-F5344CB8AC3E}">
        <p14:creationId xmlns:p14="http://schemas.microsoft.com/office/powerpoint/2010/main" val="16041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A658B86-ED2C-41CB-8A4F-8EAC97F1CD21}"/>
              </a:ext>
            </a:extLst>
          </p:cNvPr>
          <p:cNvSpPr>
            <a:spLocks noGrp="1" noChangeArrowheads="1"/>
          </p:cNvSpPr>
          <p:nvPr>
            <p:ph type="sldNum" sz="quarter" idx="10"/>
          </p:nvPr>
        </p:nvSpPr>
        <p:spPr>
          <a:ln/>
        </p:spPr>
        <p:txBody>
          <a:bodyPr/>
          <a:lstStyle>
            <a:lvl1pPr>
              <a:defRPr/>
            </a:lvl1pPr>
          </a:lstStyle>
          <a:p>
            <a:pPr>
              <a:defRPr/>
            </a:pPr>
            <a:fld id="{F2ECFE77-652D-4144-AF0E-F30DB92550A1}" type="slidenum">
              <a:rPr lang="en-GB" altLang="en-US"/>
              <a:pPr>
                <a:defRPr/>
              </a:pPr>
              <a:t>‹#›</a:t>
            </a:fld>
            <a:endParaRPr lang="en-GB" altLang="en-US" sz="700" b="0"/>
          </a:p>
        </p:txBody>
      </p:sp>
    </p:spTree>
    <p:extLst>
      <p:ext uri="{BB962C8B-B14F-4D97-AF65-F5344CB8AC3E}">
        <p14:creationId xmlns:p14="http://schemas.microsoft.com/office/powerpoint/2010/main" val="334362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Rectangle 5">
            <a:extLst>
              <a:ext uri="{FF2B5EF4-FFF2-40B4-BE49-F238E27FC236}">
                <a16:creationId xmlns:a16="http://schemas.microsoft.com/office/drawing/2014/main" id="{654ECE93-6578-46DB-896A-0852C5690706}"/>
              </a:ext>
            </a:extLst>
          </p:cNvPr>
          <p:cNvSpPr>
            <a:spLocks noGrp="1" noChangeArrowheads="1"/>
          </p:cNvSpPr>
          <p:nvPr>
            <p:ph type="sldNum" sz="quarter" idx="10"/>
          </p:nvPr>
        </p:nvSpPr>
        <p:spPr>
          <a:ln/>
        </p:spPr>
        <p:txBody>
          <a:bodyPr/>
          <a:lstStyle>
            <a:lvl1pPr>
              <a:defRPr/>
            </a:lvl1pPr>
          </a:lstStyle>
          <a:p>
            <a:pPr>
              <a:defRPr/>
            </a:pPr>
            <a:fld id="{AB09DFA0-272E-451F-B711-7BCF031E4FE9}" type="slidenum">
              <a:rPr lang="en-GB" altLang="en-US"/>
              <a:pPr>
                <a:defRPr/>
              </a:pPr>
              <a:t>‹#›</a:t>
            </a:fld>
            <a:endParaRPr lang="en-GB" altLang="en-US" sz="700" b="0"/>
          </a:p>
        </p:txBody>
      </p:sp>
    </p:spTree>
    <p:extLst>
      <p:ext uri="{BB962C8B-B14F-4D97-AF65-F5344CB8AC3E}">
        <p14:creationId xmlns:p14="http://schemas.microsoft.com/office/powerpoint/2010/main" val="164307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ACBA1BE-DF72-478B-ACC0-1453FB73F669}"/>
              </a:ext>
            </a:extLst>
          </p:cNvPr>
          <p:cNvSpPr>
            <a:spLocks noGrp="1" noChangeArrowheads="1"/>
          </p:cNvSpPr>
          <p:nvPr>
            <p:ph type="title"/>
          </p:nvPr>
        </p:nvSpPr>
        <p:spPr bwMode="auto">
          <a:xfrm>
            <a:off x="450850" y="0"/>
            <a:ext cx="84883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Rectangle 4">
            <a:extLst>
              <a:ext uri="{FF2B5EF4-FFF2-40B4-BE49-F238E27FC236}">
                <a16:creationId xmlns:a16="http://schemas.microsoft.com/office/drawing/2014/main" id="{0E7F7B7C-96C4-49AA-83D5-0BE46440067C}"/>
              </a:ext>
            </a:extLst>
          </p:cNvPr>
          <p:cNvSpPr>
            <a:spLocks noGrp="1" noChangeArrowheads="1"/>
          </p:cNvSpPr>
          <p:nvPr>
            <p:ph type="body" idx="1"/>
          </p:nvPr>
        </p:nvSpPr>
        <p:spPr bwMode="auto">
          <a:xfrm>
            <a:off x="450850" y="1016000"/>
            <a:ext cx="84883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a:extLst>
              <a:ext uri="{FF2B5EF4-FFF2-40B4-BE49-F238E27FC236}">
                <a16:creationId xmlns:a16="http://schemas.microsoft.com/office/drawing/2014/main" id="{8F0C9335-038B-4AAF-A23A-50FAF53903DF}"/>
              </a:ext>
            </a:extLst>
          </p:cNvPr>
          <p:cNvSpPr>
            <a:spLocks noGrp="1" noChangeArrowheads="1"/>
          </p:cNvSpPr>
          <p:nvPr>
            <p:ph type="sldNum" sz="quarter" idx="4"/>
          </p:nvPr>
        </p:nvSpPr>
        <p:spPr bwMode="auto">
          <a:xfrm>
            <a:off x="4184650" y="6511925"/>
            <a:ext cx="844550" cy="2413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800" b="1" smtClean="0">
                <a:solidFill>
                  <a:srgbClr val="3A3A3A"/>
                </a:solidFill>
              </a:defRPr>
            </a:lvl1pPr>
          </a:lstStyle>
          <a:p>
            <a:pPr>
              <a:defRPr/>
            </a:pPr>
            <a:fld id="{E7D0CAD7-B3F5-43CE-8C9E-27137AE49F84}" type="slidenum">
              <a:rPr lang="en-GB" altLang="en-US"/>
              <a:pPr>
                <a:defRPr/>
              </a:pPr>
              <a:t>‹#›</a:t>
            </a:fld>
            <a:endParaRPr lang="en-GB" altLang="en-US" sz="700" b="0"/>
          </a:p>
        </p:txBody>
      </p:sp>
      <p:sp>
        <p:nvSpPr>
          <p:cNvPr id="1029" name="TextBox 5">
            <a:extLst>
              <a:ext uri="{FF2B5EF4-FFF2-40B4-BE49-F238E27FC236}">
                <a16:creationId xmlns:a16="http://schemas.microsoft.com/office/drawing/2014/main" id="{E100796E-7F19-4797-9312-333AE07FF86C}"/>
              </a:ext>
            </a:extLst>
          </p:cNvPr>
          <p:cNvSpPr txBox="1">
            <a:spLocks noChangeArrowheads="1"/>
          </p:cNvSpPr>
          <p:nvPr userDrawn="1"/>
        </p:nvSpPr>
        <p:spPr bwMode="auto">
          <a:xfrm>
            <a:off x="273050" y="6477000"/>
            <a:ext cx="2711450" cy="27622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200" dirty="0">
                <a:solidFill>
                  <a:schemeClr val="accent2">
                    <a:lumMod val="50000"/>
                  </a:schemeClr>
                </a:solidFill>
                <a:latin typeface="+mj-lt"/>
              </a:rPr>
              <a:t>Tynagh Energy Limited</a:t>
            </a:r>
          </a:p>
        </p:txBody>
      </p:sp>
      <p:cxnSp>
        <p:nvCxnSpPr>
          <p:cNvPr id="7" name="Straight Connector 6">
            <a:extLst>
              <a:ext uri="{FF2B5EF4-FFF2-40B4-BE49-F238E27FC236}">
                <a16:creationId xmlns:a16="http://schemas.microsoft.com/office/drawing/2014/main" id="{06EA3E36-EBB7-4881-8417-8A6E1602562E}"/>
              </a:ext>
            </a:extLst>
          </p:cNvPr>
          <p:cNvCxnSpPr/>
          <p:nvPr userDrawn="1"/>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E02837-B8B9-4239-8A4A-59FD3532161C}"/>
              </a:ext>
            </a:extLst>
          </p:cNvPr>
          <p:cNvCxnSpPr/>
          <p:nvPr userDrawn="1"/>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BB148312-8EB5-4D88-9108-1802BA74342C}"/>
              </a:ext>
            </a:extLst>
          </p:cNvPr>
          <p:cNvPicPr>
            <a:picLocks noChangeAspect="1"/>
          </p:cNvPicPr>
          <p:nvPr userDrawn="1"/>
        </p:nvPicPr>
        <p:blipFill>
          <a:blip r:embed="rId15">
            <a:extLst>
              <a:ext uri="{28A0092B-C50C-407E-A947-70E740481C1C}">
                <a14:useLocalDpi xmlns:a14="http://schemas.microsoft.com/office/drawing/2010/main" val="0"/>
              </a:ext>
            </a:extLst>
          </a:blip>
          <a:srcRect l="2171" t="-2" b="11362"/>
          <a:stretch>
            <a:fillRect/>
          </a:stretch>
        </p:blipFill>
        <p:spPr bwMode="auto">
          <a:xfrm>
            <a:off x="7005638" y="6378575"/>
            <a:ext cx="2138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4"/>
    </p:custDataLst>
  </p:cSld>
  <p:clrMap bg1="lt1" tx1="dk1" bg2="lt2" tx2="dk2" accent1="accent1" accent2="accent2" accent3="accent3" accent4="accent4" accent5="accent5" accent6="accent6" hlink="hlink" folHlink="folHlink"/>
  <p:sldLayoutIdLst>
    <p:sldLayoutId id="2147484040" r:id="rId1"/>
    <p:sldLayoutId id="2147484041"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hf hdr="0" ftr="0" dt="0"/>
  <p:txStyles>
    <p:titleStyle>
      <a:lvl1pPr algn="l" rtl="0" eaLnBrk="0" fontAlgn="base" hangingPunct="0">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fontAlgn="base">
        <a:lnSpc>
          <a:spcPct val="90000"/>
        </a:lnSpc>
        <a:spcBef>
          <a:spcPct val="0"/>
        </a:spcBef>
        <a:spcAft>
          <a:spcPct val="0"/>
        </a:spcAft>
        <a:defRPr sz="2800">
          <a:solidFill>
            <a:srgbClr val="004990"/>
          </a:solidFill>
          <a:latin typeface="Verdana" charset="0"/>
          <a:ea typeface="ＭＳ Ｐゴシック" charset="0"/>
        </a:defRPr>
      </a:lvl6pPr>
      <a:lvl7pPr marL="914400" algn="l" rtl="0" fontAlgn="base">
        <a:lnSpc>
          <a:spcPct val="90000"/>
        </a:lnSpc>
        <a:spcBef>
          <a:spcPct val="0"/>
        </a:spcBef>
        <a:spcAft>
          <a:spcPct val="0"/>
        </a:spcAft>
        <a:defRPr sz="2800">
          <a:solidFill>
            <a:srgbClr val="004990"/>
          </a:solidFill>
          <a:latin typeface="Verdana" charset="0"/>
          <a:ea typeface="ＭＳ Ｐゴシック" charset="0"/>
        </a:defRPr>
      </a:lvl7pPr>
      <a:lvl8pPr marL="1371600" algn="l" rtl="0" fontAlgn="base">
        <a:lnSpc>
          <a:spcPct val="90000"/>
        </a:lnSpc>
        <a:spcBef>
          <a:spcPct val="0"/>
        </a:spcBef>
        <a:spcAft>
          <a:spcPct val="0"/>
        </a:spcAft>
        <a:defRPr sz="2800">
          <a:solidFill>
            <a:srgbClr val="004990"/>
          </a:solidFill>
          <a:latin typeface="Verdana" charset="0"/>
          <a:ea typeface="ＭＳ Ｐゴシック" charset="0"/>
        </a:defRPr>
      </a:lvl8pPr>
      <a:lvl9pPr marL="1828800" algn="l" rtl="0" fontAlgn="base">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3pPr>
      <a:lvl4pPr marL="1614488" indent="-273050" algn="l" rtl="0" eaLnBrk="0" fontAlgn="base" hangingPunct="0">
        <a:spcBef>
          <a:spcPct val="30000"/>
        </a:spcBef>
        <a:spcAft>
          <a:spcPct val="0"/>
        </a:spcAft>
        <a:buClr>
          <a:schemeClr val="tx2"/>
        </a:buClr>
        <a:buFont typeface="Arial" panose="020B0604020202020204" pitchFamily="34" charset="0"/>
        <a:defRPr sz="1400">
          <a:solidFill>
            <a:srgbClr val="004990"/>
          </a:solidFill>
          <a:latin typeface="+mn-lt"/>
          <a:ea typeface="ＭＳ Ｐゴシック" panose="020B0600070205080204" pitchFamily="34" charset="-128"/>
        </a:defRPr>
      </a:lvl4pPr>
      <a:lvl5pPr marL="2068513" indent="-228600" algn="l" rtl="0" eaLnBrk="0" fontAlgn="base" hangingPunct="0">
        <a:spcBef>
          <a:spcPct val="30000"/>
        </a:spcBef>
        <a:spcAft>
          <a:spcPct val="0"/>
        </a:spcAft>
        <a:buClr>
          <a:schemeClr val="tx2"/>
        </a:buClr>
        <a:buFont typeface="Arial" panose="020B0604020202020204" pitchFamily="34" charset="0"/>
        <a:buChar char="&gt;"/>
        <a:defRPr sz="1200">
          <a:solidFill>
            <a:srgbClr val="004990"/>
          </a:solidFill>
          <a:latin typeface="+mn-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D0B77F-897B-4DF5-98D5-0B0BE979B8B6}"/>
              </a:ext>
            </a:extLst>
          </p:cNvPr>
          <p:cNvSpPr>
            <a:spLocks noGrp="1"/>
          </p:cNvSpPr>
          <p:nvPr>
            <p:ph type="ctrTitle"/>
          </p:nvPr>
        </p:nvSpPr>
        <p:spPr>
          <a:xfrm>
            <a:off x="455613" y="4592638"/>
            <a:ext cx="8312150" cy="574675"/>
          </a:xfrm>
        </p:spPr>
        <p:txBody>
          <a:bodyPr/>
          <a:lstStyle/>
          <a:p>
            <a:pPr>
              <a:defRPr/>
            </a:pPr>
            <a:r>
              <a:rPr lang="en-US" dirty="0"/>
              <a:t>TYNAGH ENERGY LIMITED</a:t>
            </a:r>
          </a:p>
        </p:txBody>
      </p:sp>
      <p:sp>
        <p:nvSpPr>
          <p:cNvPr id="7171" name="Subtitle 4">
            <a:extLst>
              <a:ext uri="{FF2B5EF4-FFF2-40B4-BE49-F238E27FC236}">
                <a16:creationId xmlns:a16="http://schemas.microsoft.com/office/drawing/2014/main" id="{4092BC57-32E0-47FC-B8B4-060A3B3F520F}"/>
              </a:ext>
            </a:extLst>
          </p:cNvPr>
          <p:cNvSpPr>
            <a:spLocks noGrp="1" noChangeArrowheads="1"/>
          </p:cNvSpPr>
          <p:nvPr>
            <p:ph type="subTitle" idx="1"/>
          </p:nvPr>
        </p:nvSpPr>
        <p:spPr>
          <a:xfrm>
            <a:off x="452437" y="5127625"/>
            <a:ext cx="7643997" cy="946150"/>
          </a:xfrm>
        </p:spPr>
        <p:txBody>
          <a:bodyPr/>
          <a:lstStyle/>
          <a:p>
            <a:pPr>
              <a:buFont typeface="Arial" panose="020B0604020202020204" pitchFamily="34" charset="0"/>
              <a:buNone/>
            </a:pPr>
            <a:r>
              <a:rPr lang="en-US" altLang="en-US" dirty="0"/>
              <a:t>Mod_09_22 Exclusion of Difference Charges during Non-RO Events</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Agenda</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2</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dirty="0">
                <a:solidFill>
                  <a:schemeClr val="tx1"/>
                </a:solidFill>
              </a:rPr>
              <a:t>Background</a:t>
            </a:r>
          </a:p>
          <a:p>
            <a:pPr lvl="0">
              <a:buFont typeface="Arial" panose="020B0604020202020204" pitchFamily="34" charset="0"/>
              <a:buChar char="•"/>
            </a:pPr>
            <a:r>
              <a:rPr lang="en-IE" dirty="0">
                <a:solidFill>
                  <a:schemeClr val="tx1"/>
                </a:solidFill>
              </a:rPr>
              <a:t>CRM Context</a:t>
            </a:r>
          </a:p>
          <a:p>
            <a:pPr lvl="0">
              <a:buFont typeface="Arial" panose="020B0604020202020204" pitchFamily="34" charset="0"/>
              <a:buChar char="•"/>
            </a:pPr>
            <a:r>
              <a:rPr lang="en-IE" dirty="0">
                <a:solidFill>
                  <a:schemeClr val="tx1"/>
                </a:solidFill>
              </a:rPr>
              <a:t>Further Discussion</a:t>
            </a:r>
          </a:p>
          <a:p>
            <a:pPr lvl="0">
              <a:buFont typeface="Arial" panose="020B0604020202020204" pitchFamily="34" charset="0"/>
              <a:buChar char="•"/>
            </a:pPr>
            <a:r>
              <a:rPr lang="en-IE" dirty="0">
                <a:solidFill>
                  <a:schemeClr val="tx1"/>
                </a:solidFill>
              </a:rPr>
              <a:t>Next Steps</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09_22 – Exclusion of Difference Charges During Non-RO Events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fld id="{774EF7DD-E5FB-4690-8081-C513CA4CE9B9}" type="slidenum">
              <a:rPr kumimoji="0" lang="en-GB" altLang="en-US" sz="800" b="1"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rPr>
              <a:pPr marL="0" marR="0" lvl="0" indent="0" algn="ctr" defTabSz="914400" rtl="0" eaLnBrk="1" fontAlgn="base" latinLnBrk="0" hangingPunct="1">
                <a:lnSpc>
                  <a:spcPct val="100000"/>
                </a:lnSpc>
                <a:spcBef>
                  <a:spcPct val="0"/>
                </a:spcBef>
                <a:spcAft>
                  <a:spcPct val="0"/>
                </a:spcAft>
                <a:buClrTx/>
                <a:buSzTx/>
                <a:buFontTx/>
                <a:buNone/>
                <a:tabLst/>
                <a:defRPr/>
              </a:pPr>
              <a:t>3</a:t>
            </a:fld>
            <a:endParaRPr kumimoji="0" lang="en-GB" altLang="en-US" sz="700" b="0" i="0" u="none" strike="noStrike" kern="1200" cap="none" spc="0" normalizeH="0" baseline="0" noProof="0">
              <a:ln>
                <a:noFill/>
              </a:ln>
              <a:solidFill>
                <a:srgbClr val="3A3A3A"/>
              </a:solidFill>
              <a:effectLst/>
              <a:uLnTx/>
              <a:uFillTx/>
              <a:latin typeface="Arial" panose="020B0604020202020204" pitchFamily="34" charset="0"/>
              <a:ea typeface="ＭＳ Ｐゴシック" panose="020B0600070205080204" pitchFamily="34" charset="-128"/>
              <a:cs typeface="+mn-cs"/>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5312225"/>
          </a:xfrm>
        </p:spPr>
        <p:txBody>
          <a:bodyPr/>
          <a:lstStyle/>
          <a:p>
            <a:pPr marL="0" lvl="0" indent="0">
              <a:buNone/>
            </a:pPr>
            <a:r>
              <a:rPr lang="en-IE" b="1" dirty="0">
                <a:solidFill>
                  <a:schemeClr val="tx1"/>
                </a:solidFill>
              </a:rPr>
              <a:t>Mod Explanation</a:t>
            </a:r>
          </a:p>
          <a:p>
            <a:pPr lvl="0">
              <a:buFont typeface="Arial" panose="020B0604020202020204" pitchFamily="34" charset="0"/>
              <a:buChar char="•"/>
            </a:pPr>
            <a:r>
              <a:rPr lang="en-IE" dirty="0">
                <a:solidFill>
                  <a:schemeClr val="tx1"/>
                </a:solidFill>
              </a:rPr>
              <a:t>This modification proposal seeks to implement the same changes proposed under a modification previously approved by the Mods Committee in Mod_02_19: </a:t>
            </a:r>
            <a:r>
              <a:rPr lang="en-IE" i="1" dirty="0">
                <a:solidFill>
                  <a:schemeClr val="tx1"/>
                </a:solidFill>
              </a:rPr>
              <a:t>Removal of Difference Charges During Non-RO Events</a:t>
            </a:r>
            <a:r>
              <a:rPr lang="en-IE" dirty="0">
                <a:solidFill>
                  <a:schemeClr val="tx1"/>
                </a:solidFill>
              </a:rPr>
              <a:t>.</a:t>
            </a:r>
          </a:p>
          <a:p>
            <a:pPr marL="0" lvl="0" indent="0">
              <a:buNone/>
            </a:pPr>
            <a:r>
              <a:rPr lang="en-IE" b="1" dirty="0">
                <a:solidFill>
                  <a:schemeClr val="tx1"/>
                </a:solidFill>
              </a:rPr>
              <a:t>Justification</a:t>
            </a:r>
          </a:p>
          <a:p>
            <a:pPr lvl="0">
              <a:buFont typeface="Arial" panose="020B0604020202020204" pitchFamily="34" charset="0"/>
              <a:buChar char="•"/>
            </a:pPr>
            <a:r>
              <a:rPr lang="en-IE" dirty="0">
                <a:solidFill>
                  <a:schemeClr val="tx1"/>
                </a:solidFill>
              </a:rPr>
              <a:t>Currently capacity providers may be exposed to Difference Charges, even where no RO Event has occurred. </a:t>
            </a:r>
          </a:p>
          <a:p>
            <a:pPr lvl="0">
              <a:buFont typeface="Arial" panose="020B0604020202020204" pitchFamily="34" charset="0"/>
              <a:buChar char="•"/>
            </a:pPr>
            <a:r>
              <a:rPr lang="en-IE" dirty="0">
                <a:solidFill>
                  <a:schemeClr val="tx1"/>
                </a:solidFill>
              </a:rPr>
              <a:t>A similar modification was proposed in 2019 and approved by the Mods Committee. The modification was rejected by the SEM-C on the basis that additional engagement and analysis was required. </a:t>
            </a:r>
          </a:p>
          <a:p>
            <a:pPr lvl="0">
              <a:buFont typeface="Arial" panose="020B0604020202020204" pitchFamily="34" charset="0"/>
              <a:buChar char="•"/>
            </a:pPr>
            <a:r>
              <a:rPr lang="en-IE" dirty="0">
                <a:solidFill>
                  <a:schemeClr val="tx1"/>
                </a:solidFill>
              </a:rPr>
              <a:t>This industry call has been organised with the intent of facilitating additional discussion on the modification proposal. </a:t>
            </a:r>
          </a:p>
        </p:txBody>
      </p:sp>
    </p:spTree>
    <p:custDataLst>
      <p:tags r:id="rId1"/>
    </p:custDataLst>
    <p:extLst>
      <p:ext uri="{BB962C8B-B14F-4D97-AF65-F5344CB8AC3E}">
        <p14:creationId xmlns:p14="http://schemas.microsoft.com/office/powerpoint/2010/main" val="44459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CRM Context</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4</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366904" y="1102179"/>
            <a:ext cx="8410192" cy="4204608"/>
          </a:xfrm>
        </p:spPr>
        <p:txBody>
          <a:bodyPr/>
          <a:lstStyle/>
          <a:p>
            <a:pPr lvl="0">
              <a:buFont typeface="Arial" panose="020B0604020202020204" pitchFamily="34" charset="0"/>
              <a:buChar char="•"/>
            </a:pPr>
            <a:r>
              <a:rPr lang="en-IE" sz="1800" dirty="0">
                <a:solidFill>
                  <a:schemeClr val="tx1"/>
                </a:solidFill>
              </a:rPr>
              <a:t>The initial design of the CRM designated that Difference Payments would be paid out when the Market Reference Price exceeds the Strike Price. </a:t>
            </a:r>
          </a:p>
          <a:p>
            <a:pPr lvl="0">
              <a:buFont typeface="Arial" panose="020B0604020202020204" pitchFamily="34" charset="0"/>
              <a:buChar char="•"/>
            </a:pPr>
            <a:r>
              <a:rPr lang="en-IE" sz="1800" dirty="0">
                <a:solidFill>
                  <a:schemeClr val="tx1"/>
                </a:solidFill>
              </a:rPr>
              <a:t>CRM Detailed Design Decision Paper 1 defined the following: </a:t>
            </a:r>
          </a:p>
          <a:p>
            <a:pPr lvl="1">
              <a:buFont typeface="Arial" panose="020B0604020202020204" pitchFamily="34" charset="0"/>
              <a:buChar char="•"/>
            </a:pPr>
            <a:r>
              <a:rPr lang="en-IE" b="1" dirty="0">
                <a:solidFill>
                  <a:schemeClr val="tx1"/>
                </a:solidFill>
              </a:rPr>
              <a:t>Market Reference Price: </a:t>
            </a:r>
            <a:r>
              <a:rPr lang="en-IE" dirty="0">
                <a:solidFill>
                  <a:schemeClr val="tx1"/>
                </a:solidFill>
              </a:rPr>
              <a:t>the MRP for Reliability Options will reflect the price actually obtained by capacity providers in selling their power in I-SEM markets. </a:t>
            </a:r>
          </a:p>
          <a:p>
            <a:pPr lvl="1">
              <a:buFont typeface="Arial" panose="020B0604020202020204" pitchFamily="34" charset="0"/>
              <a:buChar char="•"/>
            </a:pPr>
            <a:r>
              <a:rPr lang="en-IE" b="1" dirty="0">
                <a:solidFill>
                  <a:schemeClr val="tx1"/>
                </a:solidFill>
              </a:rPr>
              <a:t>Strike Price: </a:t>
            </a:r>
            <a:r>
              <a:rPr lang="en-IE" dirty="0">
                <a:solidFill>
                  <a:schemeClr val="tx1"/>
                </a:solidFill>
              </a:rPr>
              <a:t>The Reliability Option Strike Price will be set dynamically to a level which should exceed the variable costs of most of those offering energy into the I-SEM energy market […] “</a:t>
            </a:r>
            <a:r>
              <a:rPr lang="en-IE" i="1" dirty="0">
                <a:solidFill>
                  <a:schemeClr val="tx1"/>
                </a:solidFill>
              </a:rPr>
              <a:t>It is possible that a limited number of Demand Side participants may have variable costs that are higher than the Strike Price; however, it is intended to cover the per MWh fuel costs that could reasonably be expected of a thermal generator.</a:t>
            </a:r>
          </a:p>
        </p:txBody>
      </p:sp>
      <p:sp>
        <p:nvSpPr>
          <p:cNvPr id="2" name="Content Placeholder 2">
            <a:extLst>
              <a:ext uri="{FF2B5EF4-FFF2-40B4-BE49-F238E27FC236}">
                <a16:creationId xmlns:a16="http://schemas.microsoft.com/office/drawing/2014/main" id="{989885E3-09B7-76E7-8378-9EFFB9F31662}"/>
              </a:ext>
            </a:extLst>
          </p:cNvPr>
          <p:cNvSpPr txBox="1">
            <a:spLocks/>
          </p:cNvSpPr>
          <p:nvPr/>
        </p:nvSpPr>
        <p:spPr bwMode="auto">
          <a:xfrm>
            <a:off x="366904" y="4963887"/>
            <a:ext cx="8410192" cy="4204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buFont typeface="Arial" panose="020B0604020202020204" pitchFamily="34" charset="0"/>
              <a:buChar char="•"/>
            </a:pPr>
            <a:r>
              <a:rPr lang="en-IE" kern="0" dirty="0">
                <a:solidFill>
                  <a:schemeClr val="tx1"/>
                </a:solidFill>
              </a:rPr>
              <a:t>From this Decision it is clear that the MRP was intended to be assessed against a dynamic Strike Price which is set above the SRMC of thermal units.  </a:t>
            </a:r>
            <a:endParaRPr lang="en-IE" i="1" kern="0" dirty="0">
              <a:solidFill>
                <a:schemeClr val="tx1"/>
              </a:solidFill>
            </a:endParaRPr>
          </a:p>
        </p:txBody>
      </p:sp>
    </p:spTree>
    <p:custDataLst>
      <p:tags r:id="rId1"/>
    </p:custDataLst>
    <p:extLst>
      <p:ext uri="{BB962C8B-B14F-4D97-AF65-F5344CB8AC3E}">
        <p14:creationId xmlns:p14="http://schemas.microsoft.com/office/powerpoint/2010/main" val="1371211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CRM Context</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5</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sz="1800" dirty="0">
                <a:solidFill>
                  <a:schemeClr val="tx1"/>
                </a:solidFill>
              </a:rPr>
              <a:t>CRM Detailed Design Decision Paper 2 (SEM-16-022) states that the Administered Scarcity Price threshold “</a:t>
            </a:r>
            <a:r>
              <a:rPr lang="en-IE" sz="1800" i="1" dirty="0">
                <a:solidFill>
                  <a:schemeClr val="tx1"/>
                </a:solidFill>
              </a:rPr>
              <a:t>should not be below the Reliability Option Strike Price, in order to ensure that all market participants’ short-run marginal costs are met”. </a:t>
            </a:r>
          </a:p>
          <a:p>
            <a:pPr lvl="0">
              <a:buFont typeface="Arial" panose="020B0604020202020204" pitchFamily="34" charset="0"/>
              <a:buChar char="•"/>
            </a:pPr>
            <a:r>
              <a:rPr lang="en-IE" sz="1800" dirty="0">
                <a:solidFill>
                  <a:schemeClr val="tx1"/>
                </a:solidFill>
              </a:rPr>
              <a:t>The paper further states that “</a:t>
            </a:r>
            <a:r>
              <a:rPr lang="en-IE" sz="1800" i="1" dirty="0">
                <a:solidFill>
                  <a:schemeClr val="tx1"/>
                </a:solidFill>
              </a:rPr>
              <a:t>The price should reflect the fact that normal balancing energy actions have been exhausted”. </a:t>
            </a:r>
          </a:p>
          <a:p>
            <a:pPr lvl="0">
              <a:buFont typeface="Arial" panose="020B0604020202020204" pitchFamily="34" charset="0"/>
              <a:buChar char="•"/>
            </a:pPr>
            <a:r>
              <a:rPr lang="en-IE" sz="1800" dirty="0">
                <a:solidFill>
                  <a:schemeClr val="tx1"/>
                </a:solidFill>
              </a:rPr>
              <a:t>Additionally, the paper states that “</a:t>
            </a:r>
            <a:r>
              <a:rPr lang="en-IE" sz="1800" i="1" dirty="0">
                <a:solidFill>
                  <a:schemeClr val="tx1"/>
                </a:solidFill>
              </a:rPr>
              <a:t>The constraint of reaching a price that reflects the exhausting of normal balancing actions is likely to coincide with the Reliability Option Strike Price”. </a:t>
            </a:r>
          </a:p>
          <a:p>
            <a:pPr lvl="0">
              <a:buFont typeface="Arial" panose="020B0604020202020204" pitchFamily="34" charset="0"/>
              <a:buChar char="•"/>
            </a:pPr>
            <a:r>
              <a:rPr lang="en-IE" sz="1800" dirty="0">
                <a:solidFill>
                  <a:schemeClr val="tx1"/>
                </a:solidFill>
              </a:rPr>
              <a:t>In 2015/2016, it was expected that there would only be RO Events when there was scarcity. Thus, the CRM design documents refer to the Strike Price being above the generation cost of all units on the system. </a:t>
            </a:r>
          </a:p>
          <a:p>
            <a:pPr marL="0" lvl="0" indent="0">
              <a:buNone/>
            </a:pPr>
            <a:r>
              <a:rPr lang="en-IE" sz="1800" dirty="0">
                <a:solidFill>
                  <a:schemeClr val="tx1"/>
                </a:solidFill>
              </a:rPr>
              <a:t>This re-affirms the intention of the Strike Price to be above short-run marginal costs of all thermal units, as established in Detailed Design Decision Paper 2. </a:t>
            </a:r>
          </a:p>
          <a:p>
            <a:pPr lvl="1">
              <a:buFont typeface="Arial" panose="020B0604020202020204" pitchFamily="34" charset="0"/>
              <a:buChar char="•"/>
            </a:pPr>
            <a:endParaRPr lang="en-IE" b="1" dirty="0">
              <a:solidFill>
                <a:schemeClr val="tx1"/>
              </a:solidFill>
            </a:endParaRPr>
          </a:p>
          <a:p>
            <a:pPr lvl="0">
              <a:buFont typeface="Arial" panose="020B0604020202020204" pitchFamily="34" charset="0"/>
              <a:buChar char="•"/>
            </a:pPr>
            <a:endParaRPr lang="en-IE" dirty="0">
              <a:solidFill>
                <a:schemeClr val="tx1"/>
              </a:solidFill>
            </a:endParaRPr>
          </a:p>
        </p:txBody>
      </p:sp>
    </p:spTree>
    <p:custDataLst>
      <p:tags r:id="rId1"/>
    </p:custDataLst>
    <p:extLst>
      <p:ext uri="{BB962C8B-B14F-4D97-AF65-F5344CB8AC3E}">
        <p14:creationId xmlns:p14="http://schemas.microsoft.com/office/powerpoint/2010/main" val="2214179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CRM Context</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6</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sz="1800" dirty="0">
                <a:solidFill>
                  <a:schemeClr val="tx1"/>
                </a:solidFill>
              </a:rPr>
              <a:t>CRM Decision Paper 3 (SEM-16-039) states that the “</a:t>
            </a:r>
            <a:r>
              <a:rPr lang="en-IE" sz="1800" i="1" dirty="0">
                <a:solidFill>
                  <a:schemeClr val="tx1"/>
                </a:solidFill>
              </a:rPr>
              <a:t>Strike Price should exceed the Short Run Marginal Cost of a peaking plant”. </a:t>
            </a:r>
            <a:endParaRPr lang="en-IE" sz="1800" dirty="0">
              <a:solidFill>
                <a:schemeClr val="tx1"/>
              </a:solidFill>
            </a:endParaRPr>
          </a:p>
          <a:p>
            <a:pPr lvl="0">
              <a:buFont typeface="Arial" panose="020B0604020202020204" pitchFamily="34" charset="0"/>
              <a:buChar char="•"/>
            </a:pPr>
            <a:r>
              <a:rPr lang="en-IE" sz="1800" dirty="0">
                <a:solidFill>
                  <a:schemeClr val="tx1"/>
                </a:solidFill>
              </a:rPr>
              <a:t>However this paper also decided that the Strike Price should be calculated on a monthly basis, rather than using daily spot price commodity values. </a:t>
            </a:r>
          </a:p>
          <a:p>
            <a:pPr lvl="0">
              <a:buFont typeface="Arial" panose="020B0604020202020204" pitchFamily="34" charset="0"/>
              <a:buChar char="•"/>
            </a:pPr>
            <a:r>
              <a:rPr lang="en-IE" sz="1800" dirty="0">
                <a:solidFill>
                  <a:schemeClr val="tx1"/>
                </a:solidFill>
              </a:rPr>
              <a:t>This introduces an issue, particularly with commodity volatility, where the Strike Price is no longer set </a:t>
            </a:r>
            <a:r>
              <a:rPr lang="en-IE" sz="1800" i="1" dirty="0">
                <a:solidFill>
                  <a:schemeClr val="tx1"/>
                </a:solidFill>
              </a:rPr>
              <a:t>dynamically </a:t>
            </a:r>
            <a:r>
              <a:rPr lang="en-IE" sz="1800" dirty="0">
                <a:solidFill>
                  <a:schemeClr val="tx1"/>
                </a:solidFill>
              </a:rPr>
              <a:t>in line with Decision 1 or above the </a:t>
            </a:r>
            <a:r>
              <a:rPr lang="en-IE" sz="1800" i="1" dirty="0">
                <a:solidFill>
                  <a:schemeClr val="tx1"/>
                </a:solidFill>
              </a:rPr>
              <a:t>Short Run Marginal Cost of a peaking plan </a:t>
            </a:r>
            <a:r>
              <a:rPr lang="en-IE" sz="1800" dirty="0">
                <a:solidFill>
                  <a:schemeClr val="tx1"/>
                </a:solidFill>
              </a:rPr>
              <a:t>as set out in Decision 3. </a:t>
            </a:r>
          </a:p>
          <a:p>
            <a:pPr lvl="0">
              <a:buFont typeface="Arial" panose="020B0604020202020204" pitchFamily="34" charset="0"/>
              <a:buChar char="•"/>
            </a:pPr>
            <a:r>
              <a:rPr lang="en-IE" sz="1800" dirty="0">
                <a:solidFill>
                  <a:schemeClr val="tx1"/>
                </a:solidFill>
              </a:rPr>
              <a:t>While this fundamentally changes the nature of the Strike Price, the Market Reference Price used to assess the application of Difference Charges does not change. This creates a significantly higher level of risk exposure for units – which we believe is not consistent with SEMC’s intent. </a:t>
            </a:r>
            <a:endParaRPr lang="en-IE" sz="1800" b="1" dirty="0">
              <a:solidFill>
                <a:schemeClr val="tx1"/>
              </a:solidFill>
            </a:endParaRPr>
          </a:p>
          <a:p>
            <a:pPr lvl="0">
              <a:buFont typeface="Arial" panose="020B0604020202020204" pitchFamily="34" charset="0"/>
              <a:buChar char="•"/>
            </a:pPr>
            <a:r>
              <a:rPr lang="en-IE" sz="1800" dirty="0">
                <a:solidFill>
                  <a:schemeClr val="tx1"/>
                </a:solidFill>
              </a:rPr>
              <a:t>MRP is no longer set against a “</a:t>
            </a:r>
            <a:r>
              <a:rPr lang="en-IE" sz="1800" i="1" dirty="0">
                <a:solidFill>
                  <a:schemeClr val="tx1"/>
                </a:solidFill>
              </a:rPr>
              <a:t>dynamic” </a:t>
            </a:r>
            <a:r>
              <a:rPr lang="en-IE" sz="1800" dirty="0">
                <a:solidFill>
                  <a:schemeClr val="tx1"/>
                </a:solidFill>
              </a:rPr>
              <a:t>Strike Price. No longer consistent with Detailed Design Decision Paper 1. </a:t>
            </a:r>
          </a:p>
        </p:txBody>
      </p:sp>
    </p:spTree>
    <p:custDataLst>
      <p:tags r:id="rId1"/>
    </p:custDataLst>
    <p:extLst>
      <p:ext uri="{BB962C8B-B14F-4D97-AF65-F5344CB8AC3E}">
        <p14:creationId xmlns:p14="http://schemas.microsoft.com/office/powerpoint/2010/main" val="56165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CRM Context - Conclusion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7</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sz="1800" dirty="0">
                <a:solidFill>
                  <a:schemeClr val="tx1"/>
                </a:solidFill>
              </a:rPr>
              <a:t>It is clear from reading the three CRM Decision Papers that the intent of Reliability Option Difference Charges was not to force thermal participants to run at a loss. </a:t>
            </a:r>
          </a:p>
          <a:p>
            <a:pPr lvl="0">
              <a:buFont typeface="Arial" panose="020B0604020202020204" pitchFamily="34" charset="0"/>
              <a:buChar char="•"/>
            </a:pPr>
            <a:r>
              <a:rPr lang="en-IE" sz="1800" dirty="0">
                <a:solidFill>
                  <a:schemeClr val="tx1"/>
                </a:solidFill>
              </a:rPr>
              <a:t>The EU State aid Decision on the CRM also states that “</a:t>
            </a:r>
            <a:r>
              <a:rPr lang="en-IE" sz="1800" i="1" dirty="0">
                <a:solidFill>
                  <a:schemeClr val="tx1"/>
                </a:solidFill>
              </a:rPr>
              <a:t>With respect to the strike price, the authorities have determined that the strike price must reflect the short-run marginal costs of a peaking unit”.</a:t>
            </a:r>
            <a:endParaRPr lang="en-IE" sz="1800" dirty="0">
              <a:solidFill>
                <a:schemeClr val="tx1"/>
              </a:solidFill>
            </a:endParaRPr>
          </a:p>
          <a:p>
            <a:pPr lvl="0">
              <a:buFont typeface="Arial" panose="020B0604020202020204" pitchFamily="34" charset="0"/>
              <a:buChar char="•"/>
            </a:pPr>
            <a:r>
              <a:rPr lang="en-IE" sz="1800" dirty="0">
                <a:solidFill>
                  <a:schemeClr val="tx1"/>
                </a:solidFill>
              </a:rPr>
              <a:t>All three Decision Papers and the State Aid decision are clear that the Strike Price should exceed a participants’ SRMC but this is not the case currently. </a:t>
            </a:r>
          </a:p>
          <a:p>
            <a:pPr lvl="0">
              <a:buFont typeface="Arial" panose="020B0604020202020204" pitchFamily="34" charset="0"/>
              <a:buChar char="•"/>
            </a:pPr>
            <a:r>
              <a:rPr lang="en-IE" sz="1800" dirty="0">
                <a:solidFill>
                  <a:schemeClr val="tx1"/>
                </a:solidFill>
              </a:rPr>
              <a:t>The nature of the Strike Price fundamentally changes between CRM Detailed Design Decision Paper 1 and Decision Paper 3. The MRP against which this is assessed does not change, exposing participants to unavoidable downside. </a:t>
            </a:r>
          </a:p>
          <a:p>
            <a:pPr lvl="0">
              <a:buFont typeface="Arial" panose="020B0604020202020204" pitchFamily="34" charset="0"/>
              <a:buChar char="•"/>
            </a:pPr>
            <a:r>
              <a:rPr lang="en-IE" sz="1800" dirty="0">
                <a:solidFill>
                  <a:schemeClr val="tx1"/>
                </a:solidFill>
              </a:rPr>
              <a:t>We believe that our modification remedies this issue by applying Difference Charges only when the BM Price exceeds the Strike Price. This is consistent with the intent of the CRM Decisions and the State aid Decision. </a:t>
            </a:r>
          </a:p>
          <a:p>
            <a:pPr lvl="1">
              <a:buFont typeface="Arial" panose="020B0604020202020204" pitchFamily="34" charset="0"/>
              <a:buChar char="•"/>
            </a:pPr>
            <a:endParaRPr lang="en-IE" b="1" dirty="0">
              <a:solidFill>
                <a:schemeClr val="tx1"/>
              </a:solidFill>
            </a:endParaRPr>
          </a:p>
          <a:p>
            <a:pPr lvl="0">
              <a:buFont typeface="Arial" panose="020B0604020202020204" pitchFamily="34" charset="0"/>
              <a:buChar char="•"/>
            </a:pPr>
            <a:endParaRPr lang="en-IE" dirty="0">
              <a:solidFill>
                <a:schemeClr val="tx1"/>
              </a:solidFill>
            </a:endParaRPr>
          </a:p>
        </p:txBody>
      </p:sp>
    </p:spTree>
    <p:custDataLst>
      <p:tags r:id="rId1"/>
    </p:custDataLst>
    <p:extLst>
      <p:ext uri="{BB962C8B-B14F-4D97-AF65-F5344CB8AC3E}">
        <p14:creationId xmlns:p14="http://schemas.microsoft.com/office/powerpoint/2010/main" val="1330021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Further Discussion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8</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dirty="0">
                <a:solidFill>
                  <a:schemeClr val="tx1"/>
                </a:solidFill>
              </a:rPr>
              <a:t>Open to comments. </a:t>
            </a:r>
          </a:p>
          <a:p>
            <a:pPr lvl="1">
              <a:buFont typeface="Arial" panose="020B0604020202020204" pitchFamily="34" charset="0"/>
              <a:buChar char="•"/>
            </a:pPr>
            <a:endParaRPr lang="en-IE" b="1" dirty="0">
              <a:solidFill>
                <a:schemeClr val="tx1"/>
              </a:solidFill>
            </a:endParaRPr>
          </a:p>
          <a:p>
            <a:pPr lvl="0">
              <a:buFont typeface="Arial" panose="020B0604020202020204" pitchFamily="34" charset="0"/>
              <a:buChar char="•"/>
            </a:pPr>
            <a:endParaRPr lang="en-IE" dirty="0">
              <a:solidFill>
                <a:schemeClr val="tx1"/>
              </a:solidFill>
            </a:endParaRPr>
          </a:p>
        </p:txBody>
      </p:sp>
    </p:spTree>
    <p:custDataLst>
      <p:tags r:id="rId1"/>
    </p:custDataLst>
    <p:extLst>
      <p:ext uri="{BB962C8B-B14F-4D97-AF65-F5344CB8AC3E}">
        <p14:creationId xmlns:p14="http://schemas.microsoft.com/office/powerpoint/2010/main" val="91553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dirty="0"/>
              <a:t>Next Steps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9</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3"/>
            <a:ext cx="8410192" cy="4933800"/>
          </a:xfrm>
        </p:spPr>
        <p:txBody>
          <a:bodyPr/>
          <a:lstStyle/>
          <a:p>
            <a:pPr lvl="0">
              <a:buFont typeface="Arial" panose="020B0604020202020204" pitchFamily="34" charset="0"/>
              <a:buChar char="•"/>
            </a:pPr>
            <a:r>
              <a:rPr lang="en-IE" dirty="0">
                <a:solidFill>
                  <a:schemeClr val="tx1"/>
                </a:solidFill>
              </a:rPr>
              <a:t>This modification will be voted on at Mods Committee Meeting 112 in September. </a:t>
            </a:r>
          </a:p>
          <a:p>
            <a:pPr lvl="0">
              <a:buFont typeface="Arial" panose="020B0604020202020204" pitchFamily="34" charset="0"/>
              <a:buChar char="•"/>
            </a:pPr>
            <a:r>
              <a:rPr lang="en-IE" dirty="0">
                <a:solidFill>
                  <a:schemeClr val="tx1"/>
                </a:solidFill>
              </a:rPr>
              <a:t>In order to address concerns the SEMC had with Mod_02_19 we have held this workshop. Separately, SEMO are carrying out a Systems Impact Analysis on this modification.</a:t>
            </a:r>
          </a:p>
          <a:p>
            <a:pPr lvl="1">
              <a:buFont typeface="Arial" panose="020B0604020202020204" pitchFamily="34" charset="0"/>
              <a:buChar char="•"/>
            </a:pPr>
            <a:endParaRPr lang="en-IE" b="1" dirty="0">
              <a:solidFill>
                <a:schemeClr val="tx1"/>
              </a:solidFill>
            </a:endParaRPr>
          </a:p>
          <a:p>
            <a:pPr lvl="0">
              <a:buFont typeface="Arial" panose="020B0604020202020204" pitchFamily="34" charset="0"/>
              <a:buChar char="•"/>
            </a:pPr>
            <a:endParaRPr lang="en-IE" dirty="0">
              <a:solidFill>
                <a:schemeClr val="tx1"/>
              </a:solidFill>
            </a:endParaRPr>
          </a:p>
        </p:txBody>
      </p:sp>
    </p:spTree>
    <p:custDataLst>
      <p:tags r:id="rId1"/>
    </p:custDataLst>
    <p:extLst>
      <p:ext uri="{BB962C8B-B14F-4D97-AF65-F5344CB8AC3E}">
        <p14:creationId xmlns:p14="http://schemas.microsoft.com/office/powerpoint/2010/main" val="11078629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Presentation No Animation Blu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Presentation No Animation Blue</Template>
  <TotalTime>7689</TotalTime>
  <Words>876</Words>
  <Application>Microsoft Office PowerPoint</Application>
  <PresentationFormat>On-screen Show (4:3)</PresentationFormat>
  <Paragraphs>52</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Verdana</vt:lpstr>
      <vt:lpstr>Wingdings</vt:lpstr>
      <vt:lpstr>Final Presentation No Animation Blue</vt:lpstr>
      <vt:lpstr>TYNAGH ENERGY LIMITED</vt:lpstr>
      <vt:lpstr>Agenda</vt:lpstr>
      <vt:lpstr>Mod 09_22 – Exclusion of Difference Charges During Non-RO Events</vt:lpstr>
      <vt:lpstr>CRM Context</vt:lpstr>
      <vt:lpstr>CRM Context</vt:lpstr>
      <vt:lpstr>CRM Context</vt:lpstr>
      <vt:lpstr>CRM Context - Conclusion</vt:lpstr>
      <vt:lpstr>Further Discussion </vt:lpstr>
      <vt:lpstr>Next Steps</vt:lpstr>
    </vt:vector>
  </TitlesOfParts>
  <Company>British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non animated at 24 point]</dc:title>
  <dc:creator>eg01027</dc:creator>
  <cp:lastModifiedBy>Linnane, Sandra</cp:lastModifiedBy>
  <cp:revision>95</cp:revision>
  <cp:lastPrinted>2017-07-25T09:31:10Z</cp:lastPrinted>
  <dcterms:created xsi:type="dcterms:W3CDTF">2009-07-08T12:55:52Z</dcterms:created>
  <dcterms:modified xsi:type="dcterms:W3CDTF">2022-11-10T10:17:22Z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MSIP_Label_747e95ac-4c94-4f16-aab4-79ea41bdbc3d_Enabled">
    <vt:lpwstr>True</vt:lpwstr>
  </property>
  <property fmtid="{D5CDD505-2E9C-101B-9397-08002B2CF9AE}" pid="5" name="MSIP_Label_747e95ac-4c94-4f16-aab4-79ea41bdbc3d_SiteId">
    <vt:lpwstr>05afcc84-2ec9-4cd5-b117-5fadcd7b338a</vt:lpwstr>
  </property>
  <property fmtid="{D5CDD505-2E9C-101B-9397-08002B2CF9AE}" pid="6" name="MSIP_Label_747e95ac-4c94-4f16-aab4-79ea41bdbc3d_Owner">
    <vt:lpwstr>J.Mahon@tynaghenergy.ie</vt:lpwstr>
  </property>
  <property fmtid="{D5CDD505-2E9C-101B-9397-08002B2CF9AE}" pid="7" name="MSIP_Label_747e95ac-4c94-4f16-aab4-79ea41bdbc3d_SetDate">
    <vt:lpwstr>2019-11-12T15:37:49.2235949Z</vt:lpwstr>
  </property>
  <property fmtid="{D5CDD505-2E9C-101B-9397-08002B2CF9AE}" pid="8" name="MSIP_Label_747e95ac-4c94-4f16-aab4-79ea41bdbc3d_Name">
    <vt:lpwstr>Confidential</vt:lpwstr>
  </property>
  <property fmtid="{D5CDD505-2E9C-101B-9397-08002B2CF9AE}" pid="9" name="MSIP_Label_747e95ac-4c94-4f16-aab4-79ea41bdbc3d_Application">
    <vt:lpwstr>Microsoft Azure Information Protection</vt:lpwstr>
  </property>
  <property fmtid="{D5CDD505-2E9C-101B-9397-08002B2CF9AE}" pid="10" name="MSIP_Label_747e95ac-4c94-4f16-aab4-79ea41bdbc3d_ActionId">
    <vt:lpwstr>65282655-4858-4993-b70d-ac242efb6be8</vt:lpwstr>
  </property>
  <property fmtid="{D5CDD505-2E9C-101B-9397-08002B2CF9AE}" pid="11" name="MSIP_Label_747e95ac-4c94-4f16-aab4-79ea41bdbc3d_Extended_MSFT_Method">
    <vt:lpwstr>Manual</vt:lpwstr>
  </property>
  <property fmtid="{D5CDD505-2E9C-101B-9397-08002B2CF9AE}" pid="12" name="Sensitivity">
    <vt:lpwstr>Confidential</vt:lpwstr>
  </property>
</Properties>
</file>